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5"/>
  </p:notesMasterIdLst>
  <p:handoutMasterIdLst>
    <p:handoutMasterId r:id="rId146"/>
  </p:handoutMasterIdLst>
  <p:sldIdLst>
    <p:sldId id="261" r:id="rId2"/>
    <p:sldId id="262" r:id="rId3"/>
    <p:sldId id="263" r:id="rId4"/>
    <p:sldId id="407" r:id="rId5"/>
    <p:sldId id="264" r:id="rId6"/>
    <p:sldId id="270" r:id="rId7"/>
    <p:sldId id="265" r:id="rId8"/>
    <p:sldId id="269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3" r:id="rId43"/>
    <p:sldId id="304" r:id="rId44"/>
    <p:sldId id="305" r:id="rId45"/>
    <p:sldId id="307" r:id="rId46"/>
    <p:sldId id="306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75" r:id="rId114"/>
    <p:sldId id="376" r:id="rId115"/>
    <p:sldId id="377" r:id="rId116"/>
    <p:sldId id="378" r:id="rId117"/>
    <p:sldId id="379" r:id="rId118"/>
    <p:sldId id="380" r:id="rId119"/>
    <p:sldId id="381" r:id="rId120"/>
    <p:sldId id="382" r:id="rId121"/>
    <p:sldId id="383" r:id="rId122"/>
    <p:sldId id="384" r:id="rId123"/>
    <p:sldId id="385" r:id="rId124"/>
    <p:sldId id="386" r:id="rId125"/>
    <p:sldId id="387" r:id="rId126"/>
    <p:sldId id="388" r:id="rId127"/>
    <p:sldId id="389" r:id="rId128"/>
    <p:sldId id="390" r:id="rId129"/>
    <p:sldId id="391" r:id="rId130"/>
    <p:sldId id="393" r:id="rId131"/>
    <p:sldId id="394" r:id="rId132"/>
    <p:sldId id="395" r:id="rId133"/>
    <p:sldId id="396" r:id="rId134"/>
    <p:sldId id="397" r:id="rId135"/>
    <p:sldId id="398" r:id="rId136"/>
    <p:sldId id="399" r:id="rId137"/>
    <p:sldId id="400" r:id="rId138"/>
    <p:sldId id="401" r:id="rId139"/>
    <p:sldId id="402" r:id="rId140"/>
    <p:sldId id="403" r:id="rId141"/>
    <p:sldId id="404" r:id="rId142"/>
    <p:sldId id="405" r:id="rId143"/>
    <p:sldId id="406" r:id="rId14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Objects="1">
      <p:cViewPr varScale="1">
        <p:scale>
          <a:sx n="92" d="100"/>
          <a:sy n="92" d="100"/>
        </p:scale>
        <p:origin x="13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33ABC5C-6CBF-4E1C-90B1-0001389DB1CA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DAABC09-54DD-46AD-898D-3C8578D267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974CCEE-2C4E-4296-9ED1-9346E7DD708E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A457A19-7238-4E9C-8CB6-646535A997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3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en_weblike_COV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478CC9-5DFF-4E38-A1D7-529035F3FEF6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E7D9C-0C0C-4D6A-B511-BCA93F7D94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4ED423-1B93-4B49-BA87-57509DBFC93D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ED057-FDDA-48F2-A44D-3CD614AD1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4403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4403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843ADA-D86A-49FF-90F2-F253F1DF0BAA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9A093-1E58-48EA-B70E-BBF1AE451C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37F848-C0FA-49EF-9DE7-69B1476B4123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FB4EF-5ABE-455D-8BDF-E2E67DBF4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B0ED91-6D80-4FA9-A52E-B8B046A34C5E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C952E-E505-4935-B1A9-E33BA0D6B1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DA801F-6065-49BE-A39B-F48A18B51589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1AF06-9C0B-4755-9A4A-7FF5D91E13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60AC12-4C9A-4495-BD0C-0C51F8698204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932BE-2624-4F58-866D-3CD8E6A605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690F0-5B0E-48D6-8DA6-4BD694784D62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38D346-18B1-4A3A-8A21-9D270CB6FF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039BF-0D12-4355-AF71-A8B6B3B7CE4F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8D191-01C8-46CE-A538-20D184C1A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20885-99D9-41C0-9CAF-F401AF19EC7E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5E1B6-5CB2-4392-B03F-1636BC467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06AB14-0A11-474E-A895-E58608F67587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C2BFE-C323-4CBE-9A50-DB9A870E4C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4AF8BFA6-34B8-49AB-A27C-2AF16B5666F7}" type="datetime1">
              <a:rPr lang="en-US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8A04A41-281D-4B3A-B64B-9F0D01E584E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8" descr="gen_weblike_INT01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Parsing Problem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 smtClean="0"/>
              <a:t>a </a:t>
            </a:r>
            <a:r>
              <a:rPr lang="en-US" b="1" dirty="0" smtClean="0"/>
              <a:t>string of symbols</a:t>
            </a:r>
            <a:r>
              <a:rPr lang="en-US" dirty="0" smtClean="0"/>
              <a:t> in a language (tokens) and a </a:t>
            </a:r>
            <a:r>
              <a:rPr lang="en-US" b="1" dirty="0" smtClean="0"/>
              <a:t>grammar</a:t>
            </a:r>
            <a:r>
              <a:rPr lang="en-US" dirty="0" smtClean="0"/>
              <a:t> for that language </a:t>
            </a:r>
            <a:r>
              <a:rPr lang="en-US" dirty="0" smtClean="0"/>
              <a:t>=&gt; </a:t>
            </a:r>
            <a:r>
              <a:rPr lang="en-US" dirty="0" smtClean="0"/>
              <a:t>construct the </a:t>
            </a:r>
            <a:r>
              <a:rPr lang="en-US" b="1" i="1" dirty="0" smtClean="0"/>
              <a:t>parse tree </a:t>
            </a:r>
            <a:r>
              <a:rPr lang="en-US" dirty="0" smtClean="0"/>
              <a:t>or report that the sentence is syntactically </a:t>
            </a:r>
            <a:r>
              <a:rPr lang="en-US" b="1" i="1" dirty="0" smtClean="0"/>
              <a:t>incorrect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ways to do this:</a:t>
            </a:r>
          </a:p>
          <a:p>
            <a:pPr lvl="1"/>
            <a:r>
              <a:rPr lang="en-US" dirty="0" smtClean="0"/>
              <a:t>Top-Down (recursive descending parser).</a:t>
            </a:r>
          </a:p>
          <a:p>
            <a:pPr lvl="1"/>
            <a:r>
              <a:rPr lang="en-US" strike="sngStrike" dirty="0" err="1" smtClean="0"/>
              <a:t>Buttom</a:t>
            </a:r>
            <a:r>
              <a:rPr lang="en-US" strike="sngStrike" dirty="0" smtClean="0"/>
              <a:t>-Up</a:t>
            </a:r>
            <a:r>
              <a:rPr lang="en-US" dirty="0" smtClean="0"/>
              <a:t>. (We don’t focus on this).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var-decl</a:t>
            </a:r>
            <a:r>
              <a:rPr lang="en-US" dirty="0" smtClean="0"/>
              <a:t>&gt; Procedure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84437"/>
            <a:ext cx="8229600" cy="43735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procedure VAR-DECL;</a:t>
            </a:r>
          </a:p>
          <a:p>
            <a:pPr>
              <a:buNone/>
            </a:pPr>
            <a:r>
              <a:rPr lang="en-US" sz="1600" dirty="0" smtClean="0"/>
              <a:t>begin</a:t>
            </a:r>
          </a:p>
          <a:p>
            <a:pPr>
              <a:buNone/>
            </a:pPr>
            <a:r>
              <a:rPr lang="en-US" sz="1600" dirty="0" smtClean="0"/>
              <a:t>	repeat</a:t>
            </a:r>
          </a:p>
          <a:p>
            <a:pPr>
              <a:buNone/>
            </a:pPr>
            <a:r>
              <a:rPr lang="en-US" sz="1600" dirty="0" smtClean="0"/>
              <a:t>		GET_TOKEN;</a:t>
            </a:r>
          </a:p>
          <a:p>
            <a:pPr>
              <a:buNone/>
            </a:pPr>
            <a:r>
              <a:rPr lang="en-US" sz="1600" dirty="0" smtClean="0"/>
              <a:t>	 	if TOKEN &lt;&gt; IDENT then ERROR (missing identifier);</a:t>
            </a:r>
          </a:p>
          <a:p>
            <a:pPr>
              <a:buNone/>
            </a:pPr>
            <a:r>
              <a:rPr lang="en-US" sz="1600" dirty="0" smtClean="0"/>
              <a:t>		GET_TOKEN;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b="1" dirty="0" smtClean="0"/>
              <a:t>ENTER(</a:t>
            </a:r>
            <a:r>
              <a:rPr lang="en-US" sz="1600" b="1" i="1" dirty="0" smtClean="0"/>
              <a:t>variable, </a:t>
            </a:r>
            <a:r>
              <a:rPr lang="en-US" sz="1600" b="1" i="1" dirty="0" err="1" smtClean="0"/>
              <a:t>ident</a:t>
            </a:r>
            <a:r>
              <a:rPr lang="en-US" sz="1600" b="1" i="1" dirty="0" smtClean="0"/>
              <a:t>, level</a:t>
            </a:r>
            <a:r>
              <a:rPr lang="en-US" sz="1600" b="1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until TOKEN &lt;&gt; ",";</a:t>
            </a:r>
          </a:p>
          <a:p>
            <a:pPr>
              <a:buNone/>
            </a:pPr>
            <a:r>
              <a:rPr lang="en-US" sz="1600" dirty="0" smtClean="0"/>
              <a:t>	if TOKEN &lt;&gt; ";" then ERROR (declaration must end with ;);</a:t>
            </a:r>
          </a:p>
          <a:p>
            <a:pPr>
              <a:buNone/>
            </a:pPr>
            <a:r>
              <a:rPr lang="en-US" sz="1600" dirty="0" smtClean="0"/>
              <a:t>	GET_TOKEN;</a:t>
            </a:r>
          </a:p>
          <a:p>
            <a:pPr>
              <a:buNone/>
            </a:pPr>
            <a:r>
              <a:rPr lang="en-US" sz="1600" dirty="0" smtClean="0"/>
              <a:t>end;</a:t>
            </a:r>
            <a:endParaRPr lang="en-US" sz="1600" dirty="0"/>
          </a:p>
        </p:txBody>
      </p:sp>
      <p:sp>
        <p:nvSpPr>
          <p:cNvPr id="4" name="3 Rectángulo"/>
          <p:cNvSpPr/>
          <p:nvPr/>
        </p:nvSpPr>
        <p:spPr>
          <a:xfrm>
            <a:off x="457200" y="16002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var-decl</a:t>
            </a:r>
            <a:r>
              <a:rPr lang="en-US" dirty="0" smtClean="0"/>
              <a:t>&gt; ::= </a:t>
            </a:r>
            <a:r>
              <a:rPr lang="en-US" dirty="0" err="1" smtClean="0">
                <a:solidFill>
                  <a:srgbClr val="FF0066"/>
                </a:solidFill>
              </a:rPr>
              <a:t>var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6666FF"/>
                </a:solidFill>
              </a:rPr>
              <a:t>ident</a:t>
            </a:r>
            <a:r>
              <a:rPr lang="en-US" dirty="0" smtClean="0">
                <a:solidFill>
                  <a:srgbClr val="6666FF"/>
                </a:solidFill>
              </a:rPr>
              <a:t>-list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;</a:t>
            </a:r>
            <a:r>
              <a:rPr lang="en-US" dirty="0" smtClean="0"/>
              <a:t> |</a:t>
            </a:r>
            <a:r>
              <a:rPr lang="en-US" dirty="0" smtClean="0">
                <a:solidFill>
                  <a:srgbClr val="FF0066"/>
                </a:solidFill>
              </a:rPr>
              <a:t> e</a:t>
            </a:r>
          </a:p>
          <a:p>
            <a:r>
              <a:rPr lang="en-US" dirty="0" smtClean="0"/>
              <a:t>&lt;</a:t>
            </a:r>
            <a:r>
              <a:rPr lang="en-US" dirty="0" err="1" smtClean="0">
                <a:solidFill>
                  <a:srgbClr val="6666FF"/>
                </a:solidFill>
              </a:rPr>
              <a:t>ident</a:t>
            </a:r>
            <a:r>
              <a:rPr lang="en-US" dirty="0" smtClean="0">
                <a:solidFill>
                  <a:srgbClr val="6666FF"/>
                </a:solidFill>
              </a:rPr>
              <a:t>-list</a:t>
            </a:r>
            <a:r>
              <a:rPr lang="en-US" dirty="0" smtClean="0"/>
              <a:t>&gt; ::= &lt;</a:t>
            </a:r>
            <a:r>
              <a:rPr lang="en-US" dirty="0" err="1" smtClean="0">
                <a:solidFill>
                  <a:srgbClr val="CC3300"/>
                </a:solidFill>
              </a:rPr>
              <a:t>ident</a:t>
            </a:r>
            <a:r>
              <a:rPr lang="en-US" dirty="0" smtClean="0"/>
              <a:t>&gt; | &lt;</a:t>
            </a:r>
            <a:r>
              <a:rPr lang="en-US" dirty="0" err="1" smtClean="0">
                <a:solidFill>
                  <a:srgbClr val="6666FF"/>
                </a:solidFill>
              </a:rPr>
              <a:t>ident</a:t>
            </a:r>
            <a:r>
              <a:rPr lang="en-US" dirty="0" smtClean="0">
                <a:solidFill>
                  <a:srgbClr val="6666FF"/>
                </a:solidFill>
              </a:rPr>
              <a:t>-list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,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CC3300"/>
                </a:solidFill>
              </a:rPr>
              <a:t>ident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y </a:t>
            </a:r>
            <a:r>
              <a:rPr lang="en-US" sz="1600" dirty="0" smtClean="0"/>
              <a:t>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y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0386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5181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038600" y="4724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end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0386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end</a:t>
            </a:r>
            <a:r>
              <a:rPr lang="en-US" sz="1600" b="1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end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563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5943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/>
              <a:t>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"if"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CONDITION();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"then"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124200" y="5181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/>
              <a:t>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/>
              <a:t>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5181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/>
              <a:t>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/>
              <a:t>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038600" y="4724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</a:t>
            </a:r>
            <a:r>
              <a:rPr lang="en-US" sz="1600" dirty="0" smtClean="0"/>
              <a:t>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c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9624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&lt;proc-</a:t>
            </a:r>
            <a:r>
              <a:rPr lang="en-US" dirty="0" err="1" smtClean="0"/>
              <a:t>decl</a:t>
            </a:r>
            <a:r>
              <a:rPr lang="en-US" dirty="0" smtClean="0"/>
              <a:t>&gt; Procedure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98132"/>
            <a:ext cx="8229600" cy="43735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procedure PROC-DECL;</a:t>
            </a:r>
          </a:p>
          <a:p>
            <a:pPr>
              <a:buNone/>
            </a:pPr>
            <a:r>
              <a:rPr lang="en-US" sz="1600" dirty="0" smtClean="0"/>
              <a:t>begin</a:t>
            </a:r>
          </a:p>
          <a:p>
            <a:pPr>
              <a:buNone/>
            </a:pPr>
            <a:r>
              <a:rPr lang="en-US" sz="1600" dirty="0" smtClean="0"/>
              <a:t> while TOKEN = "procedure" do begin</a:t>
            </a:r>
          </a:p>
          <a:p>
            <a:pPr>
              <a:buNone/>
            </a:pPr>
            <a:r>
              <a:rPr lang="en-US" sz="1600" dirty="0" smtClean="0"/>
              <a:t> 	GET_TOKEN;</a:t>
            </a:r>
          </a:p>
          <a:p>
            <a:pPr>
              <a:buNone/>
            </a:pPr>
            <a:r>
              <a:rPr lang="en-US" sz="1600" dirty="0" smtClean="0"/>
              <a:t>	if TOKEN &lt;&gt; IDENT then ERROR (missing procedure declaration);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1" dirty="0" smtClean="0"/>
              <a:t>ENTER(</a:t>
            </a:r>
            <a:r>
              <a:rPr lang="en-US" sz="1600" b="1" i="1" dirty="0" smtClean="0"/>
              <a:t>procedure, </a:t>
            </a:r>
            <a:r>
              <a:rPr lang="en-US" sz="1600" b="1" i="1" dirty="0" err="1" smtClean="0"/>
              <a:t>ident</a:t>
            </a:r>
            <a:r>
              <a:rPr lang="en-US" sz="1600" b="1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GET_TOKEN;</a:t>
            </a:r>
          </a:p>
          <a:p>
            <a:pPr>
              <a:buNone/>
            </a:pPr>
            <a:r>
              <a:rPr lang="en-US" sz="1600" dirty="0" smtClean="0"/>
              <a:t>	if TOKEN &lt;&gt; ";" then ERROR (procedure declaration must end with ;);</a:t>
            </a:r>
          </a:p>
          <a:p>
            <a:pPr>
              <a:buNone/>
            </a:pPr>
            <a:r>
              <a:rPr lang="en-US" sz="1600" dirty="0" smtClean="0"/>
              <a:t>	GET_TOKEN;</a:t>
            </a:r>
          </a:p>
          <a:p>
            <a:pPr>
              <a:buNone/>
            </a:pPr>
            <a:r>
              <a:rPr lang="en-US" sz="1600" dirty="0" smtClean="0"/>
              <a:t>	BLOCK(level+1);</a:t>
            </a:r>
          </a:p>
          <a:p>
            <a:pPr>
              <a:buNone/>
            </a:pPr>
            <a:r>
              <a:rPr lang="en-US" sz="1600" dirty="0" smtClean="0"/>
              <a:t>	if TOKEN &lt;&gt; ";" then ERROR (no ; at the end of block);</a:t>
            </a:r>
          </a:p>
          <a:p>
            <a:pPr>
              <a:buNone/>
            </a:pPr>
            <a:r>
              <a:rPr lang="en-US" sz="1600" dirty="0" smtClean="0"/>
              <a:t>	GET_TOKEN;</a:t>
            </a:r>
          </a:p>
          <a:p>
            <a:pPr>
              <a:buNone/>
            </a:pPr>
            <a:r>
              <a:rPr lang="en-US" sz="1600" dirty="0" smtClean="0"/>
              <a:t> end;</a:t>
            </a:r>
          </a:p>
          <a:p>
            <a:pPr>
              <a:buNone/>
            </a:pPr>
            <a:r>
              <a:rPr lang="en-US" sz="1600" dirty="0" smtClean="0"/>
              <a:t>end;</a:t>
            </a:r>
            <a:endParaRPr lang="en-US" sz="1600" dirty="0"/>
          </a:p>
        </p:txBody>
      </p:sp>
      <p:sp>
        <p:nvSpPr>
          <p:cNvPr id="4" name="3 Rectángulo"/>
          <p:cNvSpPr/>
          <p:nvPr/>
        </p:nvSpPr>
        <p:spPr>
          <a:xfrm>
            <a:off x="457200" y="18288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CC00FF"/>
                </a:solidFill>
              </a:rPr>
              <a:t>proc-</a:t>
            </a:r>
            <a:r>
              <a:rPr lang="en-US" dirty="0" err="1" smtClean="0">
                <a:solidFill>
                  <a:srgbClr val="CC00FF"/>
                </a:solidFill>
              </a:rPr>
              <a:t>decl</a:t>
            </a:r>
            <a:r>
              <a:rPr lang="en-US" dirty="0" smtClean="0"/>
              <a:t>&gt; ::= &lt;</a:t>
            </a:r>
            <a:r>
              <a:rPr lang="en-US" dirty="0" smtClean="0">
                <a:solidFill>
                  <a:srgbClr val="CC00FF"/>
                </a:solidFill>
              </a:rPr>
              <a:t>proc-</a:t>
            </a:r>
            <a:r>
              <a:rPr lang="en-US" dirty="0" err="1" smtClean="0">
                <a:solidFill>
                  <a:srgbClr val="CC00FF"/>
                </a:solidFill>
              </a:rPr>
              <a:t>decl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procedure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CC3300"/>
                </a:solidFill>
              </a:rPr>
              <a:t>ident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;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chemeClr val="accent1"/>
                </a:solidFill>
              </a:rPr>
              <a:t>block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;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66"/>
                </a:solidFill>
              </a:rPr>
              <a:t>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</a:t>
            </a:r>
            <a:r>
              <a:rPr lang="en-US" sz="1600" dirty="0" smtClean="0"/>
              <a:t>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c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":=" then ERROR);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</a:t>
            </a:r>
            <a:r>
              <a:rPr lang="en-US" sz="1600" dirty="0" smtClean="0"/>
              <a:t>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=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":=" then ERROR);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4419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x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":=" then ERROR);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x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276600"/>
            <a:ext cx="4876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EXPRESSION;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ADDING_OPERATOR then 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TERM();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while TOKEN = ADDING_OPERATOR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TERM();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4191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  <a:p>
            <a:r>
              <a:rPr lang="en-US" dirty="0" smtClean="0"/>
              <a:t>term(2)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x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276600"/>
            <a:ext cx="4876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TERM;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FACTOR();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while TOKEN = MULTIPLYING_OPERATOR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FACTOR();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390852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  <a:p>
            <a:r>
              <a:rPr lang="en-US" dirty="0" smtClean="0"/>
              <a:t>term(2)</a:t>
            </a:r>
          </a:p>
          <a:p>
            <a:r>
              <a:rPr lang="en-US" dirty="0" smtClean="0"/>
              <a:t>factor(2)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x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276600"/>
            <a:ext cx="4876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FACTOR;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IDENTIFIER then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NUMBER then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"("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")"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418552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/ </a:t>
            </a:r>
            <a:r>
              <a:rPr lang="en-US" sz="1600" dirty="0" smtClean="0"/>
              <a:t>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  <a:p>
            <a:r>
              <a:rPr lang="en-US" dirty="0" smtClean="0"/>
              <a:t>term(2)</a:t>
            </a:r>
          </a:p>
          <a:p>
            <a:r>
              <a:rPr lang="en-US" dirty="0" smtClean="0"/>
              <a:t>factor(2)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/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276600"/>
            <a:ext cx="4876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FACTOR;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IDENTIFIER then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NUMBER then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"("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")"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667000" y="6629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en-US" sz="1600" dirty="0" smtClean="0"/>
              <a:t>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  <a:p>
            <a:r>
              <a:rPr lang="en-US" dirty="0" smtClean="0"/>
              <a:t>term(2)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/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276600"/>
            <a:ext cx="4876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TERM;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FACTOR();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while TOKEN = MULTIPLYING_OPERATOR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FACTOR();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4419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y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  <a:p>
            <a:r>
              <a:rPr lang="en-US" dirty="0" smtClean="0"/>
              <a:t>term(2)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y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276600"/>
            <a:ext cx="4876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TERM;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FACTOR();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while TOKEN = MULTIPLYING_OPERATOR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FACTOR();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  <a:p>
            <a:r>
              <a:rPr lang="en-US" dirty="0" smtClean="0"/>
              <a:t>term(2)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276600"/>
            <a:ext cx="4876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TERM;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FACTOR();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while TOKEN = MULTIPLYING_OPERATOR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FACTOR();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590800" y="5181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&lt;statement&gt; Procedure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48129"/>
            <a:ext cx="8229600" cy="43735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 procedure STATEMENT;</a:t>
            </a:r>
          </a:p>
          <a:p>
            <a:pPr>
              <a:buNone/>
            </a:pPr>
            <a:r>
              <a:rPr lang="en-US" sz="1600" dirty="0" smtClean="0"/>
              <a:t>begin</a:t>
            </a:r>
          </a:p>
          <a:p>
            <a:pPr>
              <a:buNone/>
            </a:pPr>
            <a:r>
              <a:rPr lang="en-US" sz="1600" dirty="0" smtClean="0"/>
              <a:t>	if TOKEN = IDENT then begin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	If TOKEN &lt;&gt; ":=" then ERROR (:= missing in statement);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	EXPRESSION();</a:t>
            </a:r>
          </a:p>
          <a:p>
            <a:pPr>
              <a:buNone/>
            </a:pPr>
            <a:r>
              <a:rPr lang="en-US" sz="1600" dirty="0" smtClean="0"/>
              <a:t>	end</a:t>
            </a:r>
          </a:p>
          <a:p>
            <a:pPr>
              <a:buNone/>
            </a:pPr>
            <a:r>
              <a:rPr lang="en-US" sz="1600" dirty="0" smtClean="0"/>
              <a:t>	else if TOKEN = "call" then begin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	if TOKEN &lt;&gt; IDENT then ERROR (missing identifier);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end</a:t>
            </a:r>
          </a:p>
          <a:p>
            <a:pPr>
              <a:buNone/>
            </a:pPr>
            <a:r>
              <a:rPr lang="en-US" sz="1600" dirty="0" smtClean="0"/>
              <a:t>…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457200" y="14478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 ::= &lt;</a:t>
            </a:r>
            <a:r>
              <a:rPr lang="en-US" dirty="0" err="1" smtClean="0">
                <a:solidFill>
                  <a:srgbClr val="CC3300"/>
                </a:solidFill>
              </a:rPr>
              <a:t>ident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:=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000066"/>
                </a:solidFill>
              </a:rPr>
              <a:t>expression</a:t>
            </a:r>
            <a:r>
              <a:rPr lang="en-US" dirty="0" smtClean="0"/>
              <a:t>&gt; | </a:t>
            </a:r>
            <a:r>
              <a:rPr lang="en-US" dirty="0" smtClean="0">
                <a:solidFill>
                  <a:srgbClr val="FF0066"/>
                </a:solidFill>
              </a:rPr>
              <a:t>call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CC3300"/>
                </a:solidFill>
              </a:rPr>
              <a:t>ident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| </a:t>
            </a:r>
            <a:r>
              <a:rPr lang="en-US" dirty="0" smtClean="0">
                <a:solidFill>
                  <a:srgbClr val="FF0066"/>
                </a:solidFill>
              </a:rPr>
              <a:t>begin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003300"/>
                </a:solidFill>
              </a:rPr>
              <a:t>statement-list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end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66"/>
                </a:solidFill>
              </a:rPr>
              <a:t>if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D8D300"/>
                </a:solidFill>
              </a:rPr>
              <a:t>condition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then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| </a:t>
            </a:r>
            <a:r>
              <a:rPr lang="en-US" dirty="0" smtClean="0">
                <a:solidFill>
                  <a:srgbClr val="FF0066"/>
                </a:solidFill>
              </a:rPr>
              <a:t>while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D8D300"/>
                </a:solidFill>
              </a:rPr>
              <a:t>condition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do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 | </a:t>
            </a:r>
            <a:r>
              <a:rPr lang="en-US" dirty="0" smtClean="0">
                <a:solidFill>
                  <a:srgbClr val="FF0066"/>
                </a:solidFill>
              </a:rPr>
              <a:t>e</a:t>
            </a:r>
          </a:p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003300"/>
                </a:solidFill>
              </a:rPr>
              <a:t>statement-list</a:t>
            </a:r>
            <a:r>
              <a:rPr lang="en-US" dirty="0" smtClean="0"/>
              <a:t>&gt; ::=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 | &lt;</a:t>
            </a:r>
            <a:r>
              <a:rPr lang="en-US" dirty="0" smtClean="0">
                <a:solidFill>
                  <a:srgbClr val="003300"/>
                </a:solidFill>
              </a:rPr>
              <a:t>statement-list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;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276600"/>
            <a:ext cx="4876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EXPRESSION;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ADDING_OPERATOR then 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TERM();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while TOKEN = ADDING_OPERATOR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TERM();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667000" y="541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":=" then ERROR);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5181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962400" y="4724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</a:t>
            </a:r>
            <a:r>
              <a:rPr lang="en-US" sz="1600" b="1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end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9624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</a:t>
            </a:r>
            <a:r>
              <a:rPr lang="en-US" sz="1600" b="1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end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563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5943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BLOCK;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“const” then CONST-DECL();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“</a:t>
            </a:r>
            <a:r>
              <a:rPr lang="en-US" sz="1600" dirty="0" err="1" smtClean="0">
                <a:latin typeface="+mn-lt"/>
              </a:rPr>
              <a:t>var</a:t>
            </a:r>
            <a:r>
              <a:rPr lang="en-US" sz="1600" dirty="0" smtClean="0">
                <a:latin typeface="+mn-lt"/>
              </a:rPr>
              <a:t>” then VAR-DECL();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“procedure” then  PROC-DECL();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667000" y="4724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PROC-DECL;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while TOKEN = "procedure"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procedure,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BLOCK(level+1);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5943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begin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PROC-DECL;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while TOKEN = "procedure"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procedure,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BLOCK(level+1);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590800" y="6400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&lt;statement&gt; Procedure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48129"/>
            <a:ext cx="8229600" cy="3905071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 procedure STATEMENT;</a:t>
            </a:r>
          </a:p>
          <a:p>
            <a:pPr>
              <a:buNone/>
            </a:pPr>
            <a:r>
              <a:rPr lang="en-US" sz="1600" dirty="0" smtClean="0"/>
              <a:t>…</a:t>
            </a:r>
          </a:p>
          <a:p>
            <a:pPr>
              <a:buNone/>
            </a:pPr>
            <a:r>
              <a:rPr lang="en-US" sz="1600" dirty="0" smtClean="0"/>
              <a:t>	else if TOKEN = "begin" then begin</a:t>
            </a:r>
          </a:p>
          <a:p>
            <a:pPr>
              <a:buNone/>
            </a:pPr>
            <a:r>
              <a:rPr lang="en-US" sz="1600" dirty="0" smtClean="0"/>
              <a:t>		GET TOKEN();</a:t>
            </a:r>
          </a:p>
          <a:p>
            <a:pPr>
              <a:buNone/>
            </a:pPr>
            <a:r>
              <a:rPr lang="en-US" sz="1600" dirty="0" smtClean="0"/>
              <a:t>		STATEMENT();</a:t>
            </a:r>
          </a:p>
          <a:p>
            <a:pPr>
              <a:buNone/>
            </a:pPr>
            <a:r>
              <a:rPr lang="en-US" sz="1600" dirty="0" smtClean="0"/>
              <a:t>		while TOKEN = ";" do begin</a:t>
            </a:r>
          </a:p>
          <a:p>
            <a:pPr>
              <a:buNone/>
            </a:pPr>
            <a:r>
              <a:rPr lang="en-US" sz="1600" dirty="0" smtClean="0"/>
              <a:t>			GET_TOKEN();</a:t>
            </a:r>
          </a:p>
          <a:p>
            <a:pPr>
              <a:buNone/>
            </a:pPr>
            <a:r>
              <a:rPr lang="en-US" sz="1600" dirty="0" smtClean="0"/>
              <a:t>			STATEMENT();</a:t>
            </a:r>
          </a:p>
          <a:p>
            <a:pPr>
              <a:buNone/>
            </a:pPr>
            <a:r>
              <a:rPr lang="en-US" sz="1600" dirty="0" smtClean="0"/>
              <a:t>		end;</a:t>
            </a:r>
          </a:p>
          <a:p>
            <a:pPr>
              <a:buNone/>
            </a:pPr>
            <a:r>
              <a:rPr lang="en-US" sz="1600" dirty="0" smtClean="0"/>
              <a:t>		if TOKEN &lt;&gt; "end" then ERROR (begin must be closed with end);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end;</a:t>
            </a:r>
          </a:p>
          <a:p>
            <a:pPr>
              <a:buNone/>
            </a:pPr>
            <a:r>
              <a:rPr lang="en-US" sz="1600" dirty="0" smtClean="0"/>
              <a:t>…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457200" y="14478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 ::= &lt;</a:t>
            </a:r>
            <a:r>
              <a:rPr lang="en-US" dirty="0" err="1" smtClean="0">
                <a:solidFill>
                  <a:srgbClr val="CC3300"/>
                </a:solidFill>
              </a:rPr>
              <a:t>ident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:=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000066"/>
                </a:solidFill>
              </a:rPr>
              <a:t>expression</a:t>
            </a:r>
            <a:r>
              <a:rPr lang="en-US" dirty="0" smtClean="0"/>
              <a:t>&gt; | </a:t>
            </a:r>
            <a:r>
              <a:rPr lang="en-US" dirty="0" smtClean="0">
                <a:solidFill>
                  <a:srgbClr val="FF0066"/>
                </a:solidFill>
              </a:rPr>
              <a:t>call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CC3300"/>
                </a:solidFill>
              </a:rPr>
              <a:t>ident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| </a:t>
            </a:r>
            <a:r>
              <a:rPr lang="en-US" dirty="0" smtClean="0">
                <a:solidFill>
                  <a:srgbClr val="FF0066"/>
                </a:solidFill>
              </a:rPr>
              <a:t>begin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003300"/>
                </a:solidFill>
              </a:rPr>
              <a:t>statement-list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end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66"/>
                </a:solidFill>
              </a:rPr>
              <a:t>if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D8D300"/>
                </a:solidFill>
              </a:rPr>
              <a:t>condition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then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| </a:t>
            </a:r>
            <a:r>
              <a:rPr lang="en-US" dirty="0" smtClean="0">
                <a:solidFill>
                  <a:srgbClr val="FF0066"/>
                </a:solidFill>
              </a:rPr>
              <a:t>while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D8D300"/>
                </a:solidFill>
              </a:rPr>
              <a:t>condition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do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 | </a:t>
            </a:r>
            <a:r>
              <a:rPr lang="en-US" dirty="0" smtClean="0">
                <a:solidFill>
                  <a:srgbClr val="FF0066"/>
                </a:solidFill>
              </a:rPr>
              <a:t>e</a:t>
            </a:r>
          </a:p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003300"/>
                </a:solidFill>
              </a:rPr>
              <a:t>statement-list</a:t>
            </a:r>
            <a:r>
              <a:rPr lang="en-US" dirty="0" smtClean="0"/>
              <a:t>&gt; ::=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 | &lt;</a:t>
            </a:r>
            <a:r>
              <a:rPr lang="en-US" dirty="0" smtClean="0">
                <a:solidFill>
                  <a:srgbClr val="003300"/>
                </a:solidFill>
              </a:rPr>
              <a:t>statement-list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;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begin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procedure BLOCK;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begin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if TOKEN = “const” then CONST-DECL();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if TOKEN = “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” then VAR-DECL();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if TOKEN = “procedure” then  PROC-DECL();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STATEMENT;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end;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8956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statement(1)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begin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 smtClean="0"/>
              <a:t>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statement(1)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a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4191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statement(1)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4419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statement(1)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9624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statement(1)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9624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statement(1)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038600" y="4724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call</a:t>
            </a:r>
            <a:r>
              <a:rPr lang="en-US" sz="1600" b="1" dirty="0" smtClean="0"/>
              <a:t>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statement(1)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call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0386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call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statement(1)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038600" y="4724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call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</a:t>
            </a:r>
            <a:r>
              <a:rPr lang="en-US" sz="1600" b="1" dirty="0" smtClean="0"/>
              <a:t>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statement(1)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end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0386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&lt;statement&gt; Procedure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48129"/>
            <a:ext cx="8229600" cy="43735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 procedure STATEMENT;</a:t>
            </a:r>
          </a:p>
          <a:p>
            <a:pPr>
              <a:buNone/>
            </a:pPr>
            <a:r>
              <a:rPr lang="en-US" sz="1600" dirty="0" smtClean="0"/>
              <a:t>…</a:t>
            </a:r>
          </a:p>
          <a:p>
            <a:pPr>
              <a:buNone/>
            </a:pPr>
            <a:r>
              <a:rPr lang="en-US" sz="1600" dirty="0" smtClean="0"/>
              <a:t>	else if TOKEN = "if" then begin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	CONDITION();</a:t>
            </a:r>
          </a:p>
          <a:p>
            <a:pPr>
              <a:buNone/>
            </a:pPr>
            <a:r>
              <a:rPr lang="en-US" sz="1600" dirty="0" smtClean="0"/>
              <a:t>		if TOKEN &lt;&gt; "then" then ERROR (if condition must be followed by then);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	STATEMENT();</a:t>
            </a:r>
          </a:p>
          <a:p>
            <a:pPr>
              <a:buNone/>
            </a:pPr>
            <a:r>
              <a:rPr lang="en-US" sz="1600" dirty="0" smtClean="0"/>
              <a:t>	end;</a:t>
            </a:r>
          </a:p>
          <a:p>
            <a:pPr>
              <a:buNone/>
            </a:pPr>
            <a:r>
              <a:rPr lang="en-US" sz="1600" dirty="0" smtClean="0"/>
              <a:t>…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457200" y="14478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 ::= &lt;</a:t>
            </a:r>
            <a:r>
              <a:rPr lang="en-US" dirty="0" err="1" smtClean="0">
                <a:solidFill>
                  <a:srgbClr val="CC3300"/>
                </a:solidFill>
              </a:rPr>
              <a:t>ident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:=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000066"/>
                </a:solidFill>
              </a:rPr>
              <a:t>expression</a:t>
            </a:r>
            <a:r>
              <a:rPr lang="en-US" dirty="0" smtClean="0"/>
              <a:t>&gt; | </a:t>
            </a:r>
            <a:r>
              <a:rPr lang="en-US" dirty="0" smtClean="0">
                <a:solidFill>
                  <a:srgbClr val="FF0066"/>
                </a:solidFill>
              </a:rPr>
              <a:t>call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CC3300"/>
                </a:solidFill>
              </a:rPr>
              <a:t>ident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| </a:t>
            </a:r>
            <a:r>
              <a:rPr lang="en-US" dirty="0" smtClean="0">
                <a:solidFill>
                  <a:srgbClr val="FF0066"/>
                </a:solidFill>
              </a:rPr>
              <a:t>begin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003300"/>
                </a:solidFill>
              </a:rPr>
              <a:t>statement-list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end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66"/>
                </a:solidFill>
              </a:rPr>
              <a:t>if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D8D300"/>
                </a:solidFill>
              </a:rPr>
              <a:t>condition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then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| </a:t>
            </a:r>
            <a:r>
              <a:rPr lang="en-US" dirty="0" smtClean="0">
                <a:solidFill>
                  <a:srgbClr val="FF0066"/>
                </a:solidFill>
              </a:rPr>
              <a:t>while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D8D300"/>
                </a:solidFill>
              </a:rPr>
              <a:t>condition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do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 | </a:t>
            </a:r>
            <a:r>
              <a:rPr lang="en-US" dirty="0" smtClean="0">
                <a:solidFill>
                  <a:srgbClr val="FF0066"/>
                </a:solidFill>
              </a:rPr>
              <a:t>e</a:t>
            </a:r>
          </a:p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003300"/>
                </a:solidFill>
              </a:rPr>
              <a:t>statement-list</a:t>
            </a:r>
            <a:r>
              <a:rPr lang="en-US" dirty="0" smtClean="0"/>
              <a:t>&gt; ::=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 | &lt;</a:t>
            </a:r>
            <a:r>
              <a:rPr lang="en-US" dirty="0" smtClean="0">
                <a:solidFill>
                  <a:srgbClr val="003300"/>
                </a:solidFill>
              </a:rPr>
              <a:t>statement-list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;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call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</a:t>
            </a:r>
            <a:r>
              <a:rPr lang="en-US" sz="1600" b="1" dirty="0" smtClean="0"/>
              <a:t>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statement(1)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end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563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call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end.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statement(1)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.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124200" y="5943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call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end.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.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procedure BLOCK;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begin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if TOKEN = “const” then CONST-DECL();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if TOKEN = “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” then VAR-DECL();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if TOKEN = “procedure” then  PROC-DECL();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STATEMENT;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end;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6670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</a:t>
            </a:r>
            <a:r>
              <a:rPr lang="en-US" sz="1600" dirty="0" smtClean="0">
                <a:solidFill>
                  <a:schemeClr val="bg1"/>
                </a:solidFill>
              </a:rPr>
              <a:t>b 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call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end.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5" name="4 Rectángulo"/>
          <p:cNvSpPr/>
          <p:nvPr/>
        </p:nvSpPr>
        <p:spPr>
          <a:xfrm>
            <a:off x="3886200" y="38862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 smtClean="0"/>
              <a:t>procedure PROGRAM;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GET_TOKEN();</a:t>
            </a:r>
          </a:p>
          <a:p>
            <a:pPr>
              <a:buNone/>
            </a:pPr>
            <a:r>
              <a:rPr lang="en-US" dirty="0" smtClean="0"/>
              <a:t>	BLOCK();</a:t>
            </a:r>
          </a:p>
          <a:p>
            <a:pPr>
              <a:buNone/>
            </a:pPr>
            <a:r>
              <a:rPr lang="en-US" dirty="0" smtClean="0"/>
              <a:t>	if TOKEN &lt;&gt; "." then ERROR ()</a:t>
            </a:r>
          </a:p>
          <a:p>
            <a:pPr>
              <a:buNone/>
            </a:pPr>
            <a:r>
              <a:rPr lang="en-US" dirty="0" smtClean="0"/>
              <a:t>end;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.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429000" y="5486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&lt;statement&gt; Procedure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48129"/>
            <a:ext cx="8229600" cy="43735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 procedure STATEMENT;</a:t>
            </a:r>
          </a:p>
          <a:p>
            <a:pPr>
              <a:buNone/>
            </a:pPr>
            <a:r>
              <a:rPr lang="en-US" sz="1600" dirty="0" smtClean="0"/>
              <a:t>…</a:t>
            </a:r>
          </a:p>
          <a:p>
            <a:pPr>
              <a:buNone/>
            </a:pPr>
            <a:r>
              <a:rPr lang="en-US" sz="1600" dirty="0" smtClean="0"/>
              <a:t>	else if TOKEN = "while" then begin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	CONDITION();</a:t>
            </a:r>
          </a:p>
          <a:p>
            <a:pPr>
              <a:buNone/>
            </a:pPr>
            <a:r>
              <a:rPr lang="en-US" sz="1600" dirty="0" smtClean="0"/>
              <a:t>		if TOKEN &lt;&gt; "do" then ERROR (while condition must be followed by do);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	STATEMENT();</a:t>
            </a:r>
          </a:p>
          <a:p>
            <a:pPr>
              <a:buNone/>
            </a:pPr>
            <a:r>
              <a:rPr lang="en-US" sz="1600" dirty="0" smtClean="0"/>
              <a:t>	end</a:t>
            </a:r>
          </a:p>
          <a:p>
            <a:pPr>
              <a:buNone/>
            </a:pPr>
            <a:r>
              <a:rPr lang="en-US" sz="1600" dirty="0" smtClean="0"/>
              <a:t>end;</a:t>
            </a:r>
          </a:p>
          <a:p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457200" y="14478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 ::= &lt;</a:t>
            </a:r>
            <a:r>
              <a:rPr lang="en-US" dirty="0" err="1" smtClean="0">
                <a:solidFill>
                  <a:srgbClr val="CC3300"/>
                </a:solidFill>
              </a:rPr>
              <a:t>ident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:=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000066"/>
                </a:solidFill>
              </a:rPr>
              <a:t>expression</a:t>
            </a:r>
            <a:r>
              <a:rPr lang="en-US" dirty="0" smtClean="0"/>
              <a:t>&gt; | </a:t>
            </a:r>
            <a:r>
              <a:rPr lang="en-US" dirty="0" smtClean="0">
                <a:solidFill>
                  <a:srgbClr val="FF0066"/>
                </a:solidFill>
              </a:rPr>
              <a:t>call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CC3300"/>
                </a:solidFill>
              </a:rPr>
              <a:t>ident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| </a:t>
            </a:r>
            <a:r>
              <a:rPr lang="en-US" dirty="0" smtClean="0">
                <a:solidFill>
                  <a:srgbClr val="FF0066"/>
                </a:solidFill>
              </a:rPr>
              <a:t>begin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003300"/>
                </a:solidFill>
              </a:rPr>
              <a:t>statement-list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end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66"/>
                </a:solidFill>
              </a:rPr>
              <a:t>if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D8D300"/>
                </a:solidFill>
              </a:rPr>
              <a:t>condition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then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| </a:t>
            </a:r>
            <a:r>
              <a:rPr lang="en-US" dirty="0" smtClean="0">
                <a:solidFill>
                  <a:srgbClr val="FF0066"/>
                </a:solidFill>
              </a:rPr>
              <a:t>while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D8D300"/>
                </a:solidFill>
              </a:rPr>
              <a:t>condition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do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 | </a:t>
            </a:r>
            <a:r>
              <a:rPr lang="en-US" dirty="0" smtClean="0">
                <a:solidFill>
                  <a:srgbClr val="FF0066"/>
                </a:solidFill>
              </a:rPr>
              <a:t>e</a:t>
            </a:r>
          </a:p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003300"/>
                </a:solidFill>
              </a:rPr>
              <a:t>statement-list</a:t>
            </a:r>
            <a:r>
              <a:rPr lang="en-US" dirty="0" smtClean="0"/>
              <a:t>&gt; ::=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 | &lt;</a:t>
            </a:r>
            <a:r>
              <a:rPr lang="en-US" dirty="0" smtClean="0">
                <a:solidFill>
                  <a:srgbClr val="003300"/>
                </a:solidFill>
              </a:rPr>
              <a:t>statement-list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;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&lt;condition&gt; Procedure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84437"/>
            <a:ext cx="8229600" cy="39925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 procedure CONDITION;</a:t>
            </a:r>
          </a:p>
          <a:p>
            <a:pPr>
              <a:buNone/>
            </a:pPr>
            <a:r>
              <a:rPr lang="en-US" sz="1600" dirty="0" smtClean="0"/>
              <a:t>begin</a:t>
            </a:r>
          </a:p>
          <a:p>
            <a:pPr>
              <a:buNone/>
            </a:pPr>
            <a:r>
              <a:rPr lang="en-US" sz="1600" dirty="0" smtClean="0"/>
              <a:t>	if TOKEN = "odd" then begin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	EXPRESSION();</a:t>
            </a:r>
          </a:p>
          <a:p>
            <a:pPr>
              <a:buNone/>
            </a:pPr>
            <a:r>
              <a:rPr lang="en-US" sz="1600" dirty="0" smtClean="0"/>
              <a:t>	else begin</a:t>
            </a:r>
          </a:p>
          <a:p>
            <a:pPr>
              <a:buNone/>
            </a:pPr>
            <a:r>
              <a:rPr lang="en-US" sz="1600" dirty="0" smtClean="0"/>
              <a:t>		EXPRESSION();</a:t>
            </a:r>
          </a:p>
          <a:p>
            <a:pPr>
              <a:buNone/>
            </a:pPr>
            <a:r>
              <a:rPr lang="en-US" sz="1600" dirty="0" smtClean="0"/>
              <a:t>		if TOKEN &lt;&gt; RELATION then ERROR (relational operator missing in conditional statement);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	EXPRESSION();</a:t>
            </a:r>
          </a:p>
          <a:p>
            <a:pPr>
              <a:buNone/>
            </a:pPr>
            <a:r>
              <a:rPr lang="en-US" sz="1600" dirty="0" smtClean="0"/>
              <a:t>	end</a:t>
            </a:r>
          </a:p>
          <a:p>
            <a:pPr>
              <a:buNone/>
            </a:pPr>
            <a:r>
              <a:rPr lang="en-US" sz="1600" dirty="0" smtClean="0"/>
              <a:t>end;</a:t>
            </a:r>
          </a:p>
          <a:p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457200" y="1838106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&lt;</a:t>
            </a:r>
            <a:r>
              <a:rPr lang="en-US" dirty="0" smtClean="0">
                <a:solidFill>
                  <a:srgbClr val="D8D300"/>
                </a:solidFill>
              </a:rPr>
              <a:t>condition</a:t>
            </a:r>
            <a:r>
              <a:rPr lang="en-US" dirty="0" smtClean="0"/>
              <a:t>&gt; ::= odd &lt;</a:t>
            </a:r>
            <a:r>
              <a:rPr lang="en-US" dirty="0" smtClean="0">
                <a:solidFill>
                  <a:srgbClr val="000066"/>
                </a:solidFill>
              </a:rPr>
              <a:t>expression</a:t>
            </a:r>
            <a:r>
              <a:rPr lang="en-US" dirty="0" smtClean="0"/>
              <a:t>&gt; | &lt;</a:t>
            </a:r>
            <a:r>
              <a:rPr lang="en-US" dirty="0" smtClean="0">
                <a:solidFill>
                  <a:srgbClr val="000066"/>
                </a:solidFill>
              </a:rPr>
              <a:t>expression</a:t>
            </a:r>
            <a:r>
              <a:rPr lang="en-US" dirty="0" smtClean="0"/>
              <a:t>&gt; &lt;</a:t>
            </a:r>
            <a:r>
              <a:rPr lang="en-US" dirty="0" smtClean="0">
                <a:solidFill>
                  <a:schemeClr val="accent2"/>
                </a:solidFill>
              </a:rPr>
              <a:t>relation</a:t>
            </a:r>
            <a:r>
              <a:rPr lang="en-US" dirty="0" smtClean="0"/>
              <a:t>&gt; &lt;</a:t>
            </a:r>
            <a:r>
              <a:rPr lang="en-US" dirty="0" smtClean="0">
                <a:solidFill>
                  <a:srgbClr val="000066"/>
                </a:solidFill>
              </a:rPr>
              <a:t>expression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&lt;expression&gt; Procedure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84437"/>
            <a:ext cx="8229600" cy="43735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 procedure EXPRESSION;</a:t>
            </a:r>
          </a:p>
          <a:p>
            <a:pPr>
              <a:buNone/>
            </a:pPr>
            <a:r>
              <a:rPr lang="en-US" sz="1600" dirty="0" smtClean="0"/>
              <a:t>begin</a:t>
            </a:r>
          </a:p>
          <a:p>
            <a:pPr>
              <a:buNone/>
            </a:pPr>
            <a:r>
              <a:rPr lang="en-US" sz="1600" dirty="0" smtClean="0"/>
              <a:t>	if TOKEN = ADDING_OPERATOR then GET_TOKEN();</a:t>
            </a:r>
          </a:p>
          <a:p>
            <a:pPr>
              <a:buNone/>
            </a:pPr>
            <a:r>
              <a:rPr lang="en-US" sz="1600" dirty="0" smtClean="0"/>
              <a:t>	TERM();</a:t>
            </a:r>
          </a:p>
          <a:p>
            <a:pPr>
              <a:buNone/>
            </a:pPr>
            <a:r>
              <a:rPr lang="en-US" sz="1600" dirty="0" smtClean="0"/>
              <a:t>	while TOKEN = ADDING_OPERATOR do begin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	TERM();</a:t>
            </a:r>
          </a:p>
          <a:p>
            <a:pPr>
              <a:buNone/>
            </a:pPr>
            <a:r>
              <a:rPr lang="en-US" sz="1600" dirty="0" smtClean="0"/>
              <a:t>	end</a:t>
            </a:r>
          </a:p>
          <a:p>
            <a:pPr>
              <a:buNone/>
            </a:pPr>
            <a:r>
              <a:rPr lang="en-US" sz="1600" dirty="0" smtClean="0"/>
              <a:t>end;</a:t>
            </a:r>
            <a:endParaRPr lang="en-US" sz="1600" dirty="0"/>
          </a:p>
        </p:txBody>
      </p:sp>
      <p:sp>
        <p:nvSpPr>
          <p:cNvPr id="4" name="3 Rectángulo"/>
          <p:cNvSpPr/>
          <p:nvPr/>
        </p:nvSpPr>
        <p:spPr>
          <a:xfrm>
            <a:off x="457200" y="17526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&lt;</a:t>
            </a:r>
            <a:r>
              <a:rPr lang="en-US" dirty="0" smtClean="0">
                <a:solidFill>
                  <a:srgbClr val="000066"/>
                </a:solidFill>
              </a:rPr>
              <a:t>expression</a:t>
            </a:r>
            <a:r>
              <a:rPr lang="en-US" dirty="0" smtClean="0"/>
              <a:t>&gt; ::= &lt;</a:t>
            </a:r>
            <a:r>
              <a:rPr lang="en-US" dirty="0" smtClean="0">
                <a:solidFill>
                  <a:srgbClr val="6600FF"/>
                </a:solidFill>
              </a:rPr>
              <a:t>term</a:t>
            </a:r>
            <a:r>
              <a:rPr lang="en-US" dirty="0" smtClean="0"/>
              <a:t>&gt; | &lt;</a:t>
            </a:r>
            <a:r>
              <a:rPr lang="en-US" dirty="0" smtClean="0">
                <a:solidFill>
                  <a:srgbClr val="006666"/>
                </a:solidFill>
              </a:rPr>
              <a:t>adding-operator</a:t>
            </a:r>
            <a:r>
              <a:rPr lang="en-US" dirty="0" smtClean="0"/>
              <a:t>&gt; &lt;</a:t>
            </a:r>
            <a:r>
              <a:rPr lang="en-US" dirty="0" smtClean="0">
                <a:solidFill>
                  <a:srgbClr val="6600FF"/>
                </a:solidFill>
              </a:rPr>
              <a:t>term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| &lt;</a:t>
            </a:r>
            <a:r>
              <a:rPr lang="en-US" dirty="0" smtClean="0">
                <a:solidFill>
                  <a:srgbClr val="000066"/>
                </a:solidFill>
              </a:rPr>
              <a:t>expression</a:t>
            </a:r>
            <a:r>
              <a:rPr lang="en-US" dirty="0" smtClean="0"/>
              <a:t>&gt; &lt;</a:t>
            </a:r>
            <a:r>
              <a:rPr lang="en-US" dirty="0" smtClean="0">
                <a:solidFill>
                  <a:srgbClr val="006666"/>
                </a:solidFill>
              </a:rPr>
              <a:t>adding-operator</a:t>
            </a:r>
            <a:r>
              <a:rPr lang="en-US" dirty="0" smtClean="0"/>
              <a:t>&gt; &lt;</a:t>
            </a:r>
            <a:r>
              <a:rPr lang="en-US" dirty="0" smtClean="0">
                <a:solidFill>
                  <a:srgbClr val="6600FF"/>
                </a:solidFill>
              </a:rPr>
              <a:t>term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&lt;term&gt; Procedure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98931"/>
            <a:ext cx="8229600" cy="43735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 procedure TERM;</a:t>
            </a:r>
          </a:p>
          <a:p>
            <a:pPr>
              <a:buNone/>
            </a:pPr>
            <a:r>
              <a:rPr lang="en-US" sz="1600" dirty="0" smtClean="0"/>
              <a:t>begin</a:t>
            </a:r>
          </a:p>
          <a:p>
            <a:pPr>
              <a:buNone/>
            </a:pPr>
            <a:r>
              <a:rPr lang="en-US" sz="1600" dirty="0" smtClean="0"/>
              <a:t>	FACTOR();</a:t>
            </a:r>
          </a:p>
          <a:p>
            <a:pPr>
              <a:buNone/>
            </a:pPr>
            <a:r>
              <a:rPr lang="en-US" sz="1600" dirty="0" smtClean="0"/>
              <a:t>	while TOKEN = MULTIPLYING_OPERATOR do begin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	FACTOR();</a:t>
            </a:r>
          </a:p>
          <a:p>
            <a:pPr>
              <a:buNone/>
            </a:pPr>
            <a:r>
              <a:rPr lang="en-US" sz="1600" dirty="0" smtClean="0"/>
              <a:t>	end</a:t>
            </a:r>
          </a:p>
          <a:p>
            <a:pPr>
              <a:buNone/>
            </a:pPr>
            <a:r>
              <a:rPr lang="en-US" sz="1600" dirty="0" smtClean="0"/>
              <a:t>end;</a:t>
            </a:r>
            <a:endParaRPr lang="en-US" sz="1600" dirty="0"/>
          </a:p>
        </p:txBody>
      </p:sp>
      <p:sp>
        <p:nvSpPr>
          <p:cNvPr id="4" name="3 Rectángulo"/>
          <p:cNvSpPr/>
          <p:nvPr/>
        </p:nvSpPr>
        <p:spPr>
          <a:xfrm>
            <a:off x="457200" y="17526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6600FF"/>
                </a:solidFill>
              </a:rPr>
              <a:t>term</a:t>
            </a:r>
            <a:r>
              <a:rPr lang="en-US" dirty="0" smtClean="0"/>
              <a:t>&gt; ::= &lt;</a:t>
            </a:r>
            <a:r>
              <a:rPr lang="en-US" dirty="0" smtClean="0">
                <a:solidFill>
                  <a:srgbClr val="FF3300"/>
                </a:solidFill>
              </a:rPr>
              <a:t>factor</a:t>
            </a:r>
            <a:r>
              <a:rPr lang="en-US" dirty="0" smtClean="0"/>
              <a:t>&gt; | &lt;</a:t>
            </a:r>
            <a:r>
              <a:rPr lang="en-US" dirty="0" smtClean="0">
                <a:solidFill>
                  <a:srgbClr val="6600FF"/>
                </a:solidFill>
              </a:rPr>
              <a:t>term</a:t>
            </a:r>
            <a:r>
              <a:rPr lang="en-US" dirty="0" smtClean="0"/>
              <a:t>&gt; &lt;</a:t>
            </a:r>
            <a:r>
              <a:rPr lang="en-US" dirty="0" smtClean="0">
                <a:solidFill>
                  <a:srgbClr val="FF6699"/>
                </a:solidFill>
              </a:rPr>
              <a:t>multiplying-operator</a:t>
            </a:r>
            <a:r>
              <a:rPr lang="en-US" dirty="0" smtClean="0"/>
              <a:t>&gt; &lt;</a:t>
            </a:r>
            <a:r>
              <a:rPr lang="en-US" dirty="0" smtClean="0">
                <a:solidFill>
                  <a:srgbClr val="FF3300"/>
                </a:solidFill>
              </a:rPr>
              <a:t>factor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&lt;factor&gt; Procedure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98931"/>
            <a:ext cx="8229600" cy="43735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procedure FACTOR;</a:t>
            </a:r>
          </a:p>
          <a:p>
            <a:pPr>
              <a:buNone/>
            </a:pPr>
            <a:r>
              <a:rPr lang="en-US" sz="1600" dirty="0" smtClean="0"/>
              <a:t>begin</a:t>
            </a:r>
          </a:p>
          <a:p>
            <a:pPr>
              <a:buNone/>
            </a:pPr>
            <a:r>
              <a:rPr lang="en-US" sz="1600" dirty="0" smtClean="0"/>
              <a:t>	if TOKEN = IDENTIFIER then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else if TOKEN = NUMBER then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else if TOKEN = "(" then begin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	EXPRESSION();</a:t>
            </a:r>
          </a:p>
          <a:p>
            <a:pPr>
              <a:buNone/>
            </a:pPr>
            <a:r>
              <a:rPr lang="en-US" sz="1600" dirty="0" smtClean="0"/>
              <a:t>		if TOKEN &lt;&gt; ")" then ERROR( left ( has not been closed  );</a:t>
            </a:r>
          </a:p>
          <a:p>
            <a:pPr>
              <a:buNone/>
            </a:pPr>
            <a:r>
              <a:rPr lang="en-US" sz="1600" dirty="0" smtClean="0"/>
              <a:t>		GET_TOKEN();</a:t>
            </a:r>
          </a:p>
          <a:p>
            <a:pPr>
              <a:buNone/>
            </a:pPr>
            <a:r>
              <a:rPr lang="en-US" sz="1600" dirty="0" smtClean="0"/>
              <a:t>	end</a:t>
            </a:r>
          </a:p>
          <a:p>
            <a:pPr>
              <a:buNone/>
            </a:pPr>
            <a:r>
              <a:rPr lang="en-US" sz="1600" dirty="0" smtClean="0"/>
              <a:t>	else ERROR (identifier, ( or number expected);</a:t>
            </a:r>
          </a:p>
          <a:p>
            <a:pPr>
              <a:buNone/>
            </a:pPr>
            <a:r>
              <a:rPr lang="en-US" sz="1600" dirty="0" smtClean="0"/>
              <a:t>end;</a:t>
            </a:r>
          </a:p>
          <a:p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457200" y="17526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&lt;</a:t>
            </a:r>
            <a:r>
              <a:rPr lang="en-US" dirty="0" smtClean="0">
                <a:solidFill>
                  <a:srgbClr val="FF3300"/>
                </a:solidFill>
              </a:rPr>
              <a:t>factor</a:t>
            </a:r>
            <a:r>
              <a:rPr lang="en-US" dirty="0" smtClean="0"/>
              <a:t>&gt; ::= &lt;</a:t>
            </a:r>
            <a:r>
              <a:rPr lang="en-US" dirty="0" err="1" smtClean="0">
                <a:solidFill>
                  <a:srgbClr val="CC3300"/>
                </a:solidFill>
              </a:rPr>
              <a:t>ident</a:t>
            </a:r>
            <a:r>
              <a:rPr lang="en-US" dirty="0" smtClean="0"/>
              <a:t>&gt; | &lt;</a:t>
            </a:r>
            <a:r>
              <a:rPr lang="en-US" dirty="0" smtClean="0">
                <a:solidFill>
                  <a:srgbClr val="660033"/>
                </a:solidFill>
              </a:rPr>
              <a:t>number</a:t>
            </a:r>
            <a:r>
              <a:rPr lang="en-US" dirty="0" smtClean="0"/>
              <a:t>&gt; | </a:t>
            </a:r>
            <a:r>
              <a:rPr lang="en-US" dirty="0" smtClean="0">
                <a:solidFill>
                  <a:srgbClr val="FF0066"/>
                </a:solidFill>
              </a:rPr>
              <a:t>(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000066"/>
                </a:solidFill>
              </a:rPr>
              <a:t>expression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Approach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recursive procedures to model the parse tree.</a:t>
            </a:r>
          </a:p>
          <a:p>
            <a:r>
              <a:rPr lang="en-US" dirty="0" smtClean="0"/>
              <a:t>Beginning with the start symbol, for every non-terminal (syntactic class) a procedure which parses that syntactic class is created.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8229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const </a:t>
            </a:r>
            <a:r>
              <a:rPr lang="en-US" sz="1600" dirty="0" smtClean="0"/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5" name="4 Rectángulo"/>
          <p:cNvSpPr/>
          <p:nvPr/>
        </p:nvSpPr>
        <p:spPr>
          <a:xfrm>
            <a:off x="3886200" y="3886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 smtClean="0"/>
              <a:t>procedure PROGRAM;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GET_TOKEN();</a:t>
            </a:r>
          </a:p>
          <a:p>
            <a:pPr>
              <a:buNone/>
            </a:pPr>
            <a:r>
              <a:rPr lang="en-US" dirty="0" smtClean="0"/>
              <a:t>	BLOCK();</a:t>
            </a:r>
          </a:p>
          <a:p>
            <a:pPr>
              <a:buNone/>
            </a:pPr>
            <a:r>
              <a:rPr lang="en-US" dirty="0" smtClean="0"/>
              <a:t>	if TOKEN &lt;&gt; "." then ERROR (No Period at end of file)</a:t>
            </a:r>
          </a:p>
          <a:p>
            <a:pPr>
              <a:buNone/>
            </a:pPr>
            <a:r>
              <a:rPr lang="en-US" dirty="0" smtClean="0"/>
              <a:t>end;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8862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/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5" name="4 Rectángulo"/>
          <p:cNvSpPr/>
          <p:nvPr/>
        </p:nvSpPr>
        <p:spPr>
          <a:xfrm>
            <a:off x="3886200" y="3886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 smtClean="0"/>
              <a:t>procedure PROGRAM;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GET_TOKEN();</a:t>
            </a:r>
          </a:p>
          <a:p>
            <a:pPr>
              <a:buNone/>
            </a:pPr>
            <a:r>
              <a:rPr lang="en-US" dirty="0" smtClean="0"/>
              <a:t>	BLOCK();</a:t>
            </a:r>
          </a:p>
          <a:p>
            <a:pPr>
              <a:buNone/>
            </a:pPr>
            <a:r>
              <a:rPr lang="en-US" dirty="0" smtClean="0"/>
              <a:t>	if TOKEN &lt;&gt; "." then ERROR (No Period at end of file)</a:t>
            </a:r>
          </a:p>
          <a:p>
            <a:pPr>
              <a:buNone/>
            </a:pPr>
            <a:r>
              <a:rPr lang="en-US" dirty="0" smtClean="0"/>
              <a:t>end;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const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886200" y="4876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/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const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895600" y="3810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procedure BLOCK;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begin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if TOKEN = “const” then CONST-DECL();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if TOKEN = “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” then VAR-DECL();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if TOKEN = “procedure” then  PROC-DECL();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STATEMENT;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end;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/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smtClean="0"/>
              <a:t>const-</a:t>
            </a:r>
            <a:r>
              <a:rPr lang="en-US" dirty="0" err="1" smtClean="0"/>
              <a:t>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const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CONST-DECL;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"="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NUMBER then ERROR);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constant,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number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CONST-DECL;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"="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NUMBER then ERROR);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constant,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number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smtClean="0"/>
              <a:t>const-</a:t>
            </a:r>
            <a:r>
              <a:rPr lang="en-US" dirty="0" err="1" smtClean="0"/>
              <a:t>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m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419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CONST-DECL;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"="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NUMBER then ERROR);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constant,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number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smtClean="0"/>
              <a:t>const-</a:t>
            </a:r>
            <a:r>
              <a:rPr lang="en-US" dirty="0" err="1" smtClean="0"/>
              <a:t>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=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CONST-DECL;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"="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NUMBER then ERROR);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constant,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number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8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smtClean="0"/>
              <a:t>const-</a:t>
            </a:r>
            <a:r>
              <a:rPr lang="en-US" dirty="0" err="1" smtClean="0"/>
              <a:t>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8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541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CONST-DECL;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"="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NUMBER then ERROR);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constant,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number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8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smtClean="0"/>
              <a:t>const-</a:t>
            </a:r>
            <a:r>
              <a:rPr lang="en-US" dirty="0" err="1" smtClean="0"/>
              <a:t>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8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563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CONST-DECL;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"="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NUMBER then ERROR);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constant,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number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smtClean="0"/>
              <a:t>const-</a:t>
            </a:r>
            <a:r>
              <a:rPr lang="en-US" dirty="0" err="1" smtClean="0"/>
              <a:t>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6400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CONST-DECL;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"="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NUMBER then ERROR);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constant,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number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smtClean="0"/>
              <a:t>const-</a:t>
            </a:r>
            <a:r>
              <a:rPr lang="en-US" dirty="0" err="1" smtClean="0"/>
              <a:t>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</a:t>
            </a:r>
            <a:r>
              <a:rPr lang="en-US" dirty="0" err="1" smtClean="0"/>
              <a:t>var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590800" y="6629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09600"/>
            <a:ext cx="92964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program&gt;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::=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&lt;block&gt;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block&gt;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::=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const-decl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var-decl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proc-decl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&lt;statement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const-decl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const &lt;const-assignment-list&gt;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el-G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const-assignment-list&gt; ::=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= &lt;number&gt;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|   &lt;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const-assignment-list&gt;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“,”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“=”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&lt;number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var-decl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“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-list&gt;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“;”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el-G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-list&gt; ::=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|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-list&gt;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“,”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proc-decl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proc-decl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“procedure”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“;”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&lt;block&gt;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“;”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el-G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&lt;statement&gt;  ::= 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“:=”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“call”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“begin”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&lt;statement-list&gt;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“end”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“if”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“then” &lt;statement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“while”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“do”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&lt;statement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el-G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statement-list&gt; ::= &lt;statement&gt; | &lt;statement-list&gt;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“;”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&lt;statement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/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procedure BLOCK;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begin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if TOKEN = “const” then CONST-DECL();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if TOKEN = “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” then VAR-DECL();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if TOKEN = “procedure” then  PROC-DECL();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STATEMENT;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end;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895600" y="411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</a:t>
            </a:r>
            <a:r>
              <a:rPr lang="en-US" dirty="0" err="1" smtClean="0"/>
              <a:t>var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 smtClean="0"/>
              <a:t>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a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419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</a:t>
            </a:r>
            <a:r>
              <a:rPr lang="en-US" sz="1600" dirty="0" smtClean="0"/>
              <a:t>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,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</a:t>
            </a:r>
            <a:r>
              <a:rPr lang="en-US" sz="1600" dirty="0" smtClean="0"/>
              <a:t>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,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419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b,</a:t>
            </a:r>
            <a:r>
              <a:rPr lang="en-US" sz="1600" dirty="0" smtClean="0"/>
              <a:t>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,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b,</a:t>
            </a:r>
            <a:r>
              <a:rPr lang="en-US" sz="1600" dirty="0" smtClean="0"/>
              <a:t>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,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b,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c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419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b,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09600"/>
            <a:ext cx="9296400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&lt;condition&gt;  ::= “odd” &lt;expression&gt; | &lt;expression&gt; &lt;relation&gt; &lt;expression&gt; .</a:t>
            </a:r>
          </a:p>
          <a:p>
            <a:endParaRPr lang="en-US" sz="1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&lt;relation&gt;   ::= “=” | “&lt;&gt;” | “&lt;” | “&gt;” | “&lt;=” | “&gt;=” .</a:t>
            </a:r>
          </a:p>
          <a:p>
            <a:endParaRPr lang="en-US" sz="15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expression&gt; ::= &lt;term&gt; | &lt;adding-operator&gt; &lt;term&gt;</a:t>
            </a:r>
          </a:p>
          <a:p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expression&gt; &lt;adding-operator&gt; &lt;term&gt;</a:t>
            </a:r>
          </a:p>
          <a:p>
            <a:endParaRPr lang="en-US" sz="15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adding-operator&gt; ::= 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“+” 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“-”</a:t>
            </a:r>
            <a:endParaRPr lang="en-US" sz="1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term&gt; 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::= 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&lt;factor&gt; 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&lt;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term&gt; &lt;multiplying-operator&gt; &lt;factor&gt;</a:t>
            </a:r>
          </a:p>
          <a:p>
            <a:endParaRPr lang="en-US" sz="15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multiplying-operator&gt; ::= 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“*” 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“/”</a:t>
            </a:r>
            <a:endParaRPr lang="en-US" sz="1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factor&gt; 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::= 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&lt;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number&gt; 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( 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)</a:t>
            </a:r>
            <a:endParaRPr lang="en-US" sz="1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b,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76600" y="16002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541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0"/>
            <a:ext cx="4495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b,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</a:t>
            </a:r>
            <a:r>
              <a:rPr lang="en-US" sz="1600" b="1" dirty="0" smtClean="0"/>
              <a:t>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procedure</a:t>
            </a:r>
            <a:endParaRPr lang="en-U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667000" y="563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procedure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procedure BLOCK;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begin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if TOKEN = “const” then CONST-DECL();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if TOKEN = “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” then VAR-DECL();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if TOKEN = “procedure” then  PROC-DECL();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	STATEMENT;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end;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895600" y="4419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procedure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PROC-DECL;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while TOKEN = "procedure"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procedure,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BLOCK(level+1);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ratio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PROC-DECL;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while TOKEN = "procedure"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procedure,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BLOCK(level+1);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4419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ratio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PROC-DECL;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while TOKEN = "procedure"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procedure,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BLOCK(level+1);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PROC-DECL;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while TOKEN = "procedure"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procedure,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BLOCK(level+1);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5181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PROC-DECL;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while TOKEN = "procedure"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procedure,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BLOCK(level+1);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 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541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BLOCK;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“const” then CONST-DECL();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“</a:t>
            </a:r>
            <a:r>
              <a:rPr lang="en-US" sz="1600" dirty="0" err="1" smtClean="0">
                <a:latin typeface="+mn-lt"/>
              </a:rPr>
              <a:t>var</a:t>
            </a:r>
            <a:r>
              <a:rPr lang="en-US" sz="1600" dirty="0" smtClean="0">
                <a:latin typeface="+mn-lt"/>
              </a:rPr>
              <a:t>” then VAR-DECL();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“procedure” then  PROC-DECL();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3733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BLOCK;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“const” then CONST-DECL();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“</a:t>
            </a:r>
            <a:r>
              <a:rPr lang="en-US" sz="1600" dirty="0" err="1" smtClean="0">
                <a:latin typeface="+mn-lt"/>
              </a:rPr>
              <a:t>var</a:t>
            </a:r>
            <a:r>
              <a:rPr lang="en-US" sz="1600" dirty="0" smtClean="0">
                <a:latin typeface="+mn-lt"/>
              </a:rPr>
              <a:t>” then VAR-DECL();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“procedure” then  PROC-DECL();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PL/0 Grammar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229100" y="1894344"/>
            <a:ext cx="36195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Non-Terminals</a:t>
            </a:r>
            <a:endParaRPr lang="en-US" sz="1600" b="1" dirty="0">
              <a:solidFill>
                <a:srgbClr val="FF6699"/>
              </a:solidFill>
            </a:endParaRP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&lt;program&gt; &lt;block&gt; &lt;const-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var-decl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&lt;proc-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&lt;statement&gt; 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const-assignment-list&gt; &lt;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&lt;number &gt; &lt;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-list&gt; &lt;expression&gt; &lt;statement-list&gt; &lt;condition&gt; &lt;relation&gt; &lt;term&gt; &lt;adding-operator&gt; &lt;factor&gt; &lt;multiplying-operator&gt;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90600" y="1922463"/>
            <a:ext cx="2590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Terminals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const,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procedure, call, begin, end, if, then, while, do, odd</a:t>
            </a: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  &lt;  &gt;  &lt;=  &gt;=  +  - *  /  =</a:t>
            </a: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;  e</a:t>
            </a: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286000" y="55626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must implement a procedure for each one of this non-terminals.</a:t>
            </a:r>
            <a:endParaRPr lang="en-US" dirty="0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3704359" y="4038600"/>
            <a:ext cx="381000" cy="1347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/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x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4419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</a:t>
            </a:r>
            <a:r>
              <a:rPr lang="en-US" sz="1600" dirty="0" smtClean="0"/>
              <a:t>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,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</a:t>
            </a:r>
            <a:r>
              <a:rPr lang="en-US" sz="1600" dirty="0" smtClean="0"/>
              <a:t>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,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y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4419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541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err="1" smtClean="0"/>
              <a:t>var-decl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begin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VAR-DECL;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repeat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 	if TOKEN &lt;&gt; IDENT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</a:t>
            </a:r>
            <a:r>
              <a:rPr lang="en-US" sz="1600" b="1" dirty="0" smtClean="0">
                <a:latin typeface="+mn-lt"/>
              </a:rPr>
              <a:t>ENTER(</a:t>
            </a:r>
            <a:r>
              <a:rPr lang="en-US" sz="1600" b="1" i="1" dirty="0" smtClean="0">
                <a:latin typeface="+mn-lt"/>
              </a:rPr>
              <a:t>variable, </a:t>
            </a:r>
            <a:r>
              <a:rPr lang="en-US" sz="1600" b="1" i="1" dirty="0" err="1" smtClean="0">
                <a:latin typeface="+mn-lt"/>
              </a:rPr>
              <a:t>ident</a:t>
            </a:r>
            <a:r>
              <a:rPr lang="en-US" sz="1600" b="1" i="1" dirty="0" smtClean="0">
                <a:latin typeface="+mn-lt"/>
              </a:rPr>
              <a:t>, level</a:t>
            </a:r>
            <a:r>
              <a:rPr lang="en-US" sz="1600" b="1" dirty="0" smtClean="0">
                <a:latin typeface="+mn-lt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until TOKEN &lt;&gt; ",";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&lt;&gt; ";"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GET_TOKEN;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667000" y="563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begin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BLOCK;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“const” then CONST-DECL();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“</a:t>
            </a:r>
            <a:r>
              <a:rPr lang="en-US" sz="1600" dirty="0" err="1" smtClean="0">
                <a:latin typeface="+mn-lt"/>
              </a:rPr>
              <a:t>var</a:t>
            </a:r>
            <a:r>
              <a:rPr lang="en-US" sz="1600" dirty="0" smtClean="0">
                <a:latin typeface="+mn-lt"/>
              </a:rPr>
              <a:t>” then VAR-DECL();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“procedure” then  PROC-DECL();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124200" y="4191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begin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BLOCK;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“const” then CONST-DECL();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“</a:t>
            </a:r>
            <a:r>
              <a:rPr lang="en-US" sz="1600" dirty="0" err="1" smtClean="0">
                <a:latin typeface="+mn-lt"/>
              </a:rPr>
              <a:t>var</a:t>
            </a:r>
            <a:r>
              <a:rPr lang="en-US" sz="1600" dirty="0" smtClean="0">
                <a:latin typeface="+mn-lt"/>
              </a:rPr>
              <a:t>” then VAR-DECL();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“procedure” then  PROC-DECL();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124200" y="4419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parser we use: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TOKEN</a:t>
            </a:r>
            <a:r>
              <a:rPr lang="en-US" sz="2800" dirty="0" smtClean="0"/>
              <a:t> –a global variable that stores the current token to analyze.</a:t>
            </a:r>
          </a:p>
          <a:p>
            <a:r>
              <a:rPr lang="en-US" sz="2800" b="1" dirty="0" smtClean="0"/>
              <a:t>GET_TOKEN() </a:t>
            </a:r>
            <a:r>
              <a:rPr lang="en-US" sz="2800" dirty="0" smtClean="0"/>
              <a:t>– a procedure that takes the next token in the string and stores it in TOKEN.</a:t>
            </a:r>
          </a:p>
          <a:p>
            <a:r>
              <a:rPr lang="en-US" sz="2800" b="1" dirty="0" smtClean="0"/>
              <a:t>ENTER(</a:t>
            </a:r>
            <a:r>
              <a:rPr lang="en-US" sz="2800" b="1" i="1" dirty="0" smtClean="0"/>
              <a:t>type, name, </a:t>
            </a:r>
            <a:r>
              <a:rPr lang="en-US" sz="2800" b="1" i="1" dirty="0" err="1" smtClean="0"/>
              <a:t>params</a:t>
            </a:r>
            <a:r>
              <a:rPr lang="en-US" sz="2800" b="1" dirty="0" smtClean="0"/>
              <a:t>) </a:t>
            </a:r>
            <a:r>
              <a:rPr lang="en-US" sz="2800" dirty="0" smtClean="0"/>
              <a:t>– a procedure that stores a new symbol into the Symbol Table.</a:t>
            </a:r>
          </a:p>
          <a:p>
            <a:r>
              <a:rPr lang="en-US" sz="2800" b="1" dirty="0" smtClean="0"/>
              <a:t>ERROR()</a:t>
            </a:r>
            <a:r>
              <a:rPr lang="en-US" sz="2800" dirty="0" smtClean="0"/>
              <a:t> – a procedure that stops parsing, and shows an error message.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x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begin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x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191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x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":="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/>
              <a:t>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=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":="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419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</a:t>
            </a:r>
            <a:r>
              <a:rPr lang="en-US" sz="1600" dirty="0" smtClean="0"/>
              <a:t>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a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":="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</a:t>
            </a:r>
            <a:r>
              <a:rPr lang="en-US" sz="1600" dirty="0" smtClean="0"/>
              <a:t>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a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428999"/>
            <a:ext cx="4953000" cy="32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EXPRESSION;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ADDING_OPERATOR then 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TERM();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while TOKEN = ADDING_OPERATOR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TERM();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124200" y="4343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</a:t>
            </a:r>
            <a:r>
              <a:rPr lang="en-US" sz="1600" dirty="0" smtClean="0"/>
              <a:t>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  <a:p>
            <a:r>
              <a:rPr lang="en-US" dirty="0" smtClean="0"/>
              <a:t>term(2)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a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428999"/>
            <a:ext cx="4953000" cy="32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TERM;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FACTOR();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while TOKEN = MULTIPLYING_OPERATOR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FACTOR();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124200" y="411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</a:t>
            </a:r>
            <a:r>
              <a:rPr lang="en-US" sz="1600" dirty="0" smtClean="0"/>
              <a:t>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  <a:p>
            <a:r>
              <a:rPr lang="en-US" dirty="0" smtClean="0"/>
              <a:t>term(2)</a:t>
            </a:r>
          </a:p>
          <a:p>
            <a:r>
              <a:rPr lang="en-US" dirty="0" smtClean="0"/>
              <a:t>factor(2)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a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428999"/>
            <a:ext cx="4953000" cy="32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FACTOR;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IDENTIFIER then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NUMBER then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"("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")" then ERROR 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343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</a:t>
            </a:r>
            <a:r>
              <a:rPr lang="en-US" sz="1600" dirty="0" smtClean="0"/>
              <a:t>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  <a:p>
            <a:r>
              <a:rPr lang="en-US" dirty="0" smtClean="0"/>
              <a:t>term(2)</a:t>
            </a:r>
          </a:p>
          <a:p>
            <a:r>
              <a:rPr lang="en-US" dirty="0" smtClean="0"/>
              <a:t>factor(2)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428999"/>
            <a:ext cx="4953000" cy="32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FACTOR;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IDENTIFIER then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NUMBER then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"("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")" then ERROR 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667000" y="6781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</a:t>
            </a:r>
            <a:r>
              <a:rPr lang="en-US" sz="1600" dirty="0" smtClean="0"/>
              <a:t>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  <a:p>
            <a:r>
              <a:rPr lang="en-US" dirty="0" smtClean="0"/>
              <a:t>term(2)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428999"/>
            <a:ext cx="4953000" cy="32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TERM;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FACTOR();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while TOKEN = MULTIPLYING_OPERATOR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FACTOR();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667000" y="5334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&lt;program&gt; Procedure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84437"/>
            <a:ext cx="8229600" cy="43735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procedure PROGRAM;</a:t>
            </a:r>
          </a:p>
          <a:p>
            <a:pPr>
              <a:buNone/>
            </a:pPr>
            <a:r>
              <a:rPr lang="en-US" sz="2400" dirty="0" smtClean="0"/>
              <a:t>begin</a:t>
            </a:r>
          </a:p>
          <a:p>
            <a:pPr>
              <a:buNone/>
            </a:pPr>
            <a:r>
              <a:rPr lang="en-US" sz="2400" dirty="0" smtClean="0"/>
              <a:t>	GET_TOKEN();</a:t>
            </a:r>
          </a:p>
          <a:p>
            <a:pPr>
              <a:buNone/>
            </a:pPr>
            <a:r>
              <a:rPr lang="en-US" sz="2400" dirty="0" smtClean="0"/>
              <a:t>	BLOCK();</a:t>
            </a:r>
          </a:p>
          <a:p>
            <a:pPr>
              <a:buNone/>
            </a:pPr>
            <a:r>
              <a:rPr lang="en-US" sz="2400" dirty="0" smtClean="0"/>
              <a:t>	if TOKEN &lt;&gt; "." then ERROR (No Period at end of file)</a:t>
            </a:r>
          </a:p>
          <a:p>
            <a:pPr>
              <a:buNone/>
            </a:pPr>
            <a:r>
              <a:rPr lang="en-US" sz="2400" dirty="0" smtClean="0"/>
              <a:t>end;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457200" y="1752600"/>
            <a:ext cx="264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/>
              <a:t>&gt; ::= &lt;</a:t>
            </a:r>
            <a:r>
              <a:rPr lang="en-US" dirty="0" smtClean="0">
                <a:solidFill>
                  <a:schemeClr val="accent1"/>
                </a:solidFill>
              </a:rPr>
              <a:t>block</a:t>
            </a:r>
            <a:r>
              <a:rPr lang="en-US" dirty="0" smtClean="0"/>
              <a:t>&gt;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</a:t>
            </a:r>
            <a:r>
              <a:rPr lang="en-US" sz="1600" dirty="0" smtClean="0"/>
              <a:t>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428999"/>
            <a:ext cx="4953000" cy="32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EXPRESSION;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ADDING_OPERATOR then 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TERM();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while TOKEN = ADDING_OPERATOR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TERM();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667000" y="5562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</a:t>
            </a:r>
            <a:r>
              <a:rPr lang="en-US" sz="1600" dirty="0" smtClean="0"/>
              <a:t>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":="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1242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</a:t>
            </a:r>
            <a:r>
              <a:rPr lang="en-US" sz="1600" dirty="0" smtClean="0"/>
              <a:t>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419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</a:t>
            </a:r>
            <a:r>
              <a:rPr lang="en-US" sz="1600" dirty="0" smtClean="0"/>
              <a:t>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038600" y="4724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</a:t>
            </a:r>
            <a:r>
              <a:rPr lang="en-US" sz="1600" dirty="0" smtClean="0"/>
              <a:t>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y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0386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</a:t>
            </a:r>
            <a:r>
              <a:rPr lang="en-US" sz="1600" dirty="0" smtClean="0"/>
              <a:t>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y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":="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</a:t>
            </a:r>
            <a:r>
              <a:rPr lang="en-US" sz="1600" dirty="0" smtClean="0"/>
              <a:t>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=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":="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419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":="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428999"/>
            <a:ext cx="4953000" cy="32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EXPRESSION;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ADDING_OPERATOR then 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TERM();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while TOKEN = ADDING_OPERATOR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TERM();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124200" y="4343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  <a:p>
            <a:r>
              <a:rPr lang="en-US" dirty="0" smtClean="0"/>
              <a:t>term(2)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428999"/>
            <a:ext cx="4953000" cy="32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TERM;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FACTOR();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while TOKEN = MULTIPLYING_OPERATOR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FACTOR();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124200" y="411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&lt;block&gt; Procedure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735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procedure BLOCK;</a:t>
            </a:r>
          </a:p>
          <a:p>
            <a:pPr>
              <a:buNone/>
            </a:pPr>
            <a:r>
              <a:rPr lang="en-US" sz="1600" dirty="0" smtClean="0"/>
              <a:t>begin</a:t>
            </a:r>
          </a:p>
          <a:p>
            <a:pPr>
              <a:buNone/>
            </a:pPr>
            <a:r>
              <a:rPr lang="en-US" sz="1600" dirty="0" smtClean="0"/>
              <a:t>	if TOKEN = “const” then CONST-DECL();</a:t>
            </a:r>
          </a:p>
          <a:p>
            <a:pPr>
              <a:buNone/>
            </a:pPr>
            <a:r>
              <a:rPr lang="en-US" sz="1600" dirty="0" smtClean="0"/>
              <a:t>	if TOKEN = “</a:t>
            </a:r>
            <a:r>
              <a:rPr lang="en-US" sz="1600" dirty="0" err="1" smtClean="0"/>
              <a:t>var</a:t>
            </a:r>
            <a:r>
              <a:rPr lang="en-US" sz="1600" dirty="0" smtClean="0"/>
              <a:t>” then VAR-DECL();</a:t>
            </a:r>
          </a:p>
          <a:p>
            <a:pPr>
              <a:buNone/>
            </a:pPr>
            <a:r>
              <a:rPr lang="en-US" sz="1600" dirty="0" smtClean="0"/>
              <a:t>	if TOKEN = “procedure” then  PROC-DECL();</a:t>
            </a:r>
          </a:p>
          <a:p>
            <a:pPr>
              <a:buNone/>
            </a:pPr>
            <a:r>
              <a:rPr lang="en-US" sz="1600" dirty="0" smtClean="0"/>
              <a:t>	STATEMENT;</a:t>
            </a:r>
          </a:p>
          <a:p>
            <a:pPr>
              <a:buNone/>
            </a:pPr>
            <a:r>
              <a:rPr lang="en-US" sz="1600" dirty="0" smtClean="0"/>
              <a:t>end;</a:t>
            </a:r>
            <a:endParaRPr lang="en-US" sz="1600" dirty="0"/>
          </a:p>
        </p:txBody>
      </p:sp>
      <p:sp>
        <p:nvSpPr>
          <p:cNvPr id="4" name="3 Rectángulo"/>
          <p:cNvSpPr/>
          <p:nvPr/>
        </p:nvSpPr>
        <p:spPr>
          <a:xfrm>
            <a:off x="457200" y="16002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block</a:t>
            </a:r>
            <a:r>
              <a:rPr lang="en-US" dirty="0" smtClean="0"/>
              <a:t>&gt; ::= &lt;</a:t>
            </a:r>
            <a:r>
              <a:rPr lang="en-US" dirty="0" smtClean="0">
                <a:solidFill>
                  <a:srgbClr val="CC9900"/>
                </a:solidFill>
              </a:rPr>
              <a:t>const-</a:t>
            </a:r>
            <a:r>
              <a:rPr lang="en-US" dirty="0" err="1" smtClean="0">
                <a:solidFill>
                  <a:srgbClr val="CC9900"/>
                </a:solidFill>
              </a:rPr>
              <a:t>decl</a:t>
            </a:r>
            <a:r>
              <a:rPr lang="en-US" dirty="0" smtClean="0"/>
              <a:t>&gt; &lt;</a:t>
            </a:r>
            <a:r>
              <a:rPr lang="en-US" dirty="0" err="1" smtClean="0">
                <a:solidFill>
                  <a:srgbClr val="0000FF"/>
                </a:solidFill>
              </a:rPr>
              <a:t>var-decl</a:t>
            </a:r>
            <a:r>
              <a:rPr lang="en-US" dirty="0" smtClean="0"/>
              <a:t>&gt; &lt;</a:t>
            </a:r>
            <a:r>
              <a:rPr lang="en-US" dirty="0" smtClean="0">
                <a:solidFill>
                  <a:srgbClr val="CC00FF"/>
                </a:solidFill>
              </a:rPr>
              <a:t>proc-</a:t>
            </a:r>
            <a:r>
              <a:rPr lang="en-US" dirty="0" err="1" smtClean="0">
                <a:solidFill>
                  <a:srgbClr val="CC00FF"/>
                </a:solidFill>
              </a:rPr>
              <a:t>decl</a:t>
            </a:r>
            <a:r>
              <a:rPr lang="en-US" dirty="0" smtClean="0"/>
              <a:t>&gt; &lt;</a:t>
            </a:r>
            <a:r>
              <a:rPr lang="en-US" dirty="0" smtClean="0">
                <a:solidFill>
                  <a:srgbClr val="A50021"/>
                </a:solidFill>
              </a:rPr>
              <a:t>statement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  <a:p>
            <a:r>
              <a:rPr lang="en-US" dirty="0" smtClean="0"/>
              <a:t>term(2)</a:t>
            </a:r>
          </a:p>
          <a:p>
            <a:r>
              <a:rPr lang="en-US" dirty="0" smtClean="0"/>
              <a:t>factor(2)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428999"/>
            <a:ext cx="4953000" cy="32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FACTOR;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IDENTIFIER then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NUMBER then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"("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")" then ERROR 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343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  <a:p>
            <a:r>
              <a:rPr lang="en-US" dirty="0" smtClean="0"/>
              <a:t>term(2)</a:t>
            </a:r>
          </a:p>
          <a:p>
            <a:r>
              <a:rPr lang="en-US" dirty="0" smtClean="0"/>
              <a:t>factor(2)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428999"/>
            <a:ext cx="4953000" cy="32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FACTOR;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IDENTIFIER then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NUMBER then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"("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")" then ERROR 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667000" y="6781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  <a:p>
            <a:r>
              <a:rPr lang="en-US" dirty="0" smtClean="0"/>
              <a:t>term(2)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428999"/>
            <a:ext cx="4953000" cy="32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TERM;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FACTOR();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while TOKEN = MULTIPLYING_OPERATOR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FACTOR();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667000" y="5334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expression(2)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428999"/>
            <a:ext cx="4953000" cy="32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EXPRESSION;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ADDING_OPERATOR then 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TERM();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while TOKEN = ADDING_OPERATOR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TERM();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667000" y="5562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IDENT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":="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1242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5181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038600" y="4724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if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0386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/>
              <a:t>b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if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"if"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CONDITION();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"then"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"if"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CONDITION();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"then"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191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&lt;const-</a:t>
            </a:r>
            <a:r>
              <a:rPr lang="en-US" dirty="0" err="1" smtClean="0"/>
              <a:t>decl</a:t>
            </a:r>
            <a:r>
              <a:rPr lang="en-US" dirty="0" smtClean="0"/>
              <a:t>&gt; Procedure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3735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procedure CONST-DECL;</a:t>
            </a:r>
          </a:p>
          <a:p>
            <a:pPr>
              <a:buNone/>
            </a:pPr>
            <a:r>
              <a:rPr lang="en-US" sz="1600" dirty="0" smtClean="0"/>
              <a:t>begin</a:t>
            </a:r>
          </a:p>
          <a:p>
            <a:pPr>
              <a:buNone/>
            </a:pPr>
            <a:r>
              <a:rPr lang="en-US" sz="1600" dirty="0" smtClean="0"/>
              <a:t>	repeat</a:t>
            </a:r>
          </a:p>
          <a:p>
            <a:pPr>
              <a:buNone/>
            </a:pPr>
            <a:r>
              <a:rPr lang="en-US" sz="1600" dirty="0" smtClean="0"/>
              <a:t>		GET_TOKEN;</a:t>
            </a:r>
          </a:p>
          <a:p>
            <a:pPr>
              <a:buNone/>
            </a:pPr>
            <a:r>
              <a:rPr lang="en-US" sz="1600" dirty="0" smtClean="0"/>
              <a:t>		if TOKEN &lt;&gt; IDENT then ERROR (missing identifier);</a:t>
            </a:r>
          </a:p>
          <a:p>
            <a:pPr>
              <a:buNone/>
            </a:pPr>
            <a:r>
              <a:rPr lang="en-US" sz="1600" dirty="0" smtClean="0"/>
              <a:t>		GET_TOKEN;</a:t>
            </a:r>
          </a:p>
          <a:p>
            <a:pPr>
              <a:buNone/>
            </a:pPr>
            <a:r>
              <a:rPr lang="en-US" sz="1600" dirty="0" smtClean="0"/>
              <a:t>		if TOKEN &lt;&gt; "=" then ERROR (identifier should be followed by =);</a:t>
            </a:r>
          </a:p>
          <a:p>
            <a:pPr>
              <a:buNone/>
            </a:pPr>
            <a:r>
              <a:rPr lang="en-US" sz="1600" dirty="0" smtClean="0"/>
              <a:t>		GET_TOKEN;</a:t>
            </a:r>
          </a:p>
          <a:p>
            <a:pPr>
              <a:buNone/>
            </a:pPr>
            <a:r>
              <a:rPr lang="en-US" sz="1600" dirty="0" smtClean="0"/>
              <a:t>		if TOKEN &lt;&gt; NUMBER then ERROR (= should be followed by number);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b="1" dirty="0" smtClean="0"/>
              <a:t>ENTER(</a:t>
            </a:r>
            <a:r>
              <a:rPr lang="en-US" sz="1600" b="1" i="1" dirty="0" smtClean="0"/>
              <a:t>constant, </a:t>
            </a:r>
            <a:r>
              <a:rPr lang="en-US" sz="1600" b="1" i="1" dirty="0" err="1" smtClean="0"/>
              <a:t>ident</a:t>
            </a:r>
            <a:r>
              <a:rPr lang="en-US" sz="1600" b="1" i="1" dirty="0" smtClean="0"/>
              <a:t>, number</a:t>
            </a:r>
            <a:r>
              <a:rPr lang="en-US" sz="1600" b="1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	GET_TOKEN;</a:t>
            </a:r>
          </a:p>
          <a:p>
            <a:pPr>
              <a:buNone/>
            </a:pPr>
            <a:r>
              <a:rPr lang="en-US" sz="1600" dirty="0" smtClean="0"/>
              <a:t>	until TOKEN &lt;&gt; ",";</a:t>
            </a:r>
          </a:p>
          <a:p>
            <a:pPr>
              <a:buNone/>
            </a:pPr>
            <a:r>
              <a:rPr lang="en-US" sz="1600" dirty="0" smtClean="0"/>
              <a:t>	if TOKEN &lt;&gt; ";" then ERROR (declaration must end with ;);</a:t>
            </a:r>
          </a:p>
          <a:p>
            <a:pPr>
              <a:buNone/>
            </a:pPr>
            <a:r>
              <a:rPr lang="en-US" sz="1600" dirty="0" smtClean="0"/>
              <a:t>	GET_TOKEN;</a:t>
            </a:r>
          </a:p>
          <a:p>
            <a:pPr>
              <a:buNone/>
            </a:pPr>
            <a:r>
              <a:rPr lang="en-US" sz="1600" dirty="0" smtClean="0"/>
              <a:t>end;</a:t>
            </a:r>
            <a:endParaRPr lang="en-US" sz="1600" dirty="0"/>
          </a:p>
        </p:txBody>
      </p:sp>
      <p:sp>
        <p:nvSpPr>
          <p:cNvPr id="4" name="3 Rectángulo"/>
          <p:cNvSpPr/>
          <p:nvPr/>
        </p:nvSpPr>
        <p:spPr>
          <a:xfrm>
            <a:off x="457200" y="16002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CC9900"/>
                </a:solidFill>
              </a:rPr>
              <a:t>const-</a:t>
            </a:r>
            <a:r>
              <a:rPr lang="en-US" dirty="0" err="1" smtClean="0">
                <a:solidFill>
                  <a:srgbClr val="CC9900"/>
                </a:solidFill>
              </a:rPr>
              <a:t>decl</a:t>
            </a:r>
            <a:r>
              <a:rPr lang="en-US" dirty="0" smtClean="0"/>
              <a:t>&gt; ::= </a:t>
            </a:r>
            <a:r>
              <a:rPr lang="en-US" dirty="0" smtClean="0">
                <a:solidFill>
                  <a:srgbClr val="FF0066"/>
                </a:solidFill>
              </a:rPr>
              <a:t>const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008000"/>
                </a:solidFill>
              </a:rPr>
              <a:t>const-assignment-list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;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66"/>
                </a:solidFill>
              </a:rPr>
              <a:t>e</a:t>
            </a:r>
          </a:p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008000"/>
                </a:solidFill>
              </a:rPr>
              <a:t>const-assignment-list</a:t>
            </a:r>
            <a:r>
              <a:rPr lang="en-US" dirty="0" smtClean="0"/>
              <a:t>&gt; ::= &lt;</a:t>
            </a:r>
            <a:r>
              <a:rPr lang="en-US" dirty="0" err="1" smtClean="0">
                <a:solidFill>
                  <a:srgbClr val="CC3300"/>
                </a:solidFill>
              </a:rPr>
              <a:t>ident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FF0066"/>
                </a:solidFill>
              </a:rPr>
              <a:t> =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660033"/>
                </a:solidFill>
              </a:rPr>
              <a:t>number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                                | &lt;</a:t>
            </a:r>
            <a:r>
              <a:rPr lang="en-US" dirty="0" smtClean="0">
                <a:solidFill>
                  <a:srgbClr val="008000"/>
                </a:solidFill>
              </a:rPr>
              <a:t>const-assignment-list</a:t>
            </a:r>
            <a:r>
              <a:rPr lang="en-US" dirty="0" smtClean="0"/>
              <a:t>&gt; , &lt;</a:t>
            </a:r>
            <a:r>
              <a:rPr lang="en-US" dirty="0" err="1" smtClean="0">
                <a:solidFill>
                  <a:srgbClr val="CC3300"/>
                </a:solidFill>
              </a:rPr>
              <a:t>ident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66"/>
                </a:solidFill>
              </a:rPr>
              <a:t>=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660033"/>
                </a:solidFill>
              </a:rPr>
              <a:t>number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condition(2)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CONDITION;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"odd"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RELATION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048000" y="3733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&gt;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condition(2)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CONDITION;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"odd"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RELATION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r>
              <a:rPr lang="en-US" sz="1600" dirty="0" smtClean="0"/>
              <a:t> a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condition(2)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&gt;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CONDITION;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"odd"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RELATION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5181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 smtClean="0"/>
              <a:t> </a:t>
            </a:r>
            <a:r>
              <a:rPr lang="en-US" sz="1600" b="1" dirty="0" smtClean="0"/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condition(2)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a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CONDITION;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"odd"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RELATION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05200" y="541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then</a:t>
            </a:r>
            <a:r>
              <a:rPr lang="en-US" sz="1600" b="1" dirty="0" smtClean="0"/>
              <a:t>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condition(2)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then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CONDITION;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if TOKEN = "odd"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RELATION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EXPRESSION();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end;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667000" y="5867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 a </a:t>
            </a:r>
            <a:r>
              <a:rPr lang="en-US" sz="1600" b="1" dirty="0" smtClean="0">
                <a:solidFill>
                  <a:schemeClr val="bg1"/>
                </a:solidFill>
              </a:rPr>
              <a:t>then </a:t>
            </a: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then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"if"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CONDITION();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"then"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724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begin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 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"if"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CONDITION();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"then"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x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begin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x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81400" y="4191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2133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const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 = 8;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a, b, c;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procedure </a:t>
            </a:r>
            <a:r>
              <a:rPr lang="en-US" sz="1600" dirty="0" smtClean="0">
                <a:solidFill>
                  <a:schemeClr val="bg1"/>
                </a:solidFill>
              </a:rPr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x,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a; y = b;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 a </a:t>
            </a:r>
            <a:r>
              <a:rPr lang="en-US" sz="1600" b="1" dirty="0" smtClean="0">
                <a:solidFill>
                  <a:schemeClr val="bg1"/>
                </a:solidFill>
              </a:rPr>
              <a:t>then 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b;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y = a;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end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 = x / y;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 m;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b =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	call </a:t>
            </a:r>
            <a:r>
              <a:rPr lang="en-US" sz="1600" dirty="0" smtClean="0"/>
              <a:t>ratio;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end.</a:t>
            </a: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86600" y="1600200"/>
            <a:ext cx="1905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program()</a:t>
            </a:r>
          </a:p>
          <a:p>
            <a:r>
              <a:rPr lang="en-US" dirty="0" smtClean="0"/>
              <a:t>block(1)</a:t>
            </a:r>
          </a:p>
          <a:p>
            <a:r>
              <a:rPr lang="en-US" dirty="0" smtClean="0"/>
              <a:t>proc-</a:t>
            </a:r>
            <a:r>
              <a:rPr lang="en-US" dirty="0" err="1" smtClean="0"/>
              <a:t>decl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block(2)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  <a:p>
            <a:r>
              <a:rPr lang="en-US" dirty="0" smtClean="0"/>
              <a:t>statement(2)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95600" y="160020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TOKEN= ;</a:t>
            </a:r>
            <a:endParaRPr lang="en-US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048000" y="3048001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procedure STATEMENT;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else if TOKEN = "begin" then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 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while TOKEN = ";" do begin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	STATEMENT();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if TOKEN &lt;&gt; "end" then ERROR 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	GET_TOKEN();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	end;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…</a:t>
            </a:r>
            <a:endParaRPr lang="en-US" sz="1600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866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Recursion stack</a:t>
            </a:r>
            <a:endParaRPr lang="en-US" i="1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038600" y="4724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181600" y="1969532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m=8; a; b; c; ratio; x; y;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81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Symbol Table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8094</Words>
  <Application>Microsoft Office PowerPoint</Application>
  <PresentationFormat>On-screen Show (4:3)</PresentationFormat>
  <Paragraphs>4974</Paragraphs>
  <Slides>143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49" baseType="lpstr">
      <vt:lpstr>ＭＳ Ｐゴシック</vt:lpstr>
      <vt:lpstr>Arial</vt:lpstr>
      <vt:lpstr>Calibri</vt:lpstr>
      <vt:lpstr>Courier New</vt:lpstr>
      <vt:lpstr>Symbol</vt:lpstr>
      <vt:lpstr>Office Theme</vt:lpstr>
      <vt:lpstr>The Parsing Problem</vt:lpstr>
      <vt:lpstr>Top-Down Approach</vt:lpstr>
      <vt:lpstr>PowerPoint Presentation</vt:lpstr>
      <vt:lpstr>PowerPoint Presentation</vt:lpstr>
      <vt:lpstr>PL/0 Grammar</vt:lpstr>
      <vt:lpstr>In this parser we use:</vt:lpstr>
      <vt:lpstr>&lt;program&gt; Procedure</vt:lpstr>
      <vt:lpstr>&lt;block&gt; Procedure</vt:lpstr>
      <vt:lpstr>&lt;const-decl&gt; Procedure</vt:lpstr>
      <vt:lpstr>&lt;var-decl&gt; Procedure</vt:lpstr>
      <vt:lpstr>&lt;proc-decl&gt; Procedure</vt:lpstr>
      <vt:lpstr>&lt;statement&gt; Procedure</vt:lpstr>
      <vt:lpstr>&lt;statement&gt; Procedure</vt:lpstr>
      <vt:lpstr>&lt;statement&gt; Procedure</vt:lpstr>
      <vt:lpstr>&lt;statement&gt; Procedure</vt:lpstr>
      <vt:lpstr>&lt;condition&gt; Procedure</vt:lpstr>
      <vt:lpstr>&lt;expression&gt; Procedure</vt:lpstr>
      <vt:lpstr>&lt;term&gt; Procedure</vt:lpstr>
      <vt:lpstr>&lt;factor&gt; Procedure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  <vt:lpstr>Small Example</vt:lpstr>
    </vt:vector>
  </TitlesOfParts>
  <Company>University of Central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PL/0 Parser</dc:title>
  <dc:creator>wocjan</dc:creator>
  <cp:lastModifiedBy>wocjan</cp:lastModifiedBy>
  <cp:revision>113</cp:revision>
  <cp:lastPrinted>2009-05-20T17:13:00Z</cp:lastPrinted>
  <dcterms:created xsi:type="dcterms:W3CDTF">2010-03-30T20:16:01Z</dcterms:created>
  <dcterms:modified xsi:type="dcterms:W3CDTF">2015-06-15T18:15:54Z</dcterms:modified>
</cp:coreProperties>
</file>