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1"/>
  </p:sldMasterIdLst>
  <p:notesMasterIdLst>
    <p:notesMasterId r:id="rId13"/>
  </p:notesMasterIdLst>
  <p:handoutMasterIdLst>
    <p:handoutMasterId r:id="rId14"/>
  </p:handoutMasterIdLst>
  <p:sldIdLst>
    <p:sldId id="738" r:id="rId2"/>
    <p:sldId id="777" r:id="rId3"/>
    <p:sldId id="789" r:id="rId4"/>
    <p:sldId id="778" r:id="rId5"/>
    <p:sldId id="779" r:id="rId6"/>
    <p:sldId id="780" r:id="rId7"/>
    <p:sldId id="784" r:id="rId8"/>
    <p:sldId id="785" r:id="rId9"/>
    <p:sldId id="781" r:id="rId10"/>
    <p:sldId id="787" r:id="rId11"/>
    <p:sldId id="788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270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201" userDrawn="1">
          <p15:clr>
            <a:srgbClr val="A4A3A4"/>
          </p15:clr>
        </p15:guide>
        <p15:guide id="11" pos="2479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bias Kuemmerle" initials="TK" lastIdx="2" clrIdx="0"/>
  <p:cmAuthor id="1" name="Tobias Kümmerle" initials="TK" lastIdx="3" clrIdx="1">
    <p:extLst>
      <p:ext uri="{19B8F6BF-5375-455C-9EA6-DF929625EA0E}">
        <p15:presenceInfo xmlns:p15="http://schemas.microsoft.com/office/powerpoint/2012/main" userId="Tobias Kümmer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AB2"/>
    <a:srgbClr val="113665"/>
    <a:srgbClr val="AB3E03"/>
    <a:srgbClr val="C3CDD8"/>
    <a:srgbClr val="4D688C"/>
    <a:srgbClr val="E4F0CC"/>
    <a:srgbClr val="C8E098"/>
    <a:srgbClr val="9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4" autoAdjust="0"/>
    <p:restoredTop sz="94027" autoAdjust="0"/>
  </p:normalViewPr>
  <p:slideViewPr>
    <p:cSldViewPr>
      <p:cViewPr>
        <p:scale>
          <a:sx n="142" d="100"/>
          <a:sy n="142" d="100"/>
        </p:scale>
        <p:origin x="536" y="848"/>
      </p:cViewPr>
      <p:guideLst>
        <p:guide orient="horz" pos="1026"/>
        <p:guide orient="horz" pos="981"/>
        <p:guide pos="3840"/>
        <p:guide pos="7242"/>
        <p:guide pos="438"/>
        <p:guide orient="horz" pos="4110"/>
        <p:guide pos="2706"/>
        <p:guide pos="4974"/>
        <p:guide pos="5201"/>
        <p:guide pos="247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D3B260-838D-4F6A-9A21-F5F8A21838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1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22EBF8-37F3-4B87-9532-B61AE7D2D5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3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333375"/>
            <a:ext cx="1218776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hukombi_wbw_gros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68008" y="12032"/>
            <a:ext cx="5790155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humboldtköpfe_5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89249" y="1220787"/>
            <a:ext cx="3127431" cy="56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84720" y="399163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8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591"/>
            <a:ext cx="1218776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4235" y="358775"/>
            <a:ext cx="12187767" cy="1588"/>
          </a:xfrm>
          <a:prstGeom prst="line">
            <a:avLst/>
          </a:prstGeom>
          <a:noFill/>
          <a:ln w="12700">
            <a:solidFill>
              <a:srgbClr val="CC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de-DE">
              <a:solidFill>
                <a:prstClr val="black"/>
              </a:solidFill>
            </a:endParaRPr>
          </a:p>
        </p:txBody>
      </p:sp>
      <p:pic>
        <p:nvPicPr>
          <p:cNvPr id="4" name="Picture 10" descr="huschrift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1648" y="107950"/>
            <a:ext cx="4783096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70CD9018-43B7-4F18-9B3D-472BF903EE90}" type="slidenum">
              <a:rPr lang="de-DE" altLang="de-DE" sz="1100" smtClean="0">
                <a:solidFill>
                  <a:srgbClr val="00376C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100">
              <a:solidFill>
                <a:srgbClr val="00376C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729580"/>
            <a:ext cx="10515600" cy="6111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3200" b="1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75" y="1513359"/>
            <a:ext cx="10503841" cy="45259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buFont typeface="Symbol" panose="05050102010706020507" pitchFamily="18" charset="2"/>
              <a:buChar char="-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84720" y="-5159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4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nra.ca.gov/dataset/crop-mapping-2014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8"/>
          <p:cNvSpPr txBox="1">
            <a:spLocks/>
          </p:cNvSpPr>
          <p:nvPr/>
        </p:nvSpPr>
        <p:spPr bwMode="auto">
          <a:xfrm>
            <a:off x="119336" y="4509120"/>
            <a:ext cx="8231561" cy="17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Philip </a:t>
            </a:r>
            <a:r>
              <a:rPr lang="de-DE" altLang="en-US" sz="2400" kern="0" dirty="0" err="1">
                <a:solidFill>
                  <a:srgbClr val="113665"/>
                </a:solidFill>
                <a:latin typeface="Verdana" panose="020B0604030504040204" pitchFamily="34" charset="0"/>
              </a:rPr>
              <a:t>Liehr</a:t>
            </a: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, Clemens Lang, Shawn Schneidereit, Janis Klug </a:t>
            </a:r>
          </a:p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de-DE" altLang="en-US" sz="2400" kern="0" dirty="0">
              <a:solidFill>
                <a:srgbClr val="113665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787152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Hyperspectral Unmixing 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836968" y="3152386"/>
            <a:ext cx="4513928" cy="276614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EO 2021 – Earth Observation Symposium – 14.07.2021</a:t>
            </a:r>
          </a:p>
        </p:txBody>
      </p:sp>
    </p:spTree>
    <p:extLst>
      <p:ext uri="{BB962C8B-B14F-4D97-AF65-F5344CB8AC3E}">
        <p14:creationId xmlns:p14="http://schemas.microsoft.com/office/powerpoint/2010/main" val="26964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84249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Thank you for </a:t>
            </a:r>
            <a:r>
              <a:rPr lang="en-GB" altLang="en-US" sz="3600" b="1" dirty="0" err="1">
                <a:solidFill>
                  <a:srgbClr val="113665"/>
                </a:solidFill>
                <a:latin typeface="Verdana" panose="020B0604030504040204" pitchFamily="34" charset="0"/>
              </a:rPr>
              <a:t>you_R</a:t>
            </a: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344121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973-A44F-8446-B50C-603300C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1D12-631E-F649-BC3C-4EDB189E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75" y="1513359"/>
            <a:ext cx="11026749" cy="4525963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Cooper et al. (2020): Disentangling fractional vegetation cover: Regression-based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unmixing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 of simulated spaceborne imaging spectroscopy data. Remote Sensing of Environment, 246. DOI: 10.1016/j.rse.2020.111856</a:t>
            </a:r>
          </a:p>
          <a:p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Jänicke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C.,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Okujeni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A., Cooper, S., Clark, M.,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Hostert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P. and van der Linden, S., 2020. Brightness gradient-corrected hyperspectral image mosaics for fractional vegetation cover mapping in northern California. 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Remote </a:t>
            </a:r>
            <a:r>
              <a:rPr 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Sensing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Letters, 11(1), pp.1-10. </a:t>
            </a:r>
            <a:endParaRPr lang="en-US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Okujeni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A., van der Linden, S.,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Suess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S.,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Hostert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, P., 2017. Ensemble learning from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synthetically mixed training data for quantifying urban land cover with support</a:t>
            </a:r>
            <a:r>
              <a:rPr 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vector regression. IEEE J. Sel. Top. Appl. Earth 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Observ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. Remote Sens. 10, 1640–1650. </a:t>
            </a:r>
          </a:p>
          <a:p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QGIS (2021): QGIS Geographic Information System. QGIS Association. URL: http://</a:t>
            </a:r>
            <a:r>
              <a:rPr lang="en-US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www.qgis.org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[2021-07-11]</a:t>
            </a:r>
            <a:endParaRPr lang="en-US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R Core Team (2021): R: A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language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and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environment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for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statistical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computing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. R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Foundation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cs typeface="Verdana" panose="020B0604030504040204" pitchFamily="34" charset="0"/>
              </a:rPr>
              <a:t>for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Statistical Computing, Vienna, Austria. URL: 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https://www.r-project.org</a:t>
            </a:r>
            <a:r>
              <a:rPr lang="de-DE" altLang="de-DE" sz="1400" dirty="0">
                <a:solidFill>
                  <a:srgbClr val="002060"/>
                </a:solidFill>
                <a:cs typeface="Verdana" panose="020B0604030504040204" pitchFamily="34" charset="0"/>
              </a:rPr>
              <a:t> [2021-07-11]</a:t>
            </a:r>
            <a:endParaRPr lang="de-DE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Roberts et al. (2018): Hyperspectral vegetation indices. In: Hyperspectral indices and image classifications for agriculture and vegetation.</a:t>
            </a:r>
          </a:p>
          <a:p>
            <a:pPr marL="0" indent="0">
              <a:buNone/>
            </a:pPr>
            <a:endParaRPr lang="de-DE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r>
              <a:rPr lang="en-US" sz="1400" i="1" dirty="0">
                <a:solidFill>
                  <a:srgbClr val="002060"/>
                </a:solidFill>
                <a:cs typeface="Verdana" panose="020B0604030504040204" pitchFamily="34" charset="0"/>
              </a:rPr>
              <a:t>Referring as well to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California natural resources agency (2021) </a:t>
            </a:r>
            <a:r>
              <a:rPr lang="en-US" sz="1400" i="1" dirty="0">
                <a:solidFill>
                  <a:srgbClr val="002060"/>
                </a:solidFill>
                <a:cs typeface="Verdana" panose="020B0604030504040204" pitchFamily="34" charset="0"/>
              </a:rPr>
              <a:t>for Cropping 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(</a:t>
            </a:r>
            <a:r>
              <a:rPr lang="en-US" sz="1400" i="1" dirty="0">
                <a:solidFill>
                  <a:srgbClr val="002060"/>
                </a:solidFill>
                <a:cs typeface="Verdana" panose="020B0604030504040204" pitchFamily="34" charset="0"/>
              </a:rPr>
              <a:t>e.g. vineyards, apple plantations, wheat etc.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). URL: </a:t>
            </a:r>
            <a:r>
              <a:rPr lang="en-US" sz="1400" u="sng" dirty="0">
                <a:solidFill>
                  <a:srgbClr val="002060"/>
                </a:solidFill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https://data.cnra.ca.gov/dataset/crop-mapping-2014</a:t>
            </a:r>
            <a:r>
              <a:rPr lang="en-US" sz="1400" dirty="0">
                <a:solidFill>
                  <a:srgbClr val="002060"/>
                </a:solidFill>
                <a:cs typeface="Verdana" panose="020B0604030504040204" pitchFamily="34" charset="0"/>
              </a:rPr>
              <a:t> [2021-06-19]</a:t>
            </a:r>
            <a:endParaRPr lang="de-DE" sz="1400" dirty="0">
              <a:solidFill>
                <a:srgbClr val="002060"/>
              </a:solidFill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2060"/>
              </a:solidFill>
            </a:endParaRPr>
          </a:p>
        </p:txBody>
      </p:sp>
      <p:pic>
        <p:nvPicPr>
          <p:cNvPr id="10241" name="Picture 1" descr="page26image105527744">
            <a:extLst>
              <a:ext uri="{FF2B5EF4-FFF2-40B4-BE49-F238E27FC236}">
                <a16:creationId xmlns:a16="http://schemas.microsoft.com/office/drawing/2014/main" id="{8B7E97B4-C99F-FE45-8EDA-D6BD4912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97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page26image105519872">
            <a:extLst>
              <a:ext uri="{FF2B5EF4-FFF2-40B4-BE49-F238E27FC236}">
                <a16:creationId xmlns:a16="http://schemas.microsoft.com/office/drawing/2014/main" id="{2468CB8F-1429-634F-A3A5-9FF84D62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136525"/>
            <a:ext cx="5397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age26image105525440">
            <a:extLst>
              <a:ext uri="{FF2B5EF4-FFF2-40B4-BE49-F238E27FC236}">
                <a16:creationId xmlns:a16="http://schemas.microsoft.com/office/drawing/2014/main" id="{3B13F570-5CAB-F641-9CC5-E78F6BB0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20675"/>
            <a:ext cx="8509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3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640" y="1783357"/>
            <a:ext cx="7282333" cy="452596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>
              <a:buAutoNum type="arabicPeriod"/>
            </a:pPr>
            <a:r>
              <a:rPr lang="en-GB" sz="1800" dirty="0"/>
              <a:t>Research goal</a:t>
            </a:r>
          </a:p>
          <a:p>
            <a:pPr>
              <a:buAutoNum type="arabicPeriod"/>
            </a:pPr>
            <a:r>
              <a:rPr lang="en-GB" sz="1800" dirty="0"/>
              <a:t>Methods </a:t>
            </a:r>
          </a:p>
          <a:p>
            <a:pPr marL="0" indent="0">
              <a:buNone/>
            </a:pPr>
            <a:r>
              <a:rPr lang="en-GB" sz="1800" dirty="0"/>
              <a:t>	Study Area</a:t>
            </a:r>
          </a:p>
          <a:p>
            <a:pPr marL="0" indent="0">
              <a:buNone/>
            </a:pPr>
            <a:r>
              <a:rPr lang="en-GB" sz="1800" dirty="0"/>
              <a:t>	Workflow</a:t>
            </a:r>
          </a:p>
          <a:p>
            <a:pPr marL="0" indent="0">
              <a:buNone/>
            </a:pPr>
            <a:r>
              <a:rPr lang="en-GB" sz="1800" dirty="0"/>
              <a:t>3. Results </a:t>
            </a:r>
          </a:p>
          <a:p>
            <a:pPr marL="0" indent="0">
              <a:buNone/>
            </a:pPr>
            <a:r>
              <a:rPr lang="en-GB" sz="1800" dirty="0"/>
              <a:t>	Non-vegetation vs. vegetation fraction</a:t>
            </a:r>
          </a:p>
          <a:p>
            <a:pPr marL="0" indent="0">
              <a:buNone/>
            </a:pPr>
            <a:r>
              <a:rPr lang="en-GB" sz="1800" dirty="0"/>
              <a:t>	Non-woody vegetation fraction</a:t>
            </a:r>
          </a:p>
          <a:p>
            <a:pPr marL="0" indent="0">
              <a:buNone/>
            </a:pPr>
            <a:r>
              <a:rPr lang="en-GB" sz="1800" dirty="0"/>
              <a:t>	Woody vegetation class fraction</a:t>
            </a:r>
          </a:p>
          <a:p>
            <a:pPr marL="0" indent="0">
              <a:buNone/>
            </a:pPr>
            <a:r>
              <a:rPr lang="en-GB" sz="1800" dirty="0"/>
              <a:t>4. Discussion</a:t>
            </a:r>
          </a:p>
          <a:p>
            <a:pPr marL="0" indent="0">
              <a:buNone/>
            </a:pPr>
            <a:r>
              <a:rPr lang="en-GB" sz="1800" dirty="0"/>
              <a:t>Literature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7B9F84F-BCA7-7A4D-AA34-5DFEBC7E65AE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967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1. Research goal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7D561B-E70D-0845-AEF0-B578CA9D1A2E}"/>
              </a:ext>
            </a:extLst>
          </p:cNvPr>
          <p:cNvSpPr/>
          <p:nvPr/>
        </p:nvSpPr>
        <p:spPr>
          <a:xfrm>
            <a:off x="1711434" y="3212976"/>
            <a:ext cx="8952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dirty="0"/>
              <a:t>Comparison of vegetation class fraction maps based on hyperspectral and multi-temporal multi-spectral imagery 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E2B8BD9-FC97-EC45-9708-B04B2C75D150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34464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0BC-C87D-0647-93CE-1E7B68BF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2. Methods </a:t>
            </a:r>
            <a:r>
              <a:rPr lang="en-GB" sz="1800" dirty="0"/>
              <a:t>  </a:t>
            </a:r>
            <a:r>
              <a:rPr lang="en-GB" sz="1800" b="0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A0A9-57F3-5B49-861E-B00E6FFA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351309"/>
            <a:ext cx="10503841" cy="4525963"/>
          </a:xfrm>
        </p:spPr>
        <p:txBody>
          <a:bodyPr/>
          <a:lstStyle/>
          <a:p>
            <a:r>
              <a:rPr lang="en-GB" sz="1600" dirty="0"/>
              <a:t>North of Santa Rosa, California (USA)</a:t>
            </a:r>
          </a:p>
          <a:p>
            <a:r>
              <a:rPr lang="en-GB" sz="1600" dirty="0"/>
              <a:t>Extend:				approx. 72 km x 15 km</a:t>
            </a:r>
          </a:p>
          <a:p>
            <a:r>
              <a:rPr lang="en-US" sz="1600" dirty="0"/>
              <a:t>Time frame hyperspectral (</a:t>
            </a:r>
            <a:r>
              <a:rPr lang="en-US" sz="1600" dirty="0" err="1"/>
              <a:t>EnMAP</a:t>
            </a:r>
            <a:r>
              <a:rPr lang="en-US" sz="1600" dirty="0"/>
              <a:t>):</a:t>
            </a:r>
            <a:r>
              <a:rPr lang="de-DE" sz="1600" dirty="0"/>
              <a:t> 	07.06.</a:t>
            </a:r>
            <a:r>
              <a:rPr lang="en-US" sz="1600" dirty="0"/>
              <a:t>2013</a:t>
            </a:r>
          </a:p>
          <a:p>
            <a:r>
              <a:rPr lang="en-US" sz="1600" dirty="0"/>
              <a:t>Time frame Landsat:</a:t>
            </a:r>
            <a:r>
              <a:rPr lang="de-DE" sz="1600" dirty="0"/>
              <a:t>                      	02.01.</a:t>
            </a:r>
            <a:r>
              <a:rPr lang="en-US" sz="1600" dirty="0"/>
              <a:t>2013 – 28.12.2013</a:t>
            </a:r>
            <a:endParaRPr lang="de-DE" sz="16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AB79F0-5734-9546-859A-8B853CDA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2395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5" name="Grafik 5">
            <a:extLst>
              <a:ext uri="{FF2B5EF4-FFF2-40B4-BE49-F238E27FC236}">
                <a16:creationId xmlns:a16="http://schemas.microsoft.com/office/drawing/2014/main" id="{B7B198F9-B031-8E42-8184-F49CD6DF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780756"/>
            <a:ext cx="7919664" cy="30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F1D03E0-62A3-8744-A059-58368231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0" y="5963482"/>
            <a:ext cx="51042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Fig.  1:</a:t>
            </a:r>
            <a:r>
              <a:rPr kumimoji="0" lang="en-US" altLang="de-DE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Overview of the study area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(Data provided by HU Berlin Earth Observation department, 2021 and Open Street Map, 2021)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9C9537E-274C-4643-8D7C-57373BB6B1FF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38909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3149C3D-28FD-6749-9BD6-1215F40B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836712"/>
            <a:ext cx="4927600" cy="5867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1B9AD5B-D885-914E-BFAE-5DE33882B91F}"/>
              </a:ext>
            </a:extLst>
          </p:cNvPr>
          <p:cNvSpPr/>
          <p:nvPr/>
        </p:nvSpPr>
        <p:spPr>
          <a:xfrm>
            <a:off x="8786241" y="6525344"/>
            <a:ext cx="1627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2: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Workflow </a:t>
            </a:r>
            <a:r>
              <a:rPr lang="en-US" altLang="de-DE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V.5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67C145-D079-9D40-A7D4-C7A7DCB67562}"/>
              </a:ext>
            </a:extLst>
          </p:cNvPr>
          <p:cNvSpPr/>
          <p:nvPr/>
        </p:nvSpPr>
        <p:spPr>
          <a:xfrm>
            <a:off x="7505104" y="3140968"/>
            <a:ext cx="6791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1F7FD0-1F86-354C-BAFD-AE64F868BF0B}"/>
              </a:ext>
            </a:extLst>
          </p:cNvPr>
          <p:cNvSpPr/>
          <p:nvPr/>
        </p:nvSpPr>
        <p:spPr>
          <a:xfrm>
            <a:off x="6208960" y="5589240"/>
            <a:ext cx="679128" cy="6480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A0C9D8-96C2-AA4A-A6B2-43570297EBAD}"/>
              </a:ext>
            </a:extLst>
          </p:cNvPr>
          <p:cNvSpPr/>
          <p:nvPr/>
        </p:nvSpPr>
        <p:spPr>
          <a:xfrm>
            <a:off x="8400256" y="3367446"/>
            <a:ext cx="23993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Calculation (RAM?) issue for STMs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2D9976-5C7B-7142-9B33-FAA0C7D42B26}"/>
              </a:ext>
            </a:extLst>
          </p:cNvPr>
          <p:cNvSpPr/>
          <p:nvPr/>
        </p:nvSpPr>
        <p:spPr>
          <a:xfrm>
            <a:off x="8400256" y="5790165"/>
            <a:ext cx="295232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de-DE" i="1" dirty="0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Current step (first results on next slide)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12933E-8929-B745-AC83-DD2DBD425514}"/>
              </a:ext>
            </a:extLst>
          </p:cNvPr>
          <p:cNvSpPr/>
          <p:nvPr/>
        </p:nvSpPr>
        <p:spPr>
          <a:xfrm>
            <a:off x="8400256" y="4293096"/>
            <a:ext cx="230425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de-DE" sz="800" i="1" dirty="0">
                <a:solidFill>
                  <a:srgbClr val="889AB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with Python script by Leon </a:t>
            </a:r>
            <a:r>
              <a:rPr lang="en-US" altLang="de-DE" sz="800" i="1" dirty="0" err="1">
                <a:solidFill>
                  <a:srgbClr val="889AB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Nill</a:t>
            </a:r>
            <a:endParaRPr lang="en-US" altLang="de-DE" sz="800" i="1" dirty="0">
              <a:solidFill>
                <a:srgbClr val="889AB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altLang="de-DE" sz="800" i="1" dirty="0">
                <a:solidFill>
                  <a:srgbClr val="889AB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(otherwise R and QGIS were applied)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1657-BA33-CB4E-8147-75E30374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29580"/>
            <a:ext cx="3384376" cy="1763316"/>
          </a:xfrm>
        </p:spPr>
        <p:txBody>
          <a:bodyPr/>
          <a:lstStyle/>
          <a:p>
            <a:r>
              <a:rPr lang="en-GB" sz="2400" dirty="0"/>
              <a:t>2. Methods  </a:t>
            </a:r>
            <a:r>
              <a:rPr lang="en-GB" sz="1800" b="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9778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3. Results  </a:t>
            </a:r>
            <a:r>
              <a:rPr lang="en-GB" sz="1800" b="0" dirty="0"/>
              <a:t>Non-Vegetation vs. Vegetation fraction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3AFE63-5BBC-AF4B-960A-A5A302CA62AF}"/>
              </a:ext>
            </a:extLst>
          </p:cNvPr>
          <p:cNvSpPr/>
          <p:nvPr/>
        </p:nvSpPr>
        <p:spPr>
          <a:xfrm>
            <a:off x="8112224" y="4874113"/>
            <a:ext cx="3260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3: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Map 1 (Non-Vegetation vs. Vegetation)</a:t>
            </a:r>
            <a:endParaRPr lang="en-US" altLang="de-DE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D0C99E-DDAF-C648-B007-D6764BA35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597880"/>
            <a:ext cx="10800000" cy="2276233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6973ED5-3580-CC4F-8F41-EB7A29920ADF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39487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3. Results </a:t>
            </a:r>
            <a:r>
              <a:rPr lang="en-GB" sz="1800" dirty="0"/>
              <a:t> </a:t>
            </a:r>
            <a:r>
              <a:rPr lang="en-GB" sz="1800" b="0" dirty="0"/>
              <a:t>Non-Woody vegetation fraction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64F1AA-C26C-A447-8603-361308BC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756364"/>
            <a:ext cx="10800000" cy="199334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E866BF9-5142-1D45-828B-18D6733A6D16}"/>
              </a:ext>
            </a:extLst>
          </p:cNvPr>
          <p:cNvSpPr/>
          <p:nvPr/>
        </p:nvSpPr>
        <p:spPr>
          <a:xfrm>
            <a:off x="8729381" y="4874113"/>
            <a:ext cx="20265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4: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Map 2 (Non-Woody)</a:t>
            </a:r>
            <a:endParaRPr lang="en-US" altLang="de-DE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09AA3E8-56B2-F644-B070-8CFA1CA470A1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245686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3. Results  </a:t>
            </a:r>
            <a:r>
              <a:rPr lang="en-GB" sz="1800" b="0" dirty="0"/>
              <a:t>Woody vegetation class fraction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4BA882-EEA9-5646-B691-3BF6E850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961714"/>
            <a:ext cx="10800000" cy="1942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416E969-A4B4-5140-8179-025A0F51F44A}"/>
              </a:ext>
            </a:extLst>
          </p:cNvPr>
          <p:cNvSpPr/>
          <p:nvPr/>
        </p:nvSpPr>
        <p:spPr>
          <a:xfrm>
            <a:off x="7608168" y="4874113"/>
            <a:ext cx="3930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5  top: 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Hyperspectral image </a:t>
            </a:r>
          </a:p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     bottom: 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Map 1 (Woody vegetation class fraction)</a:t>
            </a:r>
            <a:endParaRPr lang="en-US" altLang="de-DE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B27212-54B9-B54F-B62A-12224ADC240C}"/>
              </a:ext>
            </a:extLst>
          </p:cNvPr>
          <p:cNvSpPr/>
          <p:nvPr/>
        </p:nvSpPr>
        <p:spPr>
          <a:xfrm>
            <a:off x="1631504" y="3284984"/>
            <a:ext cx="952928" cy="73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de-DE" sz="900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Shrub </a:t>
            </a:r>
          </a:p>
          <a:p>
            <a:pPr lvl="0">
              <a:lnSpc>
                <a:spcPct val="120000"/>
              </a:lnSpc>
            </a:pPr>
            <a:r>
              <a:rPr lang="en-US" altLang="de-DE" sz="900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Broadleaf</a:t>
            </a:r>
          </a:p>
          <a:p>
            <a:pPr lvl="0">
              <a:lnSpc>
                <a:spcPct val="120000"/>
              </a:lnSpc>
            </a:pPr>
            <a:r>
              <a:rPr lang="en-US" altLang="de-DE" sz="900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Coniferous</a:t>
            </a:r>
          </a:p>
          <a:p>
            <a:pPr lvl="0" algn="ctr">
              <a:lnSpc>
                <a:spcPct val="120000"/>
              </a:lnSpc>
            </a:pPr>
            <a:endParaRPr lang="en-US" altLang="de-DE" sz="900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92AA5E-C59A-BC47-8F3D-F08B91551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836712"/>
            <a:ext cx="3690576" cy="1789370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96AAC5F1-FB03-0243-9BDC-8437E3DBDB3E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14024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973-A44F-8446-B50C-603300C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4.  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1D12-631E-F649-BC3C-4EDB189E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75" y="1513359"/>
            <a:ext cx="10954741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Use of hyperspectral imagery led to </a:t>
            </a:r>
            <a:r>
              <a:rPr lang="en-GB" i="1" dirty="0"/>
              <a:t>seemingly </a:t>
            </a:r>
            <a:r>
              <a:rPr lang="en-GB" dirty="0"/>
              <a:t>adequate fractional    cover estimations across the study area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Endmembers affected by data artefacts from flight paths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Hyperspectral and multi-temporal multi-spectral imagery requires </a:t>
            </a:r>
          </a:p>
          <a:p>
            <a:pPr marL="0" indent="0">
              <a:buNone/>
            </a:pPr>
            <a:r>
              <a:rPr lang="en-GB" dirty="0"/>
              <a:t>    extensive computational resources…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79F5719-AB13-D543-8346-33F6A57B9861}"/>
              </a:ext>
            </a:extLst>
          </p:cNvPr>
          <p:cNvSpPr txBox="1"/>
          <p:nvPr/>
        </p:nvSpPr>
        <p:spPr bwMode="auto">
          <a:xfrm>
            <a:off x="10332" y="6525344"/>
            <a:ext cx="6157676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</a:t>
            </a:r>
            <a:r>
              <a:rPr lang="en-GB" sz="1200" dirty="0" err="1">
                <a:solidFill>
                  <a:srgbClr val="00376C"/>
                </a:solidFill>
              </a:rPr>
              <a:t>Liehr</a:t>
            </a:r>
            <a:r>
              <a:rPr lang="en-GB" sz="1200" dirty="0">
                <a:solidFill>
                  <a:srgbClr val="00376C"/>
                </a:solidFill>
              </a:rPr>
              <a:t>, Lang, </a:t>
            </a:r>
            <a:r>
              <a:rPr lang="en-GB" sz="1200" dirty="0" err="1">
                <a:solidFill>
                  <a:srgbClr val="00376C"/>
                </a:solidFill>
              </a:rPr>
              <a:t>Schneidereit</a:t>
            </a:r>
            <a:r>
              <a:rPr lang="en-GB" sz="1200" dirty="0">
                <a:solidFill>
                  <a:srgbClr val="00376C"/>
                </a:solidFill>
              </a:rPr>
              <a:t>, Klug - 14.07.2021</a:t>
            </a:r>
          </a:p>
        </p:txBody>
      </p:sp>
    </p:spTree>
    <p:extLst>
      <p:ext uri="{BB962C8B-B14F-4D97-AF65-F5344CB8AC3E}">
        <p14:creationId xmlns:p14="http://schemas.microsoft.com/office/powerpoint/2010/main" val="947592245"/>
      </p:ext>
    </p:extLst>
  </p:cSld>
  <p:clrMapOvr>
    <a:masterClrMapping/>
  </p:clrMapOvr>
</p:sld>
</file>

<file path=ppt/theme/theme1.xml><?xml version="1.0" encoding="utf-8"?>
<a:theme xmlns:a="http://schemas.openxmlformats.org/drawingml/2006/main" name="1_Praesentationen_Geomatik_E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accent6">
              <a:lumMod val="75000"/>
            </a:schemeClr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 bwMode="auto">
        <a:solidFill>
          <a:schemeClr val="bg1">
            <a:alpha val="70195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lnSpc>
            <a:spcPct val="110000"/>
          </a:lnSpc>
          <a:spcAft>
            <a:spcPts val="300"/>
          </a:spcAft>
          <a:buFont typeface="Wingdings" panose="05000000000000000000" pitchFamily="2" charset="2"/>
          <a:buChar char="Ø"/>
          <a:defRPr sz="2400" dirty="0">
            <a:solidFill>
              <a:srgbClr val="00376C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Macintosh PowerPoint</Application>
  <PresentationFormat>Breitbild</PresentationFormat>
  <Paragraphs>66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Symbol</vt:lpstr>
      <vt:lpstr>Verdana</vt:lpstr>
      <vt:lpstr>1_Praesentationen_Geomatik_E_01</vt:lpstr>
      <vt:lpstr>PowerPoint-Präsentation</vt:lpstr>
      <vt:lpstr>Overview</vt:lpstr>
      <vt:lpstr>1. Research goal</vt:lpstr>
      <vt:lpstr>2. Methods   Study Area</vt:lpstr>
      <vt:lpstr>2. Methods  Workflow</vt:lpstr>
      <vt:lpstr>3. Results  Non-Vegetation vs. Vegetation fraction</vt:lpstr>
      <vt:lpstr>3. Results  Non-Woody vegetation fraction</vt:lpstr>
      <vt:lpstr>3. Results  Woody vegetation class fraction</vt:lpstr>
      <vt:lpstr>4.   Discussion</vt:lpstr>
      <vt:lpstr>PowerPoint-Präsentation</vt:lpstr>
      <vt:lpstr>Literature</vt:lpstr>
    </vt:vector>
  </TitlesOfParts>
  <Company>Lotta GbR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Pippi Langstrumpf</dc:creator>
  <cp:lastModifiedBy>TU-Pseudonym 6170504449200709</cp:lastModifiedBy>
  <cp:revision>451</cp:revision>
  <cp:lastPrinted>2021-07-12T19:37:55Z</cp:lastPrinted>
  <dcterms:created xsi:type="dcterms:W3CDTF">2006-02-11T12:03:13Z</dcterms:created>
  <dcterms:modified xsi:type="dcterms:W3CDTF">2021-07-12T19:45:07Z</dcterms:modified>
</cp:coreProperties>
</file>