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88" r:id="rId1"/>
  </p:sldMasterIdLst>
  <p:notesMasterIdLst>
    <p:notesMasterId r:id="rId10"/>
  </p:notesMasterIdLst>
  <p:handoutMasterIdLst>
    <p:handoutMasterId r:id="rId11"/>
  </p:handoutMasterIdLst>
  <p:sldIdLst>
    <p:sldId id="738" r:id="rId2"/>
    <p:sldId id="777" r:id="rId3"/>
    <p:sldId id="778" r:id="rId4"/>
    <p:sldId id="779" r:id="rId5"/>
    <p:sldId id="780" r:id="rId6"/>
    <p:sldId id="781" r:id="rId7"/>
    <p:sldId id="782" r:id="rId8"/>
    <p:sldId id="783" r:id="rId9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orient="horz" pos="98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438" userDrawn="1">
          <p15:clr>
            <a:srgbClr val="A4A3A4"/>
          </p15:clr>
        </p15:guide>
        <p15:guide id="7" orient="horz" pos="4110" userDrawn="1">
          <p15:clr>
            <a:srgbClr val="A4A3A4"/>
          </p15:clr>
        </p15:guide>
        <p15:guide id="8" pos="2706" userDrawn="1">
          <p15:clr>
            <a:srgbClr val="A4A3A4"/>
          </p15:clr>
        </p15:guide>
        <p15:guide id="9" pos="4974" userDrawn="1">
          <p15:clr>
            <a:srgbClr val="A4A3A4"/>
          </p15:clr>
        </p15:guide>
        <p15:guide id="10" pos="5201" userDrawn="1">
          <p15:clr>
            <a:srgbClr val="A4A3A4"/>
          </p15:clr>
        </p15:guide>
        <p15:guide id="11" pos="2479" userDrawn="1">
          <p15:clr>
            <a:srgbClr val="A4A3A4"/>
          </p15:clr>
        </p15:guide>
        <p15:guide id="12" orient="horz" pos="79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bias Kuemmerle" initials="TK" lastIdx="2" clrIdx="0"/>
  <p:cmAuthor id="1" name="Tobias Kümmerle" initials="TK" lastIdx="3" clrIdx="1">
    <p:extLst>
      <p:ext uri="{19B8F6BF-5375-455C-9EA6-DF929625EA0E}">
        <p15:presenceInfo xmlns:p15="http://schemas.microsoft.com/office/powerpoint/2012/main" userId="Tobias Kümmer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3665"/>
    <a:srgbClr val="AB3E03"/>
    <a:srgbClr val="C3CDD8"/>
    <a:srgbClr val="889AB2"/>
    <a:srgbClr val="4D688C"/>
    <a:srgbClr val="E4F0CC"/>
    <a:srgbClr val="C8E098"/>
    <a:srgbClr val="92C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027" autoAdjust="0"/>
  </p:normalViewPr>
  <p:slideViewPr>
    <p:cSldViewPr>
      <p:cViewPr>
        <p:scale>
          <a:sx n="160" d="100"/>
          <a:sy n="160" d="100"/>
        </p:scale>
        <p:origin x="528" y="456"/>
      </p:cViewPr>
      <p:guideLst>
        <p:guide orient="horz" pos="1026"/>
        <p:guide orient="horz" pos="981"/>
        <p:guide pos="3840"/>
        <p:guide pos="7242"/>
        <p:guide pos="438"/>
        <p:guide orient="horz" pos="4110"/>
        <p:guide pos="2706"/>
        <p:guide pos="4974"/>
        <p:guide pos="5201"/>
        <p:guide pos="2479"/>
        <p:guide orient="horz" pos="79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defTabSz="990863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algn="r" defTabSz="990863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defTabSz="990863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defTabSz="990863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CD3B260-838D-4F6A-9A21-F5F8A218386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312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defTabSz="990863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algn="r" defTabSz="990863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defTabSz="990863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defTabSz="990863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F822EBF8-37F3-4B87-9532-B61AE7D2D5B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111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8788" y="720725"/>
            <a:ext cx="63976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FAA593-2817-4839-ABFE-8DCE62B9E163}" type="slidenum">
              <a:rPr kumimoji="0" lang="de-DE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050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P OSM2019 -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333375"/>
            <a:ext cx="12187767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hukombi_wbw_gros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168008" y="12032"/>
            <a:ext cx="5790155" cy="11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humboldtköpfe_50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089249" y="1220787"/>
            <a:ext cx="3127431" cy="5637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384720" y="399163"/>
            <a:ext cx="4359018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58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P OSM2019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1591"/>
            <a:ext cx="1218776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6"/>
          <p:cNvSpPr>
            <a:spLocks noChangeShapeType="1"/>
          </p:cNvSpPr>
          <p:nvPr userDrawn="1"/>
        </p:nvSpPr>
        <p:spPr bwMode="auto">
          <a:xfrm>
            <a:off x="4235" y="358775"/>
            <a:ext cx="12187767" cy="1588"/>
          </a:xfrm>
          <a:prstGeom prst="line">
            <a:avLst/>
          </a:prstGeom>
          <a:noFill/>
          <a:ln w="12700">
            <a:solidFill>
              <a:srgbClr val="CC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de-DE">
              <a:solidFill>
                <a:prstClr val="black"/>
              </a:solidFill>
            </a:endParaRPr>
          </a:p>
        </p:txBody>
      </p:sp>
      <p:pic>
        <p:nvPicPr>
          <p:cNvPr id="4" name="Picture 10" descr="huschrift_w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181648" y="107950"/>
            <a:ext cx="4783096" cy="1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5"/>
          <p:cNvSpPr txBox="1">
            <a:spLocks noChangeArrowheads="1"/>
          </p:cNvSpPr>
          <p:nvPr userDrawn="1"/>
        </p:nvSpPr>
        <p:spPr bwMode="auto">
          <a:xfrm>
            <a:off x="11152717" y="6492875"/>
            <a:ext cx="86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70CD9018-43B7-4F18-9B3D-472BF903EE90}" type="slidenum">
              <a:rPr lang="de-DE" altLang="de-DE" sz="1100" smtClean="0">
                <a:solidFill>
                  <a:srgbClr val="00376C"/>
                </a:solidFill>
                <a:latin typeface="Verdana" panose="020B0604030504040204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100">
              <a:solidFill>
                <a:srgbClr val="00376C"/>
              </a:solidFill>
              <a:latin typeface="Verdana" panose="020B060403050404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3392" y="729580"/>
            <a:ext cx="10515600" cy="6111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l">
              <a:defRPr sz="3200" b="1">
                <a:solidFill>
                  <a:srgbClr val="113665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75" y="1513359"/>
            <a:ext cx="10503841" cy="452596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rgbClr val="113665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742950" indent="-285750">
              <a:buFont typeface="Symbol" panose="05050102010706020507" pitchFamily="18" charset="2"/>
              <a:buChar char="-"/>
              <a:defRPr sz="2400">
                <a:solidFill>
                  <a:srgbClr val="113665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384720" y="-5159"/>
            <a:ext cx="4359018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94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63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8"/>
          <p:cNvSpPr txBox="1">
            <a:spLocks/>
          </p:cNvSpPr>
          <p:nvPr/>
        </p:nvSpPr>
        <p:spPr bwMode="auto">
          <a:xfrm>
            <a:off x="119336" y="4509120"/>
            <a:ext cx="8231561" cy="179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r" defTabSz="719138" eaLnBrk="1" hangingPunct="1">
              <a:lnSpc>
                <a:spcPct val="11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286375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de-DE" altLang="en-US" sz="2400" kern="0" dirty="0" err="1">
                <a:solidFill>
                  <a:srgbClr val="113665"/>
                </a:solidFill>
                <a:latin typeface="Verdana" panose="020B0604030504040204" pitchFamily="34" charset="0"/>
              </a:rPr>
              <a:t>Phy_Liehr</a:t>
            </a:r>
            <a:r>
              <a:rPr lang="de-DE" altLang="en-US" sz="2400" kern="0" dirty="0">
                <a:solidFill>
                  <a:srgbClr val="113665"/>
                </a:solidFill>
                <a:latin typeface="Verdana" panose="020B0604030504040204" pitchFamily="34" charset="0"/>
              </a:rPr>
              <a:t>, Clemens Lang, Shawn Schneidereit, Janis Klug </a:t>
            </a:r>
          </a:p>
          <a:p>
            <a:pPr algn="r" defTabSz="719138" eaLnBrk="1" hangingPunct="1">
              <a:lnSpc>
                <a:spcPct val="11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286375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de-DE" altLang="en-US" sz="2400" kern="0" dirty="0">
              <a:solidFill>
                <a:srgbClr val="113665"/>
              </a:solidFill>
              <a:latin typeface="Verdana" panose="020B0604030504040204" pitchFamily="34" charset="0"/>
            </a:endParaRPr>
          </a:p>
        </p:txBody>
      </p:sp>
      <p:sp>
        <p:nvSpPr>
          <p:cNvPr id="6" name="Textplatzhalter 16"/>
          <p:cNvSpPr txBox="1">
            <a:spLocks/>
          </p:cNvSpPr>
          <p:nvPr/>
        </p:nvSpPr>
        <p:spPr bwMode="auto">
          <a:xfrm>
            <a:off x="479376" y="2060848"/>
            <a:ext cx="787152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r" defTabSz="719138" eaLnBrk="1" hangingPunct="1">
              <a:lnSpc>
                <a:spcPct val="120000"/>
              </a:lnSpc>
              <a:spcAft>
                <a:spcPts val="600"/>
              </a:spcAft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286375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600" b="1" dirty="0">
                <a:solidFill>
                  <a:srgbClr val="113665"/>
                </a:solidFill>
                <a:latin typeface="Verdana" panose="020B0604030504040204" pitchFamily="34" charset="0"/>
              </a:rPr>
              <a:t>Hyperspectral Unmixing 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5385" y="6587192"/>
            <a:ext cx="4513928" cy="276614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lnSpc>
                <a:spcPct val="110000"/>
              </a:lnSpc>
              <a:spcAft>
                <a:spcPts val="300"/>
              </a:spcAft>
            </a:pPr>
            <a:r>
              <a:rPr lang="en-GB" sz="1200" dirty="0">
                <a:solidFill>
                  <a:srgbClr val="00376C"/>
                </a:solidFill>
              </a:rPr>
              <a:t>EO 2021 – Earth Observation Symposium – 14.07.2021</a:t>
            </a:r>
          </a:p>
        </p:txBody>
      </p:sp>
    </p:spTree>
    <p:extLst>
      <p:ext uri="{BB962C8B-B14F-4D97-AF65-F5344CB8AC3E}">
        <p14:creationId xmlns:p14="http://schemas.microsoft.com/office/powerpoint/2010/main" val="26964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Research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 algn="ctr">
              <a:buNone/>
            </a:pPr>
            <a:r>
              <a:rPr lang="en-GB" dirty="0"/>
              <a:t>Comparison of vegetation class fraction maps based on hyperspectral and multi-temporal multi-spectral imagery </a:t>
            </a:r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7B9F84F-BCA7-7A4D-AA34-5DFEBC7E65AE}"/>
              </a:ext>
            </a:extLst>
          </p:cNvPr>
          <p:cNvSpPr txBox="1"/>
          <p:nvPr/>
        </p:nvSpPr>
        <p:spPr bwMode="auto">
          <a:xfrm>
            <a:off x="119336" y="6525344"/>
            <a:ext cx="3134704" cy="276551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ctr" eaLnBrk="1" hangingPunct="1">
              <a:lnSpc>
                <a:spcPct val="110000"/>
              </a:lnSpc>
              <a:spcAft>
                <a:spcPts val="300"/>
              </a:spcAft>
            </a:pPr>
            <a:r>
              <a:rPr lang="en-GB" sz="1200" dirty="0">
                <a:solidFill>
                  <a:srgbClr val="00376C"/>
                </a:solidFill>
              </a:rPr>
              <a:t>Hyperspectral </a:t>
            </a:r>
            <a:r>
              <a:rPr lang="en-GB" sz="1200" dirty="0" err="1">
                <a:solidFill>
                  <a:srgbClr val="00376C"/>
                </a:solidFill>
              </a:rPr>
              <a:t>Unmixing</a:t>
            </a:r>
            <a:r>
              <a:rPr lang="en-GB" sz="1200" dirty="0">
                <a:solidFill>
                  <a:srgbClr val="00376C"/>
                </a:solidFill>
              </a:rPr>
              <a:t> – 14.07.2021</a:t>
            </a:r>
          </a:p>
        </p:txBody>
      </p:sp>
    </p:spTree>
    <p:extLst>
      <p:ext uri="{BB962C8B-B14F-4D97-AF65-F5344CB8AC3E}">
        <p14:creationId xmlns:p14="http://schemas.microsoft.com/office/powerpoint/2010/main" val="96769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E90BC-C87D-0647-93CE-1E7B68BFD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Study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A0A9-57F3-5B49-861E-B00E6FFA9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351309"/>
            <a:ext cx="10503841" cy="4525963"/>
          </a:xfrm>
        </p:spPr>
        <p:txBody>
          <a:bodyPr/>
          <a:lstStyle/>
          <a:p>
            <a:r>
              <a:rPr lang="en-GB" sz="1600" dirty="0"/>
              <a:t>North of Santa Rosa, California (USA)</a:t>
            </a:r>
          </a:p>
          <a:p>
            <a:r>
              <a:rPr lang="en-GB" sz="1600" dirty="0"/>
              <a:t>Extend:				approx. 72 km x 15 km</a:t>
            </a:r>
          </a:p>
          <a:p>
            <a:r>
              <a:rPr lang="en-US" sz="1600" dirty="0"/>
              <a:t>Time frame hyperspectral (</a:t>
            </a:r>
            <a:r>
              <a:rPr lang="en-US" sz="1600" dirty="0" err="1"/>
              <a:t>EnMAP</a:t>
            </a:r>
            <a:r>
              <a:rPr lang="en-US" sz="1600" dirty="0"/>
              <a:t>):</a:t>
            </a:r>
            <a:r>
              <a:rPr lang="de-DE" sz="1600" dirty="0"/>
              <a:t> 	07.06.</a:t>
            </a:r>
            <a:r>
              <a:rPr lang="en-US" sz="1600" dirty="0"/>
              <a:t>2013</a:t>
            </a:r>
          </a:p>
          <a:p>
            <a:r>
              <a:rPr lang="en-US" sz="1600" dirty="0"/>
              <a:t>Time frame Landsat:</a:t>
            </a:r>
            <a:r>
              <a:rPr lang="de-DE" sz="1600" dirty="0"/>
              <a:t>                      	02.01.</a:t>
            </a:r>
            <a:r>
              <a:rPr lang="en-US" sz="1600" dirty="0"/>
              <a:t>2013 – 28.12.2013</a:t>
            </a:r>
            <a:endParaRPr lang="de-DE" sz="16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7AB79F0-5734-9546-859A-8B853CDAD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544" y="23957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1025" name="Grafik 5">
            <a:extLst>
              <a:ext uri="{FF2B5EF4-FFF2-40B4-BE49-F238E27FC236}">
                <a16:creationId xmlns:a16="http://schemas.microsoft.com/office/drawing/2014/main" id="{B7B198F9-B031-8E42-8184-F49CD6DFD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2780756"/>
            <a:ext cx="7919664" cy="302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3F1D03E0-62A3-8744-A059-58368231D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720" y="5963482"/>
            <a:ext cx="510428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Fig.  1:</a:t>
            </a:r>
            <a:r>
              <a:rPr kumimoji="0" lang="en-US" altLang="de-DE" sz="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Overview of the study area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(Data provided by HU Berlin Earth Observation department, 2021 and Open Street Map, 2021)</a:t>
            </a:r>
            <a:endParaRPr kumimoji="0" lang="en-US" altLang="de-DE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917CDC79-7894-9C48-80A6-9D8E9D7881D0}"/>
              </a:ext>
            </a:extLst>
          </p:cNvPr>
          <p:cNvSpPr txBox="1"/>
          <p:nvPr/>
        </p:nvSpPr>
        <p:spPr bwMode="auto">
          <a:xfrm>
            <a:off x="119336" y="6525344"/>
            <a:ext cx="3134704" cy="276551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ctr" eaLnBrk="1" hangingPunct="1">
              <a:lnSpc>
                <a:spcPct val="110000"/>
              </a:lnSpc>
              <a:spcAft>
                <a:spcPts val="300"/>
              </a:spcAft>
            </a:pPr>
            <a:r>
              <a:rPr lang="en-GB" sz="1200" dirty="0">
                <a:solidFill>
                  <a:srgbClr val="00376C"/>
                </a:solidFill>
              </a:rPr>
              <a:t>Hyperspectral </a:t>
            </a:r>
            <a:r>
              <a:rPr lang="en-GB" sz="1200" dirty="0" err="1">
                <a:solidFill>
                  <a:srgbClr val="00376C"/>
                </a:solidFill>
              </a:rPr>
              <a:t>Unmixing</a:t>
            </a:r>
            <a:r>
              <a:rPr lang="en-GB" sz="1200" dirty="0">
                <a:solidFill>
                  <a:srgbClr val="00376C"/>
                </a:solidFill>
              </a:rPr>
              <a:t> – 14.07.2021</a:t>
            </a:r>
          </a:p>
        </p:txBody>
      </p:sp>
    </p:spTree>
    <p:extLst>
      <p:ext uri="{BB962C8B-B14F-4D97-AF65-F5344CB8AC3E}">
        <p14:creationId xmlns:p14="http://schemas.microsoft.com/office/powerpoint/2010/main" val="389094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1657-BA33-CB4E-8147-75E30374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Workflow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3149C3D-28FD-6749-9BD6-1215F40BA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836712"/>
            <a:ext cx="4927600" cy="58674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1B9AD5B-D885-914E-BFAE-5DE33882B91F}"/>
              </a:ext>
            </a:extLst>
          </p:cNvPr>
          <p:cNvSpPr/>
          <p:nvPr/>
        </p:nvSpPr>
        <p:spPr>
          <a:xfrm>
            <a:off x="8049770" y="6540508"/>
            <a:ext cx="16273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de-DE" b="1" dirty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Fig.  2:</a:t>
            </a:r>
            <a:r>
              <a:rPr lang="en-US" altLang="de-DE" dirty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Workflow </a:t>
            </a:r>
            <a:r>
              <a:rPr lang="en-US" altLang="de-DE" i="1" dirty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V.5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9B8827C1-AADA-FE4F-A973-52CA920E13D8}"/>
              </a:ext>
            </a:extLst>
          </p:cNvPr>
          <p:cNvSpPr txBox="1"/>
          <p:nvPr/>
        </p:nvSpPr>
        <p:spPr bwMode="auto">
          <a:xfrm>
            <a:off x="119336" y="6525344"/>
            <a:ext cx="3134704" cy="276551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ctr" eaLnBrk="1" hangingPunct="1">
              <a:lnSpc>
                <a:spcPct val="110000"/>
              </a:lnSpc>
              <a:spcAft>
                <a:spcPts val="300"/>
              </a:spcAft>
            </a:pPr>
            <a:r>
              <a:rPr lang="en-GB" sz="1200" dirty="0">
                <a:solidFill>
                  <a:srgbClr val="00376C"/>
                </a:solidFill>
              </a:rPr>
              <a:t>Hyperspectral </a:t>
            </a:r>
            <a:r>
              <a:rPr lang="en-GB" sz="1200" dirty="0" err="1">
                <a:solidFill>
                  <a:srgbClr val="00376C"/>
                </a:solidFill>
              </a:rPr>
              <a:t>Unmixing</a:t>
            </a:r>
            <a:r>
              <a:rPr lang="en-GB" sz="1200" dirty="0">
                <a:solidFill>
                  <a:srgbClr val="00376C"/>
                </a:solidFill>
              </a:rPr>
              <a:t> – 14.07.2021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F67C145-D079-9D40-A7D4-C7A7DCB67562}"/>
              </a:ext>
            </a:extLst>
          </p:cNvPr>
          <p:cNvSpPr/>
          <p:nvPr/>
        </p:nvSpPr>
        <p:spPr>
          <a:xfrm>
            <a:off x="7505104" y="3140968"/>
            <a:ext cx="679128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11F7FD0-1F86-354C-BAFD-AE64F868BF0B}"/>
              </a:ext>
            </a:extLst>
          </p:cNvPr>
          <p:cNvSpPr/>
          <p:nvPr/>
        </p:nvSpPr>
        <p:spPr>
          <a:xfrm>
            <a:off x="6208960" y="5589240"/>
            <a:ext cx="679128" cy="648072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2A0C9D8-96C2-AA4A-A6B2-43570297EBAD}"/>
              </a:ext>
            </a:extLst>
          </p:cNvPr>
          <p:cNvSpPr/>
          <p:nvPr/>
        </p:nvSpPr>
        <p:spPr>
          <a:xfrm>
            <a:off x="8400256" y="3582507"/>
            <a:ext cx="239934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de-DE" i="1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Calculation (RAM?) issue for STMs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E2D9976-5C7B-7142-9B33-FAA0C7D42B26}"/>
              </a:ext>
            </a:extLst>
          </p:cNvPr>
          <p:cNvSpPr/>
          <p:nvPr/>
        </p:nvSpPr>
        <p:spPr>
          <a:xfrm>
            <a:off x="8400256" y="5837202"/>
            <a:ext cx="239934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algn="ctr"/>
            <a:r>
              <a:rPr lang="en-US" altLang="de-DE" i="1" dirty="0">
                <a:solidFill>
                  <a:srgbClr val="00B05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Current step, first results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97782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8E93-0075-2D4D-A872-CE9FC690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Map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5BFFB6AA-6691-2E41-BF2E-C548D7E23AAF}"/>
              </a:ext>
            </a:extLst>
          </p:cNvPr>
          <p:cNvSpPr txBox="1"/>
          <p:nvPr/>
        </p:nvSpPr>
        <p:spPr bwMode="auto">
          <a:xfrm>
            <a:off x="119336" y="6525344"/>
            <a:ext cx="3134704" cy="276551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ctr" eaLnBrk="1" hangingPunct="1">
              <a:lnSpc>
                <a:spcPct val="110000"/>
              </a:lnSpc>
              <a:spcAft>
                <a:spcPts val="300"/>
              </a:spcAft>
            </a:pPr>
            <a:r>
              <a:rPr lang="en-GB" sz="1200" dirty="0">
                <a:solidFill>
                  <a:srgbClr val="00376C"/>
                </a:solidFill>
              </a:rPr>
              <a:t>Hyperspectral </a:t>
            </a:r>
            <a:r>
              <a:rPr lang="en-GB" sz="1200" dirty="0" err="1">
                <a:solidFill>
                  <a:srgbClr val="00376C"/>
                </a:solidFill>
              </a:rPr>
              <a:t>Unmixing</a:t>
            </a:r>
            <a:r>
              <a:rPr lang="en-GB" sz="1200" dirty="0">
                <a:solidFill>
                  <a:srgbClr val="00376C"/>
                </a:solidFill>
              </a:rPr>
              <a:t> – 14.07.2021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93AFE63-5BBC-AF4B-960A-A5A302CA62AF}"/>
              </a:ext>
            </a:extLst>
          </p:cNvPr>
          <p:cNvSpPr/>
          <p:nvPr/>
        </p:nvSpPr>
        <p:spPr>
          <a:xfrm>
            <a:off x="4250777" y="6165304"/>
            <a:ext cx="32608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de-DE" b="1" dirty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Fig.  3:</a:t>
            </a:r>
            <a:r>
              <a:rPr lang="en-US" altLang="de-DE" dirty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Map 1 (Non-Vegetation vs. Vegetation)</a:t>
            </a:r>
            <a:endParaRPr lang="en-US" altLang="de-DE" i="1" dirty="0">
              <a:solidFill>
                <a:srgbClr val="00206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77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A973-A44F-8446-B50C-603300C9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01D12-631E-F649-BC3C-4EDB189ED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three main results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0EA5D92B-9DBE-AD4B-B02B-9B5204641C2D}"/>
              </a:ext>
            </a:extLst>
          </p:cNvPr>
          <p:cNvSpPr txBox="1"/>
          <p:nvPr/>
        </p:nvSpPr>
        <p:spPr bwMode="auto">
          <a:xfrm>
            <a:off x="119336" y="6525344"/>
            <a:ext cx="3134704" cy="276551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ctr" eaLnBrk="1" hangingPunct="1">
              <a:lnSpc>
                <a:spcPct val="110000"/>
              </a:lnSpc>
              <a:spcAft>
                <a:spcPts val="300"/>
              </a:spcAft>
            </a:pPr>
            <a:r>
              <a:rPr lang="en-GB" sz="1200" dirty="0">
                <a:solidFill>
                  <a:srgbClr val="00376C"/>
                </a:solidFill>
              </a:rPr>
              <a:t>Hyperspectral </a:t>
            </a:r>
            <a:r>
              <a:rPr lang="en-GB" sz="1200" dirty="0" err="1">
                <a:solidFill>
                  <a:srgbClr val="00376C"/>
                </a:solidFill>
              </a:rPr>
              <a:t>Unmixing</a:t>
            </a:r>
            <a:r>
              <a:rPr lang="en-GB" sz="1200" dirty="0">
                <a:solidFill>
                  <a:srgbClr val="00376C"/>
                </a:solidFill>
              </a:rPr>
              <a:t> – 14.07.2021</a:t>
            </a:r>
          </a:p>
        </p:txBody>
      </p:sp>
    </p:spTree>
    <p:extLst>
      <p:ext uri="{BB962C8B-B14F-4D97-AF65-F5344CB8AC3E}">
        <p14:creationId xmlns:p14="http://schemas.microsoft.com/office/powerpoint/2010/main" val="94759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0F34-8623-834C-8512-657F0B9D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E9C72-CBB3-C844-87A6-A7E8FC5B9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three discussion items</a:t>
            </a:r>
          </a:p>
        </p:txBody>
      </p:sp>
    </p:spTree>
    <p:extLst>
      <p:ext uri="{BB962C8B-B14F-4D97-AF65-F5344CB8AC3E}">
        <p14:creationId xmlns:p14="http://schemas.microsoft.com/office/powerpoint/2010/main" val="104042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4E1DD-CC4C-344F-82B6-55AED242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42604-8CD6-4746-ACFC-6878A1893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024908"/>
      </p:ext>
    </p:extLst>
  </p:cSld>
  <p:clrMapOvr>
    <a:masterClrMapping/>
  </p:clrMapOvr>
</p:sld>
</file>

<file path=ppt/theme/theme1.xml><?xml version="1.0" encoding="utf-8"?>
<a:theme xmlns:a="http://schemas.openxmlformats.org/drawingml/2006/main" name="1_Praesentationen_Geomatik_E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76200">
          <a:solidFill>
            <a:schemeClr val="accent6">
              <a:lumMod val="75000"/>
            </a:schemeClr>
          </a:solidFill>
        </a:ln>
      </a:spPr>
      <a:bodyPr/>
      <a:lstStyle/>
      <a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a:style>
    </a:lnDef>
    <a:txDef>
      <a:spPr bwMode="auto">
        <a:solidFill>
          <a:schemeClr val="bg1">
            <a:alpha val="70195"/>
          </a:scheme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algn="ctr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eaLnBrk="1" hangingPunct="1">
          <a:lnSpc>
            <a:spcPct val="110000"/>
          </a:lnSpc>
          <a:spcAft>
            <a:spcPts val="300"/>
          </a:spcAft>
          <a:buFont typeface="Wingdings" panose="05000000000000000000" pitchFamily="2" charset="2"/>
          <a:buChar char="Ø"/>
          <a:defRPr sz="2400" dirty="0">
            <a:solidFill>
              <a:srgbClr val="00376C"/>
            </a:solidFill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146</Words>
  <Application>Microsoft Macintosh PowerPoint</Application>
  <PresentationFormat>Breitbild</PresentationFormat>
  <Paragraphs>34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Symbol</vt:lpstr>
      <vt:lpstr>Verdana</vt:lpstr>
      <vt:lpstr>1_Praesentationen_Geomatik_E_01</vt:lpstr>
      <vt:lpstr>PowerPoint-Präsentation</vt:lpstr>
      <vt:lpstr>Research goal</vt:lpstr>
      <vt:lpstr>Study Area</vt:lpstr>
      <vt:lpstr>Workflow</vt:lpstr>
      <vt:lpstr>Map</vt:lpstr>
      <vt:lpstr>Main Results </vt:lpstr>
      <vt:lpstr>discussion items</vt:lpstr>
      <vt:lpstr>PowerPoint-Präsentation</vt:lpstr>
    </vt:vector>
  </TitlesOfParts>
  <Company>Lotta GbR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Pippi Langstrumpf</dc:creator>
  <cp:lastModifiedBy>TU-Pseudonym 6170504449200709</cp:lastModifiedBy>
  <cp:revision>433</cp:revision>
  <dcterms:created xsi:type="dcterms:W3CDTF">2006-02-11T12:03:13Z</dcterms:created>
  <dcterms:modified xsi:type="dcterms:W3CDTF">2021-07-12T18:08:35Z</dcterms:modified>
</cp:coreProperties>
</file>