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74" r:id="rId9"/>
    <p:sldId id="262" r:id="rId11"/>
    <p:sldId id="263" r:id="rId12"/>
    <p:sldId id="264" r:id="rId13"/>
    <p:sldId id="265" r:id="rId14"/>
    <p:sldId id="276" r:id="rId15"/>
    <p:sldId id="289" r:id="rId16"/>
    <p:sldId id="267" r:id="rId17"/>
    <p:sldId id="268" r:id="rId18"/>
    <p:sldId id="269" r:id="rId19"/>
    <p:sldId id="270" r:id="rId20"/>
    <p:sldId id="271" r:id="rId21"/>
    <p:sldId id="272" r:id="rId22"/>
    <p:sldId id="275" r:id="rId23"/>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D581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75"/>
    <p:restoredTop sz="93891"/>
  </p:normalViewPr>
  <p:slideViewPr>
    <p:cSldViewPr snapToGrid="0" showGuides="1">
      <p:cViewPr varScale="1">
        <p:scale>
          <a:sx n="73" d="100"/>
          <a:sy n="73" d="100"/>
        </p:scale>
        <p:origin x="-540" y="-102"/>
      </p:cViewPr>
      <p:guideLst>
        <p:guide orient="horz" pos="2160"/>
        <p:guide pos="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C8981C6A-F093-49A2-B7E9-26F0E9D83CA9}" type="datetimeFigureOut">
              <a:rPr kumimoji="0" lang="en-IN" sz="1200" b="0" i="0" u="none" strike="noStrike" kern="1200" cap="none" spc="0" normalizeH="0" baseline="0" noProof="0" smtClean="0">
                <a:ln>
                  <a:noFill/>
                </a:ln>
                <a:solidFill>
                  <a:schemeClr val="tx1"/>
                </a:solidFill>
                <a:effectLst/>
                <a:uLnTx/>
                <a:uFillTx/>
                <a:latin typeface="+mn-lt"/>
                <a:ea typeface="+mn-ea"/>
                <a:cs typeface="+mn-cs"/>
              </a:rPr>
            </a:fld>
            <a:endParaRPr kumimoji="0" lang="en-I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a:buNone/>
            </a:pPr>
            <a:fld id="{9A0DB2DC-4C9A-4742-B13C-FB6460FD3503}" type="slidenum">
              <a:rPr lang="en-IN" altLang="x-none" sz="1200" dirty="0"/>
            </a:fld>
            <a:endParaRPr lang="en-IN" altLang="x-none"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p>
            <a:pPr lvl="0"/>
            <a:r>
              <a:rPr dirty="0"/>
              <a:t>Click to edit Master title style</a:t>
            </a:r>
            <a:endParaRPr lang="en-IN" altLang="x-none"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p>
            <a:pPr lvl="0"/>
            <a:r>
              <a:rPr dirty="0"/>
              <a:t>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lang="en-IN" altLang="x-non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E6C5B59-4094-4334-B1E0-BE0B23CD46D0}" type="datetimeFigureOut">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IN" altLang="x-none" dirty="0">
                <a:latin typeface="Calibri" panose="020F0502020204030204" pitchFamily="34" charset="0"/>
                <a:ea typeface="Arial" panose="020B0604020202020204" pitchFamily="34" charset="0"/>
              </a:rPr>
            </a:fld>
            <a:endParaRPr lang="en-IN" altLang="x-none" dirty="0">
              <a:latin typeface="Calibri" panose="020F050202020403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cite_note-1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Box 3"/>
          <p:cNvSpPr txBox="1"/>
          <p:nvPr/>
        </p:nvSpPr>
        <p:spPr>
          <a:xfrm>
            <a:off x="1412875" y="0"/>
            <a:ext cx="10098088" cy="2553335"/>
          </a:xfrm>
          <a:prstGeom prst="rect">
            <a:avLst/>
          </a:prstGeom>
          <a:noFill/>
          <a:ln w="9525">
            <a:noFill/>
          </a:ln>
        </p:spPr>
        <p:txBody>
          <a:bodyPr>
            <a:spAutoFit/>
          </a:bodyPr>
          <a:p>
            <a:r>
              <a:rPr lang="en-IN" altLang="x-none" sz="8000" dirty="0">
                <a:solidFill>
                  <a:srgbClr val="7030A0"/>
                </a:solidFill>
                <a:latin typeface="Arial Black" panose="020B0A04020102020204" charset="0"/>
                <a:ea typeface="Arial" panose="020B0604020202020204" pitchFamily="34" charset="0"/>
                <a:cs typeface="Arial Black" panose="020B0A04020102020204" charset="0"/>
              </a:rPr>
              <a:t>       DATA STRUCTURES</a:t>
            </a:r>
            <a:endParaRPr lang="en-IN" altLang="x-none" sz="8000" dirty="0">
              <a:solidFill>
                <a:srgbClr val="7030A0"/>
              </a:solidFill>
              <a:latin typeface="Arial Black" panose="020B0A04020102020204" charset="0"/>
              <a:ea typeface="Arial" panose="020B0604020202020204" pitchFamily="34" charset="0"/>
              <a:cs typeface="Arial Black" panose="020B0A04020102020204" charset="0"/>
            </a:endParaRPr>
          </a:p>
        </p:txBody>
      </p:sp>
      <p:sp>
        <p:nvSpPr>
          <p:cNvPr id="5" name="Scroll: Vertical 4"/>
          <p:cNvSpPr/>
          <p:nvPr/>
        </p:nvSpPr>
        <p:spPr>
          <a:xfrm>
            <a:off x="6804660" y="3082925"/>
            <a:ext cx="4159250" cy="3581400"/>
          </a:xfrm>
          <a:prstGeom prst="verticalScroll">
            <a:avLst/>
          </a:prstGeom>
          <a:solidFill>
            <a:schemeClr val="bg2">
              <a:lumMod val="75000"/>
            </a:schemeClr>
          </a:solidFill>
          <a:ln w="76200">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mn-ea"/>
                <a:cs typeface="+mn-cs"/>
              </a:rPr>
              <a:t>A PRESENTATION BY</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sz="2000" b="0" i="0" u="none" strike="noStrike" kern="1200" cap="none" spc="0" normalizeH="0" baseline="0" noProof="0" dirty="0" smtClean="0">
                <a:ln>
                  <a:noFill/>
                </a:ln>
                <a:solidFill>
                  <a:schemeClr val="tx1"/>
                </a:solidFill>
                <a:effectLst/>
                <a:uLnTx/>
                <a:uFillTx/>
                <a:latin typeface="AR BLANCA" panose="02000000000000000000" pitchFamily="2" charset="0"/>
                <a:ea typeface="+mn-ea"/>
                <a:cs typeface="+mn-cs"/>
              </a:rPr>
              <a:t>Noel Joe –</a:t>
            </a:r>
            <a:endParaRPr kumimoji="0" lang="en-IN" sz="2000" b="0" i="0" u="none" strike="noStrike" kern="1200" cap="none" spc="0" normalizeH="0" baseline="0" noProof="0" dirty="0" smtClean="0">
              <a:ln>
                <a:noFill/>
              </a:ln>
              <a:solidFill>
                <a:schemeClr val="tx1"/>
              </a:solidFill>
              <a:effectLst/>
              <a:uLnTx/>
              <a:uFillTx/>
              <a:latin typeface="AR BLANCA" panose="02000000000000000000"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sz="2000" b="0" i="0" u="none" strike="noStrike" kern="1200" cap="none" spc="0" normalizeH="0" baseline="0" noProof="0" dirty="0" smtClean="0">
                <a:ln>
                  <a:noFill/>
                </a:ln>
                <a:solidFill>
                  <a:schemeClr val="tx1"/>
                </a:solidFill>
                <a:effectLst/>
                <a:uLnTx/>
                <a:uFillTx/>
                <a:latin typeface="AR BLANCA" panose="02000000000000000000" pitchFamily="2" charset="0"/>
                <a:ea typeface="+mn-ea"/>
                <a:cs typeface="+mn-cs"/>
              </a:rPr>
              <a:t> </a:t>
            </a:r>
            <a:r>
              <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mn-ea"/>
                <a:cs typeface="+mn-cs"/>
              </a:rPr>
              <a:t>ROLL NO.38</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mn-ea"/>
                <a:cs typeface="+mn-cs"/>
              </a:rPr>
              <a:t>Kunal Chaudhary –   ROLL NO.28</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sz="2000" b="0" i="0" u="none" strike="noStrike" kern="1200" cap="none" spc="0" normalizeH="0" baseline="0" noProof="0" smtClean="0">
                <a:ln>
                  <a:noFill/>
                </a:ln>
                <a:solidFill>
                  <a:schemeClr val="tx1"/>
                </a:solidFill>
                <a:effectLst/>
                <a:uLnTx/>
                <a:uFillTx/>
                <a:latin typeface="AR BLANCA" panose="02000000000000000000" pitchFamily="2" charset="0"/>
                <a:ea typeface="+mn-ea"/>
                <a:cs typeface="+mn-cs"/>
              </a:rPr>
              <a:t>Shawn Louis</a:t>
            </a:r>
            <a:endParaRPr kumimoji="0" lang="en-IN" sz="2000" b="0" i="0" u="none" strike="noStrike" kern="1200" cap="none" spc="0" normalizeH="0" baseline="0" noProof="0" smtClean="0">
              <a:ln>
                <a:noFill/>
              </a:ln>
              <a:solidFill>
                <a:schemeClr val="tx1"/>
              </a:solidFill>
              <a:effectLst/>
              <a:uLnTx/>
              <a:uFillTx/>
              <a:latin typeface="AR BLANCA" panose="02000000000000000000"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sz="2000" b="0" i="0" u="none" strike="noStrike" kern="1200" cap="none" spc="0" normalizeH="0" baseline="0" noProof="0" smtClean="0">
                <a:ln>
                  <a:noFill/>
                </a:ln>
                <a:solidFill>
                  <a:schemeClr val="tx1"/>
                </a:solidFill>
                <a:effectLst/>
                <a:uLnTx/>
                <a:uFillTx/>
                <a:latin typeface="AR BLANCA" panose="02000000000000000000" pitchFamily="2" charset="0"/>
                <a:ea typeface="+mn-ea"/>
                <a:cs typeface="+mn-cs"/>
              </a:rPr>
              <a:t>– </a:t>
            </a:r>
            <a:r>
              <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mn-ea"/>
                <a:cs typeface="+mn-cs"/>
              </a:rPr>
              <a:t>ROLL NO.31</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mn-ea"/>
              <a:cs typeface="+mn-cs"/>
            </a:endParaRPr>
          </a:p>
        </p:txBody>
      </p:sp>
      <p:sp>
        <p:nvSpPr>
          <p:cNvPr id="6" name="Rectangle 5"/>
          <p:cNvSpPr/>
          <p:nvPr/>
        </p:nvSpPr>
        <p:spPr>
          <a:xfrm>
            <a:off x="956945" y="4039235"/>
            <a:ext cx="3584575" cy="2553335"/>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4000" b="1" i="0" u="none" strike="noStrike" kern="1200" cap="none" spc="0" normalizeH="0" baseline="0" noProof="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LnTx/>
                <a:uFillTx/>
                <a:latin typeface="+mn-lt"/>
                <a:ea typeface="+mn-ea"/>
                <a:cs typeface="+mn-cs"/>
              </a:rPr>
              <a:t>Student Attendance management system</a:t>
            </a:r>
            <a:endParaRPr kumimoji="0" lang="en-IN" altLang="en-US" sz="4000" b="1" i="0" u="none" strike="noStrike" kern="1200" cap="none" spc="0" normalizeH="0" baseline="0" noProof="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LnTx/>
              <a:uFillTx/>
              <a:latin typeface="+mn-lt"/>
              <a:ea typeface="+mn-ea"/>
              <a:cs typeface="+mn-cs"/>
            </a:endParaRPr>
          </a:p>
        </p:txBody>
      </p:sp>
      <p:sp>
        <p:nvSpPr>
          <p:cNvPr id="8" name="Rectangle 7"/>
          <p:cNvSpPr/>
          <p:nvPr/>
        </p:nvSpPr>
        <p:spPr>
          <a:xfrm>
            <a:off x="178435" y="3082906"/>
            <a:ext cx="5161280" cy="829945"/>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4800" b="1" i="0" u="none" strike="noStrike" kern="1200" cap="none" spc="0" normalizeH="0" baseline="0" noProof="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LnTx/>
                <a:uFillTx/>
                <a:latin typeface="Algerian" pitchFamily="82" charset="0"/>
                <a:ea typeface="+mn-ea"/>
                <a:cs typeface="+mn-cs"/>
              </a:rPr>
              <a:t>Palindrome</a:t>
            </a:r>
            <a:endParaRPr kumimoji="0" lang="en-IN" altLang="en-US" sz="4800" b="1" i="0" u="none" strike="noStrike" kern="1200" cap="none" spc="0" normalizeH="0" baseline="0" noProof="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LnTx/>
              <a:uFillTx/>
              <a:latin typeface="Algerian" pitchFamily="82" charset="0"/>
              <a:ea typeface="+mn-ea"/>
              <a:cs typeface="+mn-cs"/>
            </a:endParaRPr>
          </a:p>
        </p:txBody>
      </p:sp>
      <p:sp>
        <p:nvSpPr>
          <p:cNvPr id="12" name="Rectangle 11"/>
          <p:cNvSpPr/>
          <p:nvPr/>
        </p:nvSpPr>
        <p:spPr>
          <a:xfrm>
            <a:off x="1670224" y="3811234"/>
            <a:ext cx="357790"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5400" b="1" i="0" u="none" strike="noStrike" kern="1200" cap="none" spc="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Algerian" pitchFamily="82" charset="0"/>
                <a:ea typeface="+mn-ea"/>
                <a:cs typeface="+mn-cs"/>
              </a:rPr>
              <a:t> </a:t>
            </a:r>
            <a:endParaRPr kumimoji="0" lang="en-IN" sz="5400" b="1" i="0" u="none" strike="noStrike" kern="1200" cap="none" spc="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142875" y="104775"/>
            <a:ext cx="5740400" cy="737235"/>
          </a:xfrm>
          <a:prstGeom prst="rect">
            <a:avLst/>
          </a:prstGeom>
          <a:noFill/>
        </p:spPr>
        <p:txBody>
          <a:bodyPr wrap="square" rtlCol="0">
            <a:spAutoFit/>
          </a:bodyPr>
          <a:lstStyle/>
          <a:p>
            <a:pPr marR="0" defTabSz="914400" fontAlgn="auto">
              <a:spcBef>
                <a:spcPts val="0"/>
              </a:spcBef>
              <a:spcAft>
                <a:spcPts val="0"/>
              </a:spcAft>
              <a:buClrTx/>
              <a:buSzTx/>
              <a:buFontTx/>
              <a:defRPr/>
            </a:pPr>
            <a:endParaRPr kumimoji="0" lang="en-IN" sz="2400" kern="1200" cap="none" spc="0" normalizeH="0" baseline="0" noProof="0" dirty="0">
              <a:latin typeface="AR BLANCA" panose="02000000000000000000" pitchFamily="2" charset="0"/>
              <a:ea typeface="+mn-ea"/>
              <a:cs typeface="+mn-cs"/>
            </a:endParaRPr>
          </a:p>
          <a:p>
            <a:pPr marR="0" defTabSz="914400" fontAlgn="auto">
              <a:spcBef>
                <a:spcPts val="0"/>
              </a:spcBef>
              <a:spcAft>
                <a:spcPts val="0"/>
              </a:spcAft>
              <a:buClrTx/>
              <a:buSzTx/>
              <a:buFontTx/>
              <a:defRPr/>
            </a:pPr>
            <a:endParaRPr kumimoji="0" lang="en-IN" kern="1200" cap="none" spc="0" normalizeH="0" baseline="0" noProof="0" dirty="0">
              <a:latin typeface="+mn-lt"/>
              <a:ea typeface="+mn-ea"/>
              <a:cs typeface="+mn-cs"/>
            </a:endParaRPr>
          </a:p>
        </p:txBody>
      </p:sp>
      <p:sp>
        <p:nvSpPr>
          <p:cNvPr id="100" name="Text Box 99"/>
          <p:cNvSpPr txBox="1"/>
          <p:nvPr/>
        </p:nvSpPr>
        <p:spPr>
          <a:xfrm>
            <a:off x="4064635" y="1027430"/>
            <a:ext cx="5080000" cy="5507990"/>
          </a:xfrm>
          <a:prstGeom prst="rect">
            <a:avLst/>
          </a:prstGeom>
          <a:noFill/>
          <a:ln w="9525">
            <a:noFill/>
          </a:ln>
        </p:spPr>
        <p:txBody>
          <a:bodyPr wrap="square">
            <a:spAutoFit/>
          </a:bodyPr>
          <a:p>
            <a:r>
              <a:rPr lang="en-US" sz="1600">
                <a:solidFill>
                  <a:srgbClr val="000000"/>
                </a:solidFill>
                <a:latin typeface="Times New Roman" panose="02020603050405020304" pitchFamily="18" charset="0"/>
                <a:cs typeface="sans-serif" charset="0"/>
              </a:rPr>
              <a:t>Algorithm.Let the node at which we are starting be called the </a:t>
            </a:r>
            <a:r>
              <a:rPr lang="en-US" sz="1600" b="1">
                <a:solidFill>
                  <a:srgbClr val="000000"/>
                </a:solidFill>
                <a:latin typeface="Times New Roman" panose="02020603050405020304" pitchFamily="18" charset="0"/>
                <a:cs typeface="sans-serif" charset="0"/>
              </a:rPr>
              <a:t>initial node</a:t>
            </a:r>
            <a:r>
              <a:rPr lang="en-US" sz="1600">
                <a:solidFill>
                  <a:srgbClr val="000000"/>
                </a:solidFill>
                <a:latin typeface="Times New Roman" panose="02020603050405020304" pitchFamily="18" charset="0"/>
                <a:cs typeface="sans-serif" charset="0"/>
              </a:rPr>
              <a:t>. Let the </a:t>
            </a:r>
            <a:r>
              <a:rPr lang="en-US" sz="1600" b="1">
                <a:solidFill>
                  <a:srgbClr val="000000"/>
                </a:solidFill>
                <a:latin typeface="Times New Roman" panose="02020603050405020304" pitchFamily="18" charset="0"/>
                <a:cs typeface="sans-serif" charset="0"/>
              </a:rPr>
              <a:t>distance of node </a:t>
            </a:r>
            <a:r>
              <a:rPr lang="en-US" sz="1600" b="1" i="1">
                <a:solidFill>
                  <a:srgbClr val="000000"/>
                </a:solidFill>
                <a:latin typeface="Times New Roman" panose="02020603050405020304" pitchFamily="18" charset="0"/>
                <a:cs typeface="sans-serif" charset="0"/>
              </a:rPr>
              <a:t>Y</a:t>
            </a:r>
            <a:r>
              <a:rPr lang="en-US" sz="1600">
                <a:solidFill>
                  <a:srgbClr val="000000"/>
                </a:solidFill>
                <a:latin typeface="Times New Roman" panose="02020603050405020304" pitchFamily="18" charset="0"/>
                <a:cs typeface="sans-serif" charset="0"/>
              </a:rPr>
              <a:t> be the distance from the </a:t>
            </a:r>
            <a:r>
              <a:rPr lang="en-US" sz="1600" b="1">
                <a:solidFill>
                  <a:srgbClr val="000000"/>
                </a:solidFill>
                <a:latin typeface="Times New Roman" panose="02020603050405020304" pitchFamily="18" charset="0"/>
                <a:cs typeface="sans-serif" charset="0"/>
              </a:rPr>
              <a:t>initial node</a:t>
            </a:r>
            <a:r>
              <a:rPr lang="en-US" sz="1600">
                <a:solidFill>
                  <a:srgbClr val="000000"/>
                </a:solidFill>
                <a:latin typeface="Times New Roman" panose="02020603050405020304" pitchFamily="18" charset="0"/>
                <a:cs typeface="sans-serif" charset="0"/>
              </a:rPr>
              <a:t> to </a:t>
            </a:r>
            <a:r>
              <a:rPr lang="en-US" sz="1600" i="1">
                <a:solidFill>
                  <a:srgbClr val="000000"/>
                </a:solidFill>
                <a:latin typeface="Times New Roman" panose="02020603050405020304" pitchFamily="18" charset="0"/>
                <a:cs typeface="sans-serif" charset="0"/>
              </a:rPr>
              <a:t>Y</a:t>
            </a:r>
            <a:r>
              <a:rPr lang="en-US" sz="1600">
                <a:solidFill>
                  <a:srgbClr val="000000"/>
                </a:solidFill>
                <a:latin typeface="Times New Roman" panose="02020603050405020304" pitchFamily="18" charset="0"/>
                <a:cs typeface="sans-serif" charset="0"/>
              </a:rPr>
              <a:t>. Dijkstra's algorithm will assign some initial distance values and will try to improve them step by step.1. Mark all nodes unvisited. Create a set of all the unvisited nodes called the </a:t>
            </a:r>
            <a:r>
              <a:rPr lang="en-US" sz="1600" i="1">
                <a:solidFill>
                  <a:srgbClr val="000000"/>
                </a:solidFill>
                <a:latin typeface="Times New Roman" panose="02020603050405020304" pitchFamily="18" charset="0"/>
                <a:cs typeface="sans-serif" charset="0"/>
              </a:rPr>
              <a:t>unvisited set</a:t>
            </a:r>
            <a:r>
              <a:rPr lang="en-US" sz="1600">
                <a:solidFill>
                  <a:srgbClr val="000000"/>
                </a:solidFill>
                <a:latin typeface="Times New Roman" panose="02020603050405020304" pitchFamily="18" charset="0"/>
                <a:cs typeface="sans-serif" charset="0"/>
              </a:rPr>
              <a:t>.2. Assign to every node a tentative distance value: set it to zero for our initial node and to infinity for all other nodes. Set the initial node as current.</a:t>
            </a:r>
            <a:r>
              <a:rPr lang="en-US" sz="1600" u="sng">
                <a:solidFill>
                  <a:srgbClr val="000000"/>
                </a:solidFill>
                <a:latin typeface="Times New Roman" panose="02020603050405020304" pitchFamily="18" charset="0"/>
                <a:cs typeface="sans-serif" charset="0"/>
                <a:hlinkClick r:id="rId1"/>
              </a:rPr>
              <a:t>[13]</a:t>
            </a:r>
            <a:r>
              <a:rPr lang="en-US" sz="1600">
                <a:solidFill>
                  <a:srgbClr val="000000"/>
                </a:solidFill>
                <a:latin typeface="Times New Roman" panose="02020603050405020304" pitchFamily="18" charset="0"/>
                <a:cs typeface="sans-serif" charset="0"/>
              </a:rPr>
              <a:t>3. For the current node, consider all of its unvisited neighbours and calculate their </a:t>
            </a:r>
            <a:r>
              <a:rPr lang="en-US" sz="1600" i="1">
                <a:solidFill>
                  <a:srgbClr val="000000"/>
                </a:solidFill>
                <a:latin typeface="Times New Roman" panose="02020603050405020304" pitchFamily="18" charset="0"/>
                <a:cs typeface="sans-serif" charset="0"/>
              </a:rPr>
              <a:t>tentative</a:t>
            </a:r>
            <a:r>
              <a:rPr lang="en-US" sz="1600">
                <a:solidFill>
                  <a:srgbClr val="000000"/>
                </a:solidFill>
                <a:latin typeface="Times New Roman" panose="02020603050405020304" pitchFamily="18" charset="0"/>
                <a:cs typeface="sans-serif" charset="0"/>
              </a:rPr>
              <a:t> distances through the current node. Compare the newly calculated </a:t>
            </a:r>
            <a:r>
              <a:rPr lang="en-US" sz="1600" i="1">
                <a:solidFill>
                  <a:srgbClr val="000000"/>
                </a:solidFill>
                <a:latin typeface="Times New Roman" panose="02020603050405020304" pitchFamily="18" charset="0"/>
                <a:cs typeface="sans-serif" charset="0"/>
              </a:rPr>
              <a:t>tentative</a:t>
            </a:r>
            <a:r>
              <a:rPr lang="en-US" sz="1600">
                <a:solidFill>
                  <a:srgbClr val="000000"/>
                </a:solidFill>
                <a:latin typeface="Times New Roman" panose="02020603050405020304" pitchFamily="18" charset="0"/>
                <a:cs typeface="sans-serif" charset="0"/>
              </a:rPr>
              <a:t> distance to the current assigned value and assign the smaller one. For example, if the current node </a:t>
            </a:r>
            <a:r>
              <a:rPr lang="en-US" sz="1600" i="1">
                <a:solidFill>
                  <a:srgbClr val="000000"/>
                </a:solidFill>
                <a:latin typeface="Times New Roman" panose="02020603050405020304" pitchFamily="18" charset="0"/>
                <a:cs typeface="sans-serif" charset="0"/>
              </a:rPr>
              <a:t>A</a:t>
            </a:r>
            <a:r>
              <a:rPr lang="en-US" sz="1600">
                <a:solidFill>
                  <a:srgbClr val="000000"/>
                </a:solidFill>
                <a:latin typeface="Times New Roman" panose="02020603050405020304" pitchFamily="18" charset="0"/>
                <a:cs typeface="sans-serif" charset="0"/>
              </a:rPr>
              <a:t> is marked with a distance of 6, and the edge connecting it with a neighbour </a:t>
            </a:r>
            <a:r>
              <a:rPr lang="en-US" sz="1600" i="1">
                <a:solidFill>
                  <a:srgbClr val="000000"/>
                </a:solidFill>
                <a:latin typeface="Times New Roman" panose="02020603050405020304" pitchFamily="18" charset="0"/>
                <a:cs typeface="sans-serif" charset="0"/>
              </a:rPr>
              <a:t>B</a:t>
            </a:r>
            <a:r>
              <a:rPr lang="en-US" sz="1600">
                <a:solidFill>
                  <a:srgbClr val="000000"/>
                </a:solidFill>
                <a:latin typeface="Times New Roman" panose="02020603050405020304" pitchFamily="18" charset="0"/>
                <a:cs typeface="sans-serif" charset="0"/>
              </a:rPr>
              <a:t> has length 2, then the distance to </a:t>
            </a:r>
            <a:r>
              <a:rPr lang="en-US" sz="1600" i="1">
                <a:solidFill>
                  <a:srgbClr val="000000"/>
                </a:solidFill>
                <a:latin typeface="Times New Roman" panose="02020603050405020304" pitchFamily="18" charset="0"/>
                <a:cs typeface="sans-serif" charset="0"/>
              </a:rPr>
              <a:t>B</a:t>
            </a:r>
            <a:r>
              <a:rPr lang="en-US" sz="1600">
                <a:solidFill>
                  <a:srgbClr val="000000"/>
                </a:solidFill>
                <a:latin typeface="Times New Roman" panose="02020603050405020304" pitchFamily="18" charset="0"/>
                <a:cs typeface="sans-serif" charset="0"/>
              </a:rPr>
              <a:t> through </a:t>
            </a:r>
            <a:r>
              <a:rPr lang="en-US" sz="1600" i="1">
                <a:solidFill>
                  <a:srgbClr val="000000"/>
                </a:solidFill>
                <a:latin typeface="Times New Roman" panose="02020603050405020304" pitchFamily="18" charset="0"/>
                <a:cs typeface="sans-serif" charset="0"/>
              </a:rPr>
              <a:t>A</a:t>
            </a:r>
            <a:r>
              <a:rPr lang="en-US" sz="1600">
                <a:solidFill>
                  <a:srgbClr val="000000"/>
                </a:solidFill>
                <a:latin typeface="Times New Roman" panose="02020603050405020304" pitchFamily="18" charset="0"/>
                <a:cs typeface="sans-serif" charset="0"/>
              </a:rPr>
              <a:t> will be 6 + 2 = 8. If B was previously marked with a distance greater than 8 then change it to 8. Otherwise, the current value will be kept.</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61695" y="426720"/>
            <a:ext cx="10908030" cy="3138170"/>
          </a:xfrm>
          <a:prstGeom prst="rect">
            <a:avLst/>
          </a:prstGeom>
          <a:noFill/>
        </p:spPr>
        <p:txBody>
          <a:bodyPr wrap="square" rtlCol="0" anchor="t">
            <a:spAutoFit/>
          </a:bodyPr>
          <a:p>
            <a:r>
              <a:rPr lang="en-US">
                <a:solidFill>
                  <a:srgbClr val="000000"/>
                </a:solidFill>
                <a:latin typeface="Times New Roman" panose="02020603050405020304" pitchFamily="18" charset="0"/>
                <a:cs typeface="sans-serif" charset="0"/>
                <a:sym typeface="+mn-ea"/>
              </a:rPr>
              <a:t>4. When we are done considering all of the unvisited neighbours of the current node, mark the current node as visited and remove it from the </a:t>
            </a:r>
            <a:r>
              <a:rPr lang="en-US" i="1">
                <a:solidFill>
                  <a:srgbClr val="000000"/>
                </a:solidFill>
                <a:latin typeface="Times New Roman" panose="02020603050405020304" pitchFamily="18" charset="0"/>
                <a:cs typeface="sans-serif" charset="0"/>
                <a:sym typeface="+mn-ea"/>
              </a:rPr>
              <a:t>unvisited set</a:t>
            </a:r>
            <a:r>
              <a:rPr lang="en-US">
                <a:solidFill>
                  <a:srgbClr val="000000"/>
                </a:solidFill>
                <a:latin typeface="Times New Roman" panose="02020603050405020304" pitchFamily="18" charset="0"/>
                <a:cs typeface="sans-serif" charset="0"/>
                <a:sym typeface="+mn-ea"/>
              </a:rPr>
              <a:t>. A visited node will never be checked again.5. If the destination node has been marked visited (when planning a route between two specific nodes) or if the smallest tentative distance among the nodes in the </a:t>
            </a:r>
            <a:r>
              <a:rPr lang="en-US" i="1">
                <a:solidFill>
                  <a:srgbClr val="000000"/>
                </a:solidFill>
                <a:latin typeface="Times New Roman" panose="02020603050405020304" pitchFamily="18" charset="0"/>
                <a:cs typeface="sans-serif" charset="0"/>
                <a:sym typeface="+mn-ea"/>
              </a:rPr>
              <a:t>unvisited set</a:t>
            </a:r>
            <a:r>
              <a:rPr lang="en-US">
                <a:solidFill>
                  <a:srgbClr val="000000"/>
                </a:solidFill>
                <a:latin typeface="Times New Roman" panose="02020603050405020304" pitchFamily="18" charset="0"/>
                <a:cs typeface="sans-serif" charset="0"/>
                <a:sym typeface="+mn-ea"/>
              </a:rPr>
              <a:t> is infinity (when planning a complete traversal; occurs when there is no connection between the initial node and remaining unvisited nodes), then stop. The algorithm has finished.6. Otherwise, select the unvisited node that is marked with the smallest tentative distance, set it as the new "current node", and go back to step 3.When planning a route, it is actually not necessary to wait until the destination node is "visited" as above: the algorithm can stop once the destination node has the smallest tentative distance among all "unvisited" nodes (and thus could be selected as the next "curren</a:t>
            </a:r>
            <a:r>
              <a:rPr lang="en-IN" altLang="en-US">
                <a:solidFill>
                  <a:srgbClr val="000000"/>
                </a:solidFill>
                <a:latin typeface="Times New Roman" panose="02020603050405020304" pitchFamily="18" charset="0"/>
                <a:cs typeface="sans-serif" charset="0"/>
                <a:sym typeface="+mn-ea"/>
              </a:rPr>
              <a:t>t</a:t>
            </a:r>
            <a:endParaRPr lang="en-IN" altLang="en-US">
              <a:solidFill>
                <a:srgbClr val="000000"/>
              </a:solidFill>
              <a:latin typeface="Times New Roman" panose="02020603050405020304" pitchFamily="18" charset="0"/>
              <a:cs typeface="sans-serif"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8636332" y="2847143"/>
            <a:ext cx="2611612"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5400" b="1" i="0" u="none" strike="noStrike" kern="1200" cap="none" spc="0" normalizeH="0" baseline="0" noProof="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LnTx/>
                <a:uFillTx/>
                <a:latin typeface="+mn-lt"/>
                <a:ea typeface="+mn-ea"/>
                <a:cs typeface="+mn-cs"/>
              </a:rPr>
              <a:t>OUTPUT</a:t>
            </a:r>
            <a:endParaRPr kumimoji="0" lang="en-US" sz="5400" b="1" i="0" u="none" strike="noStrike" kern="1200" cap="none" spc="0" normalizeH="0" baseline="0" noProof="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LnTx/>
              <a:uFillTx/>
              <a:latin typeface="+mn-lt"/>
              <a:ea typeface="+mn-ea"/>
              <a:cs typeface="+mn-cs"/>
            </a:endParaRPr>
          </a:p>
        </p:txBody>
      </p:sp>
      <p:pic>
        <p:nvPicPr>
          <p:cNvPr id="27" name="Picture 25"/>
          <p:cNvPicPr>
            <a:picLocks noChangeAspect="1"/>
          </p:cNvPicPr>
          <p:nvPr/>
        </p:nvPicPr>
        <p:blipFill>
          <a:blip r:embed="rId1"/>
          <a:srcRect r="70545" b="25118"/>
          <a:stretch>
            <a:fillRect/>
          </a:stretch>
        </p:blipFill>
        <p:spPr>
          <a:xfrm>
            <a:off x="1784350" y="413385"/>
            <a:ext cx="5170805" cy="57289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65775"/>
          </a:xfrm>
        </p:spPr>
        <p:txBody>
          <a:bodyPr/>
          <a:p>
            <a:r>
              <a:rPr lang="en-IN" altLang="en-US">
                <a:latin typeface="Arial Black" panose="020B0A04020102020204" charset="0"/>
                <a:cs typeface="Arial Black" panose="020B0A04020102020204" charset="0"/>
              </a:rPr>
              <a:t>Case Study 2:</a:t>
            </a:r>
            <a:br>
              <a:rPr lang="en-IN" altLang="en-US">
                <a:latin typeface="Arial Black" panose="020B0A04020102020204" charset="0"/>
                <a:cs typeface="Arial Black" panose="020B0A04020102020204" charset="0"/>
              </a:rPr>
            </a:br>
            <a:r>
              <a:rPr lang="en-IN" altLang="en-US">
                <a:latin typeface="Arial Black" panose="020B0A04020102020204" charset="0"/>
                <a:cs typeface="Arial Black" panose="020B0A04020102020204" charset="0"/>
              </a:rPr>
              <a:t>Checking whether the given string is a palindrome using link list</a:t>
            </a:r>
            <a:endParaRPr lang="en-IN" altLang="en-US">
              <a:latin typeface="Arial Black" panose="020B0A04020102020204" charset="0"/>
              <a:cs typeface="Arial Black" panose="020B0A040201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478790" y="1510665"/>
            <a:ext cx="5667375" cy="3482975"/>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2000" b="0" i="0" u="none" strike="noStrike" kern="1200" cap="none" spc="0" normalizeH="0" baseline="0" noProof="0" dirty="0" err="1">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AlGORITHM</a:t>
            </a:r>
            <a:r>
              <a:rPr kumimoji="0" lang="en-US" sz="20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 TO CREATE NODE</a:t>
            </a:r>
            <a:endParaRPr kumimoji="0" lang="en-IN" sz="20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First create node and store the address in temp.</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Temp=(struct node *)malloc(</a:t>
            </a:r>
            <a:r>
              <a:rPr kumimoji="0" lang="en-US" sz="20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sizeof</a:t>
            </a: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(struct node))</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Then update the pointers</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Temp-&gt;data=data;</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Temp-&gt;next=NULL;</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Temp-&gt;</a:t>
            </a:r>
            <a:r>
              <a:rPr kumimoji="0" lang="en-US" sz="20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prev</a:t>
            </a: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=NULL</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7000"/>
              </a:lnSpc>
              <a:spcBef>
                <a:spcPts val="0"/>
              </a:spcBef>
              <a:spcAft>
                <a:spcPts val="80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Return temp;</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p:txBody>
      </p:sp>
      <p:pic>
        <p:nvPicPr>
          <p:cNvPr id="15363" name="Picture 2"/>
          <p:cNvPicPr>
            <a:picLocks noChangeAspect="1"/>
          </p:cNvPicPr>
          <p:nvPr/>
        </p:nvPicPr>
        <p:blipFill>
          <a:blip r:embed="rId1"/>
          <a:srcRect l="16779" t="42886" r="48041" b="36633"/>
          <a:stretch>
            <a:fillRect/>
          </a:stretch>
        </p:blipFill>
        <p:spPr>
          <a:xfrm>
            <a:off x="5203825" y="4148138"/>
            <a:ext cx="6562725" cy="214947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374650" y="498475"/>
            <a:ext cx="6026785" cy="4140835"/>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20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ALGORITHM TO CREATE THE LINKS </a:t>
            </a:r>
            <a:r>
              <a:rPr kumimoji="0" lang="en-US" sz="2000" b="0" i="0" u="none" strike="noStrike" kern="1200" cap="none" spc="0" normalizeH="0" baseline="0" noProof="0" dirty="0" err="1">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i.e</a:t>
            </a:r>
            <a:r>
              <a:rPr kumimoji="0" lang="en-US" sz="20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 LINKING THE NEXT AND THE PREVIOUS</a:t>
            </a:r>
            <a:endParaRPr kumimoji="0" lang="en-IN" sz="20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Create two node and store their address in head and tail</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Set the data of both the nodes as zero</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Link the next and previous of both the nodes</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head-&gt;next=tail</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tail-&gt;</a:t>
            </a:r>
            <a:r>
              <a:rPr kumimoji="0" lang="en-US" sz="20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prev</a:t>
            </a: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=head</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head-&gt;</a:t>
            </a:r>
            <a:r>
              <a:rPr kumimoji="0" lang="en-US" sz="20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prev</a:t>
            </a: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=tail-&gt;next=NULL</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Return the head as it would be required for displaying the linked list</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p:txBody>
      </p:sp>
      <p:pic>
        <p:nvPicPr>
          <p:cNvPr id="16387" name="Picture 2"/>
          <p:cNvPicPr>
            <a:picLocks noChangeAspect="1"/>
          </p:cNvPicPr>
          <p:nvPr/>
        </p:nvPicPr>
        <p:blipFill>
          <a:blip r:embed="rId1"/>
          <a:srcRect l="16701" t="48798" r="32578" b="19313"/>
          <a:stretch>
            <a:fillRect/>
          </a:stretch>
        </p:blipFill>
        <p:spPr>
          <a:xfrm>
            <a:off x="6477953" y="1654810"/>
            <a:ext cx="5694362" cy="20129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493713" y="858838"/>
            <a:ext cx="5445125" cy="2927985"/>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20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ALGORITHM TO INSERT </a:t>
            </a:r>
            <a:endParaRPr kumimoji="0" lang="en-US" sz="20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defRPr/>
            </a:pPr>
            <a:r>
              <a:rPr kumimoji="0" lang="en-US" sz="20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AT THE END</a:t>
            </a:r>
            <a:endParaRPr kumimoji="0" lang="en-IN" sz="20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Struct node *t=</a:t>
            </a:r>
            <a:r>
              <a:rPr kumimoji="0" lang="en-US" sz="20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createnode</a:t>
            </a: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(data);</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Update the pointers</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t-&gt;next=tail</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tail-&gt;</a:t>
            </a:r>
            <a:r>
              <a:rPr kumimoji="0" lang="en-US" sz="20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prev</a:t>
            </a: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=tail-&gt;</a:t>
            </a:r>
            <a:r>
              <a:rPr kumimoji="0" lang="en-US" sz="20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prev</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tail-&gt;</a:t>
            </a:r>
            <a:r>
              <a:rPr kumimoji="0" lang="en-US" sz="20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prev</a:t>
            </a: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-&gt;next=t</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
                <a:srgbClr val="7030A0"/>
              </a:buClr>
              <a:buSzTx/>
              <a:buFont typeface="Wingdings" panose="05000000000000000000" pitchFamily="2" charset="2"/>
              <a:buChar char="Ø"/>
              <a:defRPr/>
            </a:pP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 tail-&gt;</a:t>
            </a:r>
            <a:r>
              <a:rPr kumimoji="0" lang="en-US" sz="20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prev</a:t>
            </a:r>
            <a:r>
              <a:rPr kumimoji="0" lang="en-US"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a:t>
            </a:r>
            <a:endParaRPr kumimoji="0" lang="en-IN" sz="20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p:txBody>
      </p:sp>
      <p:pic>
        <p:nvPicPr>
          <p:cNvPr id="17411" name="Picture 2"/>
          <p:cNvPicPr>
            <a:picLocks noChangeAspect="1"/>
          </p:cNvPicPr>
          <p:nvPr/>
        </p:nvPicPr>
        <p:blipFill>
          <a:blip r:embed="rId1"/>
          <a:srcRect l="17085" t="33539" r="48492" b="36494"/>
          <a:stretch>
            <a:fillRect/>
          </a:stretch>
        </p:blipFill>
        <p:spPr>
          <a:xfrm>
            <a:off x="4888230" y="1231900"/>
            <a:ext cx="6886575" cy="346456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276225" y="215900"/>
            <a:ext cx="5942330" cy="5328920"/>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24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ALGORITHM TO CHECK WHETHER THE STRING IS A PALINDROME OR NOT</a:t>
            </a:r>
            <a:endParaRPr kumimoji="0" lang="en-IN" sz="24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Take the start and the end node in p1 &amp; p2</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While(p1!=p2)</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1200150" marR="0" lvl="0" indent="-28575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i.If</a:t>
            </a: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 the data in both the strings is not equal the return 0;</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1200150" marR="0" lvl="0" indent="-28575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ii. else update the pointers</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1200150" marR="0" lvl="0" indent="-28575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  p1=p1-&gt;next</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1200150" marR="0" lvl="0" indent="-28575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  p2=p2-&gt;</a:t>
            </a:r>
            <a:r>
              <a:rPr kumimoji="0" lang="en-US" sz="24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prev</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Return 1;</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p:txBody>
      </p:sp>
      <p:pic>
        <p:nvPicPr>
          <p:cNvPr id="18435" name="Picture 2"/>
          <p:cNvPicPr>
            <a:picLocks noChangeAspect="1"/>
          </p:cNvPicPr>
          <p:nvPr/>
        </p:nvPicPr>
        <p:blipFill>
          <a:blip r:embed="rId1"/>
          <a:srcRect l="16931" t="31203" r="44469" b="19588"/>
          <a:stretch>
            <a:fillRect/>
          </a:stretch>
        </p:blipFill>
        <p:spPr>
          <a:xfrm>
            <a:off x="6218238" y="215900"/>
            <a:ext cx="5876925" cy="42132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342900" y="514350"/>
            <a:ext cx="6096000" cy="5829300"/>
          </a:xfrm>
          <a:prstGeom prst="rect">
            <a:avLst/>
          </a:prstGeom>
        </p:spPr>
        <p:txBody>
          <a:bodyPr>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36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ALGORITHM TO DISPLAY THE LINKED LIST FROM THE START</a:t>
            </a:r>
            <a:endParaRPr kumimoji="0" lang="en-IN" sz="36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800"/>
              </a:spcAft>
              <a:buClr>
                <a:srgbClr val="7030A0"/>
              </a:buClr>
              <a:buSzTx/>
              <a:buFont typeface="Wingdings" panose="05000000000000000000" pitchFamily="2" charset="2"/>
              <a:buChar char="Ø"/>
              <a:defRPr/>
            </a:pP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36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take the start into a node variable t</a:t>
            </a:r>
            <a:endParaRPr kumimoji="0" lang="en-IN" sz="36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571500" marR="0" lvl="0" indent="-571500" algn="l" defTabSz="914400" rtl="0" eaLnBrk="1" fontAlgn="auto" latinLnBrk="0" hangingPunct="1">
              <a:lnSpc>
                <a:spcPct val="107000"/>
              </a:lnSpc>
              <a:spcBef>
                <a:spcPts val="0"/>
              </a:spcBef>
              <a:spcAft>
                <a:spcPts val="800"/>
              </a:spcAft>
              <a:buClr>
                <a:srgbClr val="7030A0"/>
              </a:buClr>
              <a:buSzTx/>
              <a:buFont typeface="Wingdings" panose="05000000000000000000" pitchFamily="2" charset="2"/>
              <a:buChar char="Ø"/>
              <a:defRPr/>
            </a:pPr>
            <a:r>
              <a:rPr kumimoji="0" lang="en-US" sz="36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 while(t!=NULL)</a:t>
            </a:r>
            <a:endParaRPr kumimoji="0" lang="en-IN" sz="36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571500" marR="0" lvl="0" indent="-571500" algn="l" defTabSz="914400" rtl="0" eaLnBrk="1" fontAlgn="auto" latinLnBrk="0" hangingPunct="1">
              <a:lnSpc>
                <a:spcPct val="107000"/>
              </a:lnSpc>
              <a:spcBef>
                <a:spcPts val="0"/>
              </a:spcBef>
              <a:spcAft>
                <a:spcPts val="800"/>
              </a:spcAft>
              <a:buClr>
                <a:srgbClr val="7030A0"/>
              </a:buClr>
              <a:buSzTx/>
              <a:buFont typeface="Wingdings" panose="05000000000000000000" pitchFamily="2" charset="2"/>
              <a:buChar char="Ø"/>
              <a:defRPr/>
            </a:pPr>
            <a:r>
              <a:rPr kumimoji="0" lang="en-US" sz="36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     Print the data into that node</a:t>
            </a:r>
            <a:endParaRPr kumimoji="0" lang="en-IN" sz="36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571500" marR="0" lvl="0" indent="-571500" algn="l" defTabSz="914400" rtl="0" eaLnBrk="1" fontAlgn="auto" latinLnBrk="0" hangingPunct="1">
              <a:lnSpc>
                <a:spcPct val="107000"/>
              </a:lnSpc>
              <a:spcBef>
                <a:spcPts val="0"/>
              </a:spcBef>
              <a:spcAft>
                <a:spcPts val="800"/>
              </a:spcAft>
              <a:buClr>
                <a:srgbClr val="7030A0"/>
              </a:buClr>
              <a:buSzTx/>
              <a:buFont typeface="Wingdings" panose="05000000000000000000" pitchFamily="2" charset="2"/>
              <a:buChar char="Ø"/>
              <a:defRPr/>
            </a:pPr>
            <a:r>
              <a:rPr kumimoji="0" lang="en-US" sz="36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     T=t-&gt;next</a:t>
            </a:r>
            <a:endParaRPr kumimoji="0" lang="en-IN" sz="36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p:txBody>
      </p:sp>
      <p:pic>
        <p:nvPicPr>
          <p:cNvPr id="19459" name="Picture 2"/>
          <p:cNvPicPr>
            <a:picLocks noChangeAspect="1"/>
          </p:cNvPicPr>
          <p:nvPr/>
        </p:nvPicPr>
        <p:blipFill>
          <a:blip r:embed="rId1"/>
          <a:srcRect l="17010" t="34227" r="60490" b="25224"/>
          <a:stretch>
            <a:fillRect/>
          </a:stretch>
        </p:blipFill>
        <p:spPr>
          <a:xfrm>
            <a:off x="6438900" y="661988"/>
            <a:ext cx="5457825" cy="55340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6265863" y="76200"/>
            <a:ext cx="6221413" cy="5416550"/>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24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rPr>
              <a:t>ALGORITHM FOR THE MAIN FUNCTION</a:t>
            </a:r>
            <a:endParaRPr kumimoji="0" lang="en-IN" sz="2400" b="0" i="0" u="none" strike="noStrike" kern="1200" cap="none" spc="0" normalizeH="0" baseline="0" noProof="0" dirty="0">
              <a:ln>
                <a:noFill/>
              </a:ln>
              <a:solidFill>
                <a:srgbClr val="7030A0"/>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take the input from the user using </a:t>
            </a:r>
            <a:r>
              <a:rPr kumimoji="0" lang="en-US" sz="24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insertatend</a:t>
            </a: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(data) function</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traverse through the linked list and take the end </a:t>
            </a:r>
            <a:r>
              <a:rPr kumimoji="0" lang="en-US" sz="24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end</a:t>
            </a: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 in node type variable end</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display(start)</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call the function to check the entered string</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742950" marR="0" lvl="0" indent="-28575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i</a:t>
            </a: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=check(start-&gt;</a:t>
            </a:r>
            <a:r>
              <a:rPr kumimoji="0" lang="en-US" sz="24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next,end</a:t>
            </a: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if </a:t>
            </a:r>
            <a:r>
              <a:rPr kumimoji="0" lang="en-US" sz="2400" b="0" i="0" u="none" strike="noStrike" kern="1200" cap="none" spc="0" normalizeH="0" baseline="0" noProof="0" dirty="0" err="1">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i</a:t>
            </a: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==1</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742950" marR="0" lvl="0" indent="-28575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print that the string is a palindrome</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742950" marR="0" lvl="0" indent="-285750" algn="l" defTabSz="914400" rtl="0" eaLnBrk="1" fontAlgn="auto" latinLnBrk="0" hangingPunct="1">
              <a:lnSpc>
                <a:spcPct val="107000"/>
              </a:lnSpc>
              <a:spcBef>
                <a:spcPts val="0"/>
              </a:spcBef>
              <a:spcAft>
                <a:spcPts val="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else</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742950" marR="0" lvl="0" indent="-285750" algn="l" defTabSz="914400" rtl="0" eaLnBrk="1" fontAlgn="auto" latinLnBrk="0" hangingPunct="1">
              <a:lnSpc>
                <a:spcPct val="107000"/>
              </a:lnSpc>
              <a:spcBef>
                <a:spcPts val="0"/>
              </a:spcBef>
              <a:spcAft>
                <a:spcPts val="800"/>
              </a:spcAft>
              <a:buClr>
                <a:srgbClr val="7030A0"/>
              </a:buClr>
              <a:buSzTx/>
              <a:buFont typeface="Wingdings" panose="05000000000000000000" pitchFamily="2" charset="2"/>
              <a:buChar char="Ø"/>
              <a:defRPr/>
            </a:pPr>
            <a:r>
              <a:rPr kumimoji="0" lang="en-US"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rPr>
              <a:t>print that the string is not a palindrome</a:t>
            </a:r>
            <a:endParaRPr kumimoji="0" lang="en-IN" sz="2400" b="0" i="0" u="none" strike="noStrike" kern="1200" cap="none" spc="0" normalizeH="0" baseline="0" noProof="0" dirty="0">
              <a:ln>
                <a:noFill/>
              </a:ln>
              <a:solidFill>
                <a:schemeClr val="tx1"/>
              </a:solidFill>
              <a:effectLst/>
              <a:uLnTx/>
              <a:uFillTx/>
              <a:latin typeface="AR BLANCA" panose="02000000000000000000" pitchFamily="2"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defRPr/>
            </a:pP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IN" sz="24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20483" name="Picture 2"/>
          <p:cNvPicPr>
            <a:picLocks noChangeAspect="1"/>
          </p:cNvPicPr>
          <p:nvPr/>
        </p:nvPicPr>
        <p:blipFill>
          <a:blip r:embed="rId1"/>
          <a:srcRect l="17242" t="23917" r="41237" b="18488"/>
          <a:stretch>
            <a:fillRect/>
          </a:stretch>
        </p:blipFill>
        <p:spPr>
          <a:xfrm>
            <a:off x="-19050" y="0"/>
            <a:ext cx="4929188" cy="3846513"/>
          </a:xfrm>
          <a:prstGeom prst="rect">
            <a:avLst/>
          </a:prstGeom>
          <a:noFill/>
          <a:ln w="9525">
            <a:noFill/>
          </a:ln>
        </p:spPr>
      </p:pic>
      <p:pic>
        <p:nvPicPr>
          <p:cNvPr id="20484" name="Picture 3"/>
          <p:cNvPicPr>
            <a:picLocks noChangeAspect="1"/>
          </p:cNvPicPr>
          <p:nvPr/>
        </p:nvPicPr>
        <p:blipFill>
          <a:blip r:embed="rId2"/>
          <a:srcRect l="17242" t="25980" r="56392" b="16701"/>
          <a:stretch>
            <a:fillRect/>
          </a:stretch>
        </p:blipFill>
        <p:spPr>
          <a:xfrm>
            <a:off x="2894013" y="3214688"/>
            <a:ext cx="2852737" cy="3551237"/>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a:ln/>
        </p:spPr>
        <p:txBody>
          <a:bodyPr vert="horz" wrap="square" lIns="91440" tIns="45720" rIns="91440" bIns="45720" anchor="ctr"/>
          <a:p>
            <a:pPr algn="ctr">
              <a:buNone/>
            </a:pPr>
            <a:r>
              <a:rPr lang="en-IN" altLang="x-none" dirty="0">
                <a:solidFill>
                  <a:srgbClr val="7030A0"/>
                </a:solidFill>
                <a:latin typeface="Algerian" pitchFamily="82" charset="0"/>
              </a:rPr>
              <a:t>ATTENDANCE</a:t>
            </a:r>
            <a:br>
              <a:rPr lang="en-IN" altLang="x-none" dirty="0">
                <a:solidFill>
                  <a:srgbClr val="7030A0"/>
                </a:solidFill>
                <a:latin typeface="Algerian" pitchFamily="82" charset="0"/>
              </a:rPr>
            </a:br>
            <a:r>
              <a:rPr lang="en-IN" altLang="x-none" dirty="0">
                <a:solidFill>
                  <a:srgbClr val="7030A0"/>
                </a:solidFill>
                <a:latin typeface="Algerian" pitchFamily="82" charset="0"/>
              </a:rPr>
              <a:t> MANAGEMENT</a:t>
            </a:r>
            <a:br>
              <a:rPr lang="en-IN" altLang="x-none" dirty="0">
                <a:solidFill>
                  <a:srgbClr val="7030A0"/>
                </a:solidFill>
                <a:latin typeface="Algerian" pitchFamily="82" charset="0"/>
              </a:rPr>
            </a:br>
            <a:r>
              <a:rPr lang="en-IN" altLang="x-none" dirty="0">
                <a:solidFill>
                  <a:srgbClr val="7030A0"/>
                </a:solidFill>
                <a:latin typeface="Algerian" pitchFamily="82" charset="0"/>
              </a:rPr>
              <a:t>SYSTEM</a:t>
            </a:r>
            <a:endParaRPr lang="en-IN" altLang="x-none" dirty="0">
              <a:solidFill>
                <a:srgbClr val="7030A0"/>
              </a:solidFill>
              <a:latin typeface="Algerian" pitchFamily="82" charset="0"/>
            </a:endParaRPr>
          </a:p>
        </p:txBody>
      </p:sp>
      <p:pic>
        <p:nvPicPr>
          <p:cNvPr id="2" name="Content Placeholder 1"/>
          <p:cNvPicPr>
            <a:picLocks noChangeAspect="1"/>
          </p:cNvPicPr>
          <p:nvPr>
            <p:ph idx="1"/>
          </p:nvPr>
        </p:nvPicPr>
        <p:blipFill>
          <a:blip r:embed="rId1"/>
          <a:stretch>
            <a:fillRect/>
          </a:stretch>
        </p:blipFill>
        <p:spPr>
          <a:xfrm>
            <a:off x="3401060" y="2423795"/>
            <a:ext cx="5218430" cy="382460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8383839" y="2967335"/>
            <a:ext cx="4332919" cy="92333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5400" b="1" i="0" u="none" strike="noStrike" kern="1200" cap="none" spc="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mn-lt"/>
                <a:ea typeface="+mn-ea"/>
                <a:cs typeface="+mn-cs"/>
              </a:rPr>
              <a:t>Output</a:t>
            </a:r>
            <a:endParaRPr kumimoji="0" lang="en-US" sz="5400" b="1" i="0" u="none" strike="noStrike" kern="1200" cap="none" spc="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mn-lt"/>
              <a:ea typeface="+mn-ea"/>
              <a:cs typeface="+mn-cs"/>
            </a:endParaRPr>
          </a:p>
        </p:txBody>
      </p:sp>
      <p:pic>
        <p:nvPicPr>
          <p:cNvPr id="21507" name="Picture 5"/>
          <p:cNvPicPr>
            <a:picLocks noChangeAspect="1"/>
          </p:cNvPicPr>
          <p:nvPr/>
        </p:nvPicPr>
        <p:blipFill>
          <a:blip r:embed="rId1"/>
          <a:stretch>
            <a:fillRect/>
          </a:stretch>
        </p:blipFill>
        <p:spPr>
          <a:xfrm>
            <a:off x="0" y="0"/>
            <a:ext cx="8918575" cy="68580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83460" y="1093470"/>
            <a:ext cx="7700645" cy="3753485"/>
          </a:xfrm>
          <a:prstGeom prst="rect">
            <a:avLst/>
          </a:prstGeom>
          <a:noFill/>
        </p:spPr>
        <p:txBody>
          <a:bodyPr wrap="square" rtlCol="0">
            <a:spAutoFit/>
          </a:bodyPr>
          <a:p>
            <a:r>
              <a:rPr lang="en-IN" altLang="en-US" sz="2000">
                <a:latin typeface="Arial Black" panose="020B0A04020102020204" charset="0"/>
                <a:cs typeface="Arial Black" panose="020B0A04020102020204" charset="0"/>
              </a:rPr>
              <a:t>We have developed this system to prevent the hassle and the wastage which is caused due to the use of paper.</a:t>
            </a:r>
            <a:endParaRPr lang="en-IN" altLang="en-US" sz="2000">
              <a:latin typeface="Arial Black" panose="020B0A04020102020204" charset="0"/>
              <a:cs typeface="Arial Black" panose="020B0A04020102020204" charset="0"/>
            </a:endParaRPr>
          </a:p>
          <a:p>
            <a:endParaRPr lang="en-IN" altLang="en-US" sz="2000">
              <a:latin typeface="Arial Black" panose="020B0A04020102020204" charset="0"/>
              <a:cs typeface="Arial Black" panose="020B0A04020102020204" charset="0"/>
            </a:endParaRPr>
          </a:p>
          <a:p>
            <a:r>
              <a:rPr lang="en-IN" altLang="en-US" sz="2000">
                <a:latin typeface="Arial Black" panose="020B0A04020102020204" charset="0"/>
                <a:cs typeface="Arial Black" panose="020B0A04020102020204" charset="0"/>
              </a:rPr>
              <a:t>This system is fully developed in C++.</a:t>
            </a:r>
            <a:endParaRPr lang="en-IN" altLang="en-US" sz="2000">
              <a:latin typeface="Arial Black" panose="020B0A04020102020204" charset="0"/>
              <a:cs typeface="Arial Black" panose="020B0A04020102020204" charset="0"/>
            </a:endParaRPr>
          </a:p>
          <a:p>
            <a:endParaRPr lang="en-IN" altLang="en-US" sz="2000">
              <a:latin typeface="Arial Black" panose="020B0A04020102020204" charset="0"/>
              <a:cs typeface="Arial Black" panose="020B0A04020102020204" charset="0"/>
            </a:endParaRPr>
          </a:p>
          <a:p>
            <a:r>
              <a:rPr lang="en-IN" altLang="en-US" sz="2000">
                <a:latin typeface="Arial Black" panose="020B0A04020102020204" charset="0"/>
                <a:cs typeface="Arial Black" panose="020B0A04020102020204" charset="0"/>
              </a:rPr>
              <a:t>This system is fully computerised and is very easy to store.</a:t>
            </a:r>
            <a:endParaRPr lang="en-IN" altLang="en-US" sz="2000">
              <a:latin typeface="Arial Black" panose="020B0A04020102020204" charset="0"/>
              <a:cs typeface="Arial Black" panose="020B0A04020102020204" charset="0"/>
            </a:endParaRPr>
          </a:p>
          <a:p>
            <a:endParaRPr lang="en-IN" altLang="en-US" sz="2000">
              <a:latin typeface="Arial Black" panose="020B0A04020102020204" charset="0"/>
              <a:cs typeface="Arial Black" panose="020B0A04020102020204" charset="0"/>
            </a:endParaRPr>
          </a:p>
          <a:p>
            <a:r>
              <a:rPr lang="en-IN" altLang="en-US" sz="2000">
                <a:latin typeface="Arial Black" panose="020B0A04020102020204" charset="0"/>
                <a:cs typeface="Arial Black" panose="020B0A04020102020204" charset="0"/>
              </a:rPr>
              <a:t>This system uses files to store,retrive and delete data.</a:t>
            </a:r>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Box 1"/>
          <p:cNvSpPr txBox="1"/>
          <p:nvPr/>
        </p:nvSpPr>
        <p:spPr>
          <a:xfrm>
            <a:off x="249238" y="755650"/>
            <a:ext cx="5297487" cy="4399915"/>
          </a:xfrm>
          <a:prstGeom prst="rect">
            <a:avLst/>
          </a:prstGeom>
          <a:noFill/>
          <a:ln w="9525">
            <a:noFill/>
          </a:ln>
        </p:spPr>
        <p:txBody>
          <a:bodyPr>
            <a:spAutoFit/>
          </a:bodyPr>
          <a:p>
            <a:r>
              <a:rPr lang="en-IN" altLang="x-none" sz="2800" dirty="0">
                <a:latin typeface="AR BLANCA"/>
                <a:ea typeface="Arial" panose="020B0604020202020204" pitchFamily="34" charset="0"/>
              </a:rPr>
              <a:t>OUR PROJECT MAKES USE OF HEAPS,PRIORITQUEUE AND ARRAY'S DATA STRUCTURE </a:t>
            </a:r>
            <a:endParaRPr lang="en-IN" altLang="x-none" sz="2800" dirty="0">
              <a:latin typeface="AR BLANCA"/>
              <a:ea typeface="Arial" panose="020B0604020202020204" pitchFamily="34" charset="0"/>
            </a:endParaRPr>
          </a:p>
          <a:p>
            <a:endParaRPr lang="en-IN" altLang="x-none" sz="2800" dirty="0">
              <a:latin typeface="AR BLANCA"/>
              <a:ea typeface="Arial" panose="020B0604020202020204" pitchFamily="34" charset="0"/>
            </a:endParaRPr>
          </a:p>
          <a:p>
            <a:endParaRPr lang="en-IN" altLang="x-none" sz="2800" dirty="0">
              <a:latin typeface="AR BLANCA"/>
              <a:ea typeface="Arial" panose="020B0604020202020204" pitchFamily="34" charset="0"/>
            </a:endParaRPr>
          </a:p>
          <a:p>
            <a:r>
              <a:rPr lang="en-IN" altLang="x-none" sz="2800" dirty="0">
                <a:latin typeface="AR BLANCA"/>
                <a:ea typeface="Arial" panose="020B0604020202020204" pitchFamily="34" charset="0"/>
              </a:rPr>
              <a:t>THIS INFORMATION IS STORED IN ARRAYS AND HEAPS AND SORTED USING QUICK SORT</a:t>
            </a:r>
            <a:endParaRPr lang="en-IN" altLang="x-none" sz="2800" dirty="0">
              <a:latin typeface="AR BLANCA"/>
              <a:ea typeface="Arial" panose="020B0604020202020204" pitchFamily="34" charset="0"/>
            </a:endParaRPr>
          </a:p>
        </p:txBody>
      </p:sp>
      <p:pic>
        <p:nvPicPr>
          <p:cNvPr id="5123" name="Picture 2"/>
          <p:cNvPicPr>
            <a:picLocks noChangeAspect="1"/>
          </p:cNvPicPr>
          <p:nvPr/>
        </p:nvPicPr>
        <p:blipFill>
          <a:blip r:embed="rId1"/>
          <a:stretch>
            <a:fillRect/>
          </a:stretch>
        </p:blipFill>
        <p:spPr>
          <a:xfrm>
            <a:off x="5851525" y="1493838"/>
            <a:ext cx="6091238" cy="3121025"/>
          </a:xfrm>
          <a:prstGeom prst="rect">
            <a:avLst/>
          </a:prstGeom>
          <a:noFill/>
          <a:ln w="9525">
            <a:noFill/>
          </a:ln>
        </p:spPr>
      </p:pic>
      <p:sp>
        <p:nvSpPr>
          <p:cNvPr id="4" name="TextBox 3"/>
          <p:cNvSpPr txBox="1"/>
          <p:nvPr/>
        </p:nvSpPr>
        <p:spPr>
          <a:xfrm>
            <a:off x="5686425" y="2006600"/>
            <a:ext cx="1444625" cy="922020"/>
          </a:xfrm>
          <a:prstGeom prst="rect">
            <a:avLst/>
          </a:prstGeom>
          <a:solidFill>
            <a:schemeClr val="tx1">
              <a:lumMod val="95000"/>
              <a:lumOff val="5000"/>
            </a:schemeClr>
          </a:solidFill>
          <a:ln>
            <a:solidFill>
              <a:srgbClr val="FFFF00"/>
            </a:solidFill>
          </a:ln>
        </p:spPr>
        <p:txBody>
          <a:bodyPr wrap="square" rtlCol="0">
            <a:spAutoFit/>
          </a:bodyPr>
          <a:lstStyle/>
          <a:p>
            <a:pPr marR="0" defTabSz="914400" fontAlgn="auto">
              <a:spcBef>
                <a:spcPts val="0"/>
              </a:spcBef>
              <a:spcAft>
                <a:spcPts val="0"/>
              </a:spcAft>
              <a:buClrTx/>
              <a:buSzTx/>
              <a:buFontTx/>
              <a:defRPr/>
            </a:pPr>
            <a:r>
              <a:rPr kumimoji="0" lang="en-IN" kern="1200" cap="none" spc="0" normalizeH="0" baseline="0" noProof="0" dirty="0">
                <a:latin typeface="+mn-lt"/>
                <a:ea typeface="+mn-ea"/>
                <a:cs typeface="+mn-cs"/>
              </a:rPr>
              <a:t> </a:t>
            </a:r>
            <a:r>
              <a:rPr kumimoji="0" lang="en-IN" kern="1200" cap="none" spc="0" normalizeH="0" baseline="0" noProof="0" dirty="0">
                <a:solidFill>
                  <a:schemeClr val="bg1"/>
                </a:solidFill>
                <a:latin typeface="+mn-lt"/>
                <a:ea typeface="+mn-ea"/>
                <a:cs typeface="+mn-cs"/>
              </a:rPr>
              <a:t>Student information is entered</a:t>
            </a:r>
            <a:endParaRPr kumimoji="0" lang="en-IN" kern="1200" cap="none" spc="0" normalizeH="0" baseline="0" noProof="0" dirty="0">
              <a:solidFill>
                <a:schemeClr val="bg1"/>
              </a:solidFill>
              <a:latin typeface="+mn-lt"/>
              <a:ea typeface="+mn-ea"/>
              <a:cs typeface="+mn-cs"/>
            </a:endParaRPr>
          </a:p>
        </p:txBody>
      </p:sp>
      <p:sp>
        <p:nvSpPr>
          <p:cNvPr id="5125" name="TextBox 4"/>
          <p:cNvSpPr txBox="1"/>
          <p:nvPr/>
        </p:nvSpPr>
        <p:spPr>
          <a:xfrm>
            <a:off x="10079038" y="2176463"/>
            <a:ext cx="1939925" cy="1753235"/>
          </a:xfrm>
          <a:prstGeom prst="rect">
            <a:avLst/>
          </a:prstGeom>
          <a:solidFill>
            <a:schemeClr val="tx1"/>
          </a:solidFill>
          <a:ln w="9525">
            <a:noFill/>
          </a:ln>
        </p:spPr>
        <p:txBody>
          <a:bodyPr>
            <a:spAutoFit/>
          </a:bodyPr>
          <a:p>
            <a:r>
              <a:rPr lang="en-IN" altLang="x-none" dirty="0">
                <a:solidFill>
                  <a:schemeClr val="bg1"/>
                </a:solidFill>
                <a:latin typeface="Calibri" panose="020F0502020204030204" pitchFamily="34" charset="0"/>
                <a:ea typeface="Arial" panose="020B0604020202020204" pitchFamily="34" charset="0"/>
              </a:rPr>
              <a:t>Student data is stored in arrays</a:t>
            </a:r>
            <a:endParaRPr lang="en-IN" altLang="x-none" dirty="0">
              <a:solidFill>
                <a:schemeClr val="bg1"/>
              </a:solidFill>
              <a:latin typeface="Calibri" panose="020F0502020204030204" pitchFamily="34" charset="0"/>
              <a:ea typeface="Arial" panose="020B0604020202020204" pitchFamily="34" charset="0"/>
            </a:endParaRPr>
          </a:p>
          <a:p>
            <a:r>
              <a:rPr lang="en-IN" altLang="x-none" dirty="0">
                <a:solidFill>
                  <a:schemeClr val="bg1"/>
                </a:solidFill>
                <a:latin typeface="Calibri" panose="020F0502020204030204" pitchFamily="34" charset="0"/>
                <a:ea typeface="Arial" panose="020B0604020202020204" pitchFamily="34" charset="0"/>
              </a:rPr>
              <a:t>Priority is given to students based on priority</a:t>
            </a:r>
            <a:endParaRPr lang="en-IN" altLang="x-none" dirty="0">
              <a:solidFill>
                <a:schemeClr val="bg1"/>
              </a:solidFill>
              <a:latin typeface="Calibri" panose="020F0502020204030204" pitchFamily="34" charset="0"/>
              <a:ea typeface="Arial" panose="020B0604020202020204" pitchFamily="34" charset="0"/>
            </a:endParaRPr>
          </a:p>
          <a:p>
            <a:endParaRPr lang="en-IN" altLang="x-none" dirty="0">
              <a:solidFill>
                <a:schemeClr val="bg1"/>
              </a:solidFill>
              <a:latin typeface="Calibri" panose="020F050202020403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2"/>
          <p:cNvSpPr txBox="1"/>
          <p:nvPr/>
        </p:nvSpPr>
        <p:spPr>
          <a:xfrm>
            <a:off x="685800" y="496888"/>
            <a:ext cx="4779963" cy="5695950"/>
          </a:xfrm>
          <a:prstGeom prst="rect">
            <a:avLst/>
          </a:prstGeom>
          <a:noFill/>
          <a:ln w="9525">
            <a:noFill/>
          </a:ln>
        </p:spPr>
        <p:txBody>
          <a:bodyPr>
            <a:spAutoFit/>
          </a:bodyPr>
          <a:p>
            <a:endParaRPr lang="en-IN" altLang="x-none" dirty="0">
              <a:latin typeface="Calibri" panose="020F0502020204030204" pitchFamily="34" charset="0"/>
              <a:ea typeface="Arial" panose="020B0604020202020204" pitchFamily="34" charset="0"/>
            </a:endParaRPr>
          </a:p>
        </p:txBody>
      </p:sp>
      <p:sp>
        <p:nvSpPr>
          <p:cNvPr id="4" name="TextBox 3"/>
          <p:cNvSpPr txBox="1"/>
          <p:nvPr/>
        </p:nvSpPr>
        <p:spPr>
          <a:xfrm>
            <a:off x="1875155" y="1134745"/>
            <a:ext cx="3192145" cy="5015865"/>
          </a:xfrm>
          <a:prstGeom prst="rect">
            <a:avLst/>
          </a:prstGeom>
          <a:noFill/>
        </p:spPr>
        <p:txBody>
          <a:bodyPr wrap="square" rtlCol="0">
            <a:spAutoFit/>
          </a:bodyPr>
          <a:lstStyle/>
          <a:p>
            <a:pPr marR="0" defTabSz="914400" fontAlgn="auto">
              <a:spcBef>
                <a:spcPts val="0"/>
              </a:spcBef>
              <a:spcAft>
                <a:spcPts val="0"/>
              </a:spcAft>
              <a:buClrTx/>
              <a:buSzTx/>
              <a:buFontTx/>
              <a:defRPr/>
            </a:pPr>
            <a:r>
              <a:rPr kumimoji="0" lang="en-IN" sz="2000" kern="1200" cap="none" spc="0" normalizeH="0" baseline="0" noProof="0" dirty="0">
                <a:latin typeface="Arial Black" panose="020B0A04020102020204" charset="0"/>
                <a:ea typeface="+mn-ea"/>
                <a:cs typeface="Arial Black" panose="020B0A04020102020204" charset="0"/>
              </a:rPr>
              <a:t>THE USER CAN PERFORM THE FOLLOWING TASK</a:t>
            </a:r>
            <a:endParaRPr kumimoji="0" lang="en-IN" sz="2000" kern="1200" cap="none" spc="0" normalizeH="0" baseline="0" noProof="0" dirty="0">
              <a:latin typeface="Arial Black" panose="020B0A04020102020204" charset="0"/>
              <a:ea typeface="+mn-ea"/>
              <a:cs typeface="Arial Black" panose="020B0A04020102020204" charset="0"/>
            </a:endParaRPr>
          </a:p>
          <a:p>
            <a:pPr marR="0" defTabSz="914400" fontAlgn="auto">
              <a:spcBef>
                <a:spcPts val="0"/>
              </a:spcBef>
              <a:spcAft>
                <a:spcPts val="0"/>
              </a:spcAft>
              <a:buClr>
                <a:srgbClr val="7030A0"/>
              </a:buClr>
              <a:buSzTx/>
              <a:buFont typeface="Wingdings" panose="05000000000000000000" pitchFamily="2" charset="2"/>
              <a:defRPr/>
            </a:pPr>
            <a:r>
              <a:rPr kumimoji="0" lang="en-IN" sz="2000" kern="1200" cap="none" spc="0" normalizeH="0" baseline="0" noProof="0" dirty="0">
                <a:latin typeface="Arial Black" panose="020B0A04020102020204" charset="0"/>
                <a:ea typeface="+mn-ea"/>
                <a:cs typeface="Arial Black" panose="020B0A04020102020204" charset="0"/>
              </a:rPr>
              <a:t>1.Enter Data in the file</a:t>
            </a:r>
            <a:endParaRPr kumimoji="0" lang="en-IN" sz="2000" kern="1200" cap="none" spc="0" normalizeH="0" baseline="0" noProof="0" dirty="0">
              <a:latin typeface="Arial Black" panose="020B0A04020102020204" charset="0"/>
              <a:ea typeface="+mn-ea"/>
              <a:cs typeface="Arial Black" panose="020B0A04020102020204" charset="0"/>
            </a:endParaRPr>
          </a:p>
          <a:p>
            <a:pPr marR="0" defTabSz="914400" fontAlgn="auto">
              <a:spcBef>
                <a:spcPts val="0"/>
              </a:spcBef>
              <a:spcAft>
                <a:spcPts val="0"/>
              </a:spcAft>
              <a:buClr>
                <a:srgbClr val="7030A0"/>
              </a:buClr>
              <a:buSzTx/>
              <a:buFont typeface="Wingdings" panose="05000000000000000000" pitchFamily="2" charset="2"/>
              <a:defRPr/>
            </a:pPr>
            <a:r>
              <a:rPr kumimoji="0" lang="en-IN" sz="2000" kern="1200" cap="none" spc="0" normalizeH="0" baseline="0" noProof="0" dirty="0">
                <a:latin typeface="Arial Black" panose="020B0A04020102020204" charset="0"/>
                <a:ea typeface="+mn-ea"/>
                <a:cs typeface="Arial Black" panose="020B0A04020102020204" charset="0"/>
              </a:rPr>
              <a:t>2.List the Data in the file</a:t>
            </a:r>
            <a:endParaRPr kumimoji="0" lang="en-IN" sz="2000" kern="1200" cap="none" spc="0" normalizeH="0" baseline="0" noProof="0" dirty="0">
              <a:latin typeface="Arial Black" panose="020B0A04020102020204" charset="0"/>
              <a:ea typeface="+mn-ea"/>
              <a:cs typeface="Arial Black" panose="020B0A04020102020204" charset="0"/>
            </a:endParaRPr>
          </a:p>
          <a:p>
            <a:pPr marR="0" defTabSz="914400" fontAlgn="auto">
              <a:spcBef>
                <a:spcPts val="0"/>
              </a:spcBef>
              <a:spcAft>
                <a:spcPts val="0"/>
              </a:spcAft>
              <a:buClr>
                <a:srgbClr val="7030A0"/>
              </a:buClr>
              <a:buSzTx/>
              <a:buFont typeface="Wingdings" panose="05000000000000000000" pitchFamily="2" charset="2"/>
              <a:defRPr/>
            </a:pPr>
            <a:r>
              <a:rPr kumimoji="0" lang="en-IN" sz="2000" kern="1200" cap="none" spc="0" normalizeH="0" baseline="0" noProof="0" dirty="0">
                <a:latin typeface="Arial Black" panose="020B0A04020102020204" charset="0"/>
                <a:ea typeface="+mn-ea"/>
                <a:cs typeface="Arial Black" panose="020B0A04020102020204" charset="0"/>
              </a:rPr>
              <a:t>3.Modify the data in the file</a:t>
            </a:r>
            <a:endParaRPr kumimoji="0" lang="en-IN" sz="2000" kern="1200" cap="none" spc="0" normalizeH="0" baseline="0" noProof="0" dirty="0">
              <a:latin typeface="Arial Black" panose="020B0A04020102020204" charset="0"/>
              <a:ea typeface="+mn-ea"/>
              <a:cs typeface="Arial Black" panose="020B0A04020102020204" charset="0"/>
            </a:endParaRPr>
          </a:p>
          <a:p>
            <a:pPr marR="0" defTabSz="914400" fontAlgn="auto">
              <a:spcBef>
                <a:spcPts val="0"/>
              </a:spcBef>
              <a:spcAft>
                <a:spcPts val="0"/>
              </a:spcAft>
              <a:buClr>
                <a:srgbClr val="7030A0"/>
              </a:buClr>
              <a:buSzTx/>
              <a:buFont typeface="Wingdings" panose="05000000000000000000" pitchFamily="2" charset="2"/>
              <a:defRPr/>
            </a:pPr>
            <a:r>
              <a:rPr kumimoji="0" lang="en-IN" sz="2000" kern="1200" cap="none" spc="0" normalizeH="0" baseline="0" noProof="0" dirty="0">
                <a:latin typeface="Arial Black" panose="020B0A04020102020204" charset="0"/>
                <a:ea typeface="+mn-ea"/>
                <a:cs typeface="Arial Black" panose="020B0A04020102020204" charset="0"/>
              </a:rPr>
              <a:t>4.Delete data in the file</a:t>
            </a:r>
            <a:endParaRPr kumimoji="0" lang="en-IN" sz="2000" kern="1200" cap="none" spc="0" normalizeH="0" baseline="0" noProof="0" dirty="0">
              <a:latin typeface="Arial Black" panose="020B0A04020102020204" charset="0"/>
              <a:ea typeface="+mn-ea"/>
              <a:cs typeface="Arial Black" panose="020B0A04020102020204" charset="0"/>
            </a:endParaRPr>
          </a:p>
          <a:p>
            <a:pPr marR="0" defTabSz="914400" fontAlgn="auto">
              <a:spcBef>
                <a:spcPts val="0"/>
              </a:spcBef>
              <a:spcAft>
                <a:spcPts val="0"/>
              </a:spcAft>
              <a:buClrTx/>
              <a:buSzTx/>
              <a:buFontTx/>
              <a:defRPr/>
            </a:pPr>
            <a:r>
              <a:rPr kumimoji="0" lang="en-IN" sz="2000" kern="1200" cap="none" spc="0" normalizeH="0" baseline="0" noProof="0" dirty="0">
                <a:latin typeface="Arial Black" panose="020B0A04020102020204" charset="0"/>
                <a:ea typeface="+mn-ea"/>
                <a:cs typeface="Arial Black" panose="020B0A04020102020204" charset="0"/>
              </a:rPr>
              <a:t>5.Sort marks in the array</a:t>
            </a:r>
            <a:endParaRPr kumimoji="0" lang="en-IN" sz="2000" kern="1200" cap="none" spc="0" normalizeH="0" baseline="0" noProof="0" dirty="0">
              <a:latin typeface="Arial Black" panose="020B0A04020102020204" charset="0"/>
              <a:ea typeface="+mn-ea"/>
              <a:cs typeface="Arial Black" panose="020B0A04020102020204" charset="0"/>
            </a:endParaRPr>
          </a:p>
          <a:p>
            <a:pPr marR="0" defTabSz="914400" fontAlgn="auto">
              <a:spcBef>
                <a:spcPts val="0"/>
              </a:spcBef>
              <a:spcAft>
                <a:spcPts val="0"/>
              </a:spcAft>
              <a:buClrTx/>
              <a:buSzTx/>
              <a:buFontTx/>
              <a:defRPr/>
            </a:pPr>
            <a:r>
              <a:rPr kumimoji="0" lang="en-IN" sz="2000" kern="1200" cap="none" spc="0" normalizeH="0" baseline="0" noProof="0" dirty="0">
                <a:latin typeface="Arial Black" panose="020B0A04020102020204" charset="0"/>
                <a:ea typeface="+mn-ea"/>
                <a:cs typeface="Arial Black" panose="020B0A04020102020204" charset="0"/>
              </a:rPr>
              <a:t>6.Move to any student using Djikstra algorithm.</a:t>
            </a:r>
            <a:endParaRPr kumimoji="0" lang="en-IN" sz="2000" kern="1200" cap="none" spc="0" normalizeH="0" baseline="0" noProof="0" dirty="0">
              <a:latin typeface="Arial Black" panose="020B0A04020102020204" charset="0"/>
              <a:ea typeface="+mn-ea"/>
              <a:cs typeface="Arial Black" panose="020B0A04020102020204" charset="0"/>
            </a:endParaRPr>
          </a:p>
        </p:txBody>
      </p:sp>
      <p:pic>
        <p:nvPicPr>
          <p:cNvPr id="2" name="Picture 1"/>
          <p:cNvPicPr>
            <a:picLocks noChangeAspect="1"/>
          </p:cNvPicPr>
          <p:nvPr/>
        </p:nvPicPr>
        <p:blipFill>
          <a:blip r:embed="rId1"/>
          <a:srcRect l="11602" t="18156" r="51484" b="33333"/>
          <a:stretch>
            <a:fillRect/>
          </a:stretch>
        </p:blipFill>
        <p:spPr>
          <a:xfrm>
            <a:off x="5568315" y="1066165"/>
            <a:ext cx="5400675" cy="39922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91845" y="671195"/>
            <a:ext cx="4881880" cy="5754370"/>
          </a:xfrm>
          <a:prstGeom prst="rect">
            <a:avLst/>
          </a:prstGeom>
          <a:noFill/>
        </p:spPr>
        <p:txBody>
          <a:bodyPr wrap="square" rtlCol="0">
            <a:spAutoFit/>
          </a:bodyPr>
          <a:lstStyle/>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This project uses file system for reading, writing and storing data in the file.</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Algorithm:-</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Algorithm for Opening and Reading the text file</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For opening a text file</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Start</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Declare variable and file pointer</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Assign file pointer to fopen() function with write format</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If file is not opened, print error message</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Else give the content using loop</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Close the file</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Stop</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For Reading a Text File</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Start</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Declare variables and file pointer</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Open the file</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If the file is not opened print error massage</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Print the content of the text file using loop</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Close the file</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r>
              <a:rPr kumimoji="0" lang="en-IN" sz="1600" kern="1200" cap="none" spc="0" normalizeH="0" baseline="0" noProof="0" dirty="0">
                <a:latin typeface="AR BLANCA" panose="02000000000000000000" pitchFamily="2" charset="0"/>
                <a:ea typeface="+mn-ea"/>
                <a:cs typeface="+mn-cs"/>
              </a:rPr>
              <a:t>Stop</a:t>
            </a:r>
            <a:endParaRPr kumimoji="0" lang="en-IN" sz="1600" kern="1200" cap="none" spc="0" normalizeH="0" baseline="0" noProof="0" dirty="0">
              <a:latin typeface="AR BLANCA" panose="02000000000000000000" pitchFamily="2" charset="0"/>
              <a:ea typeface="+mn-ea"/>
              <a:cs typeface="+mn-cs"/>
            </a:endParaRPr>
          </a:p>
          <a:p>
            <a:pPr marR="0" algn="ctr" defTabSz="914400" fontAlgn="auto">
              <a:spcBef>
                <a:spcPts val="0"/>
              </a:spcBef>
              <a:spcAft>
                <a:spcPts val="0"/>
              </a:spcAft>
              <a:buClrTx/>
              <a:buSzTx/>
              <a:buFontTx/>
              <a:defRPr/>
            </a:pPr>
            <a:endParaRPr kumimoji="0" lang="en-IN" sz="1600" kern="1200" cap="none" spc="0" normalizeH="0" baseline="0" noProof="0" dirty="0">
              <a:latin typeface="AR BLANCA" panose="02000000000000000000" pitchFamily="2" charset="0"/>
              <a:ea typeface="+mn-ea"/>
              <a:cs typeface="+mn-cs"/>
            </a:endParaRPr>
          </a:p>
        </p:txBody>
      </p:sp>
      <p:pic>
        <p:nvPicPr>
          <p:cNvPr id="3" name="Picture 2"/>
          <p:cNvPicPr>
            <a:picLocks noChangeAspect="1"/>
          </p:cNvPicPr>
          <p:nvPr/>
        </p:nvPicPr>
        <p:blipFill>
          <a:blip r:embed="rId1"/>
          <a:srcRect l="2038" t="3386" r="65192" b="74202"/>
          <a:stretch>
            <a:fillRect/>
          </a:stretch>
        </p:blipFill>
        <p:spPr>
          <a:xfrm>
            <a:off x="6713855" y="550545"/>
            <a:ext cx="4261485" cy="2372360"/>
          </a:xfrm>
          <a:prstGeom prst="rect">
            <a:avLst/>
          </a:prstGeom>
          <a:noFill/>
          <a:ln>
            <a:noFill/>
          </a:ln>
        </p:spPr>
      </p:pic>
      <p:pic>
        <p:nvPicPr>
          <p:cNvPr id="4" name="Picture 3"/>
          <p:cNvPicPr>
            <a:picLocks noChangeAspect="1"/>
          </p:cNvPicPr>
          <p:nvPr/>
        </p:nvPicPr>
        <p:blipFill>
          <a:blip r:embed="rId2"/>
          <a:srcRect r="63456" b="37462"/>
          <a:stretch>
            <a:fillRect/>
          </a:stretch>
        </p:blipFill>
        <p:spPr>
          <a:xfrm>
            <a:off x="6713855" y="3582035"/>
            <a:ext cx="3928110" cy="28435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7488" y="696913"/>
            <a:ext cx="5994400" cy="1291590"/>
          </a:xfrm>
          <a:prstGeom prst="rect">
            <a:avLst/>
          </a:prstGeom>
          <a:noFill/>
        </p:spPr>
        <p:txBody>
          <a:bodyPr wrap="square" rtlCol="0">
            <a:spAutoFit/>
          </a:bodyPr>
          <a:lstStyle/>
          <a:p>
            <a:pPr marR="0" defTabSz="914400" fontAlgn="auto">
              <a:spcBef>
                <a:spcPts val="0"/>
              </a:spcBef>
              <a:spcAft>
                <a:spcPts val="0"/>
              </a:spcAft>
              <a:buClrTx/>
              <a:buSzTx/>
              <a:buFontTx/>
              <a:defRPr/>
            </a:pPr>
            <a:r>
              <a:rPr kumimoji="0" lang="en-IN" sz="2000" kern="1200" cap="none" spc="0" normalizeH="0" baseline="0" noProof="0" dirty="0">
                <a:solidFill>
                  <a:schemeClr val="tx1">
                    <a:lumMod val="95000"/>
                    <a:lumOff val="5000"/>
                  </a:schemeClr>
                </a:solidFill>
                <a:latin typeface="AR BLANCA" panose="02000000000000000000" pitchFamily="2" charset="0"/>
                <a:ea typeface="+mn-ea"/>
                <a:cs typeface="+mn-cs"/>
              </a:rPr>
              <a:t>We use Quick sort for sorting the marks in the array.</a:t>
            </a:r>
            <a:endParaRPr kumimoji="0" lang="en-IN" sz="2000" kern="1200" cap="none" spc="0" normalizeH="0" baseline="0" noProof="0" dirty="0">
              <a:solidFill>
                <a:schemeClr val="tx1">
                  <a:lumMod val="95000"/>
                  <a:lumOff val="5000"/>
                </a:schemeClr>
              </a:solidFill>
              <a:latin typeface="AR BLANCA" panose="02000000000000000000" pitchFamily="2" charset="0"/>
              <a:ea typeface="+mn-ea"/>
              <a:cs typeface="+mn-cs"/>
            </a:endParaRPr>
          </a:p>
          <a:p>
            <a:pPr marR="0" defTabSz="914400" fontAlgn="auto">
              <a:spcBef>
                <a:spcPts val="0"/>
              </a:spcBef>
              <a:spcAft>
                <a:spcPts val="0"/>
              </a:spcAft>
              <a:buClrTx/>
              <a:buSzTx/>
              <a:buFontTx/>
              <a:defRPr/>
            </a:pPr>
            <a:endParaRPr kumimoji="0" lang="en-IN" sz="2000" kern="1200" cap="none" spc="0" normalizeH="0" baseline="0" noProof="0" dirty="0">
              <a:latin typeface="+mn-lt"/>
              <a:ea typeface="+mn-ea"/>
              <a:cs typeface="+mn-cs"/>
            </a:endParaRPr>
          </a:p>
          <a:p>
            <a:pPr marR="0" defTabSz="914400" fontAlgn="auto">
              <a:spcBef>
                <a:spcPts val="0"/>
              </a:spcBef>
              <a:spcAft>
                <a:spcPts val="0"/>
              </a:spcAft>
              <a:buClrTx/>
              <a:buSzTx/>
              <a:buFontTx/>
              <a:defRPr/>
            </a:pPr>
            <a:endParaRPr kumimoji="0" lang="en-IN" kern="1200" cap="none" spc="0" normalizeH="0" baseline="0" noProof="0" dirty="0">
              <a:latin typeface="+mn-lt"/>
              <a:ea typeface="+mn-ea"/>
              <a:cs typeface="+mn-cs"/>
            </a:endParaRPr>
          </a:p>
        </p:txBody>
      </p:sp>
      <p:pic>
        <p:nvPicPr>
          <p:cNvPr id="21" name="Picture 20"/>
          <p:cNvPicPr>
            <a:picLocks noChangeAspect="1"/>
          </p:cNvPicPr>
          <p:nvPr/>
        </p:nvPicPr>
        <p:blipFill>
          <a:blip r:embed="rId1"/>
          <a:srcRect r="69243" b="63180"/>
          <a:stretch>
            <a:fillRect/>
          </a:stretch>
        </p:blipFill>
        <p:spPr>
          <a:xfrm>
            <a:off x="6212205" y="895033"/>
            <a:ext cx="5449570" cy="3669665"/>
          </a:xfrm>
          <a:prstGeom prst="rect">
            <a:avLst/>
          </a:prstGeom>
          <a:noFill/>
          <a:ln>
            <a:noFill/>
          </a:ln>
        </p:spPr>
      </p:pic>
      <p:sp>
        <p:nvSpPr>
          <p:cNvPr id="5" name="Text Box 4"/>
          <p:cNvSpPr txBox="1"/>
          <p:nvPr/>
        </p:nvSpPr>
        <p:spPr>
          <a:xfrm>
            <a:off x="864235" y="2332990"/>
            <a:ext cx="4266565" cy="4831080"/>
          </a:xfrm>
          <a:prstGeom prst="rect">
            <a:avLst/>
          </a:prstGeom>
          <a:noFill/>
        </p:spPr>
        <p:txBody>
          <a:bodyPr wrap="square" rtlCol="0" anchor="t">
            <a:spAutoFit/>
          </a:bodyPr>
          <a:p>
            <a:r>
              <a:rPr lang="en-US" sz="1400"/>
              <a:t>Decide any value to be the pivot from the list (generally the last value). Suppose for two values “Low” and “High” corresponding to the first index, and last index.</a:t>
            </a:r>
            <a:endParaRPr lang="en-US" sz="1400"/>
          </a:p>
          <a:p>
            <a:endParaRPr lang="en-US" sz="1400"/>
          </a:p>
          <a:p>
            <a:r>
              <a:rPr lang="en-US" sz="1400"/>
              <a:t>In our case low is 0 and high is 5.</a:t>
            </a:r>
            <a:endParaRPr lang="en-US" sz="1400"/>
          </a:p>
          <a:p>
            <a:endParaRPr lang="en-US" sz="1400"/>
          </a:p>
          <a:p>
            <a:r>
              <a:rPr lang="en-US" sz="1400"/>
              <a:t>Values at low and high are 50 and 32 and Value of pivot is 32.</a:t>
            </a:r>
            <a:endParaRPr lang="en-US" sz="1400"/>
          </a:p>
          <a:p>
            <a:endParaRPr lang="en-US" sz="1400"/>
          </a:p>
          <a:p>
            <a:r>
              <a:rPr lang="en-US" sz="1400"/>
              <a:t>Hence, call for partitioning, rearranging the array in such a way that pivot (32) comes to its actual position. And to the left of the pivot, the array has all the elements less than it, and to the right greater than it.</a:t>
            </a:r>
            <a:endParaRPr lang="en-US" sz="1400"/>
          </a:p>
          <a:p>
            <a:endParaRPr lang="en-US" sz="1400"/>
          </a:p>
          <a:p>
            <a:endParaRPr lang="en-US" sz="1400"/>
          </a:p>
          <a:p>
            <a:r>
              <a:rPr lang="en-US" sz="1400"/>
              <a:t>In the partition function, we start from the first element and compare it with the pivot. Since 50 is greater than 32, we don’t make any change and move on to the next element 23.</a:t>
            </a:r>
            <a:endParaRPr lang="en-US" sz="1400"/>
          </a:p>
          <a:p>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13865" y="991870"/>
            <a:ext cx="8545195" cy="3538220"/>
          </a:xfrm>
          <a:prstGeom prst="rect">
            <a:avLst/>
          </a:prstGeom>
          <a:noFill/>
        </p:spPr>
        <p:txBody>
          <a:bodyPr wrap="square" rtlCol="0" anchor="t">
            <a:spAutoFit/>
          </a:bodyPr>
          <a:p>
            <a:r>
              <a:rPr lang="en-US" sz="1400">
                <a:sym typeface="+mn-ea"/>
              </a:rPr>
              <a:t>Compare again with the pivot. Since 23 is less than 32, we swap 50 and 23. The array becomes 23, 50, 9, 18, 61, 32.</a:t>
            </a:r>
            <a:endParaRPr lang="en-US" sz="1400"/>
          </a:p>
          <a:p>
            <a:endParaRPr lang="en-US" sz="1400"/>
          </a:p>
          <a:p>
            <a:r>
              <a:rPr lang="en-US" sz="1400">
                <a:sym typeface="+mn-ea"/>
              </a:rPr>
              <a:t>We move on to the next element 9 which is again less than pivot (32) thus swapping it with 50 makes our array as</a:t>
            </a:r>
            <a:endParaRPr lang="en-US" sz="1400"/>
          </a:p>
          <a:p>
            <a:endParaRPr lang="en-US" sz="1400"/>
          </a:p>
          <a:p>
            <a:r>
              <a:rPr lang="en-US" sz="1400">
                <a:sym typeface="+mn-ea"/>
              </a:rPr>
              <a:t>23, 9, 50, 18, 61, 32.</a:t>
            </a:r>
            <a:endParaRPr lang="en-US" sz="1400"/>
          </a:p>
          <a:p>
            <a:endParaRPr lang="en-US" sz="1400"/>
          </a:p>
          <a:p>
            <a:r>
              <a:rPr lang="en-US" sz="1400">
                <a:sym typeface="+mn-ea"/>
              </a:rPr>
              <a:t>Similarly, for next element 18 which is less than 32, the array becomes</a:t>
            </a:r>
            <a:endParaRPr lang="en-US" sz="1400"/>
          </a:p>
          <a:p>
            <a:endParaRPr lang="en-US" sz="1400"/>
          </a:p>
          <a:p>
            <a:r>
              <a:rPr lang="en-US" sz="1400">
                <a:sym typeface="+mn-ea"/>
              </a:rPr>
              <a:t>23, 9, 18, 50, 61, 32 Now 61 is greater than pivot (32), hence no changes.</a:t>
            </a:r>
            <a:endParaRPr lang="en-US" sz="1400"/>
          </a:p>
          <a:p>
            <a:endParaRPr lang="en-US" sz="1400"/>
          </a:p>
          <a:p>
            <a:r>
              <a:rPr lang="en-US" sz="1400">
                <a:sym typeface="+mn-ea"/>
              </a:rPr>
              <a:t>Lastly, we swap our pivot with 50 so that it comes to the correct position.</a:t>
            </a:r>
            <a:endParaRPr lang="en-US" sz="1400"/>
          </a:p>
          <a:p>
            <a:endParaRPr lang="en-US" sz="1400"/>
          </a:p>
          <a:p>
            <a:r>
              <a:rPr lang="en-US" sz="1400">
                <a:sym typeface="+mn-ea"/>
              </a:rPr>
              <a:t>Thus the pivot (32) comes at its actual position and all elements to its left are lesser, and all elements to the right are greater than itself</a:t>
            </a: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Picture 26" descr="download"/>
          <p:cNvPicPr>
            <a:picLocks noChangeAspect="1"/>
          </p:cNvPicPr>
          <p:nvPr/>
        </p:nvPicPr>
        <p:blipFill>
          <a:blip r:embed="rId1"/>
          <a:stretch>
            <a:fillRect/>
          </a:stretch>
        </p:blipFill>
        <p:spPr>
          <a:xfrm>
            <a:off x="3305493" y="1727200"/>
            <a:ext cx="5581015" cy="3403600"/>
          </a:xfrm>
          <a:prstGeom prst="rect">
            <a:avLst/>
          </a:prstGeom>
        </p:spPr>
      </p:pic>
      <p:sp>
        <p:nvSpPr>
          <p:cNvPr id="2" name="Text Box 1"/>
          <p:cNvSpPr txBox="1"/>
          <p:nvPr/>
        </p:nvSpPr>
        <p:spPr>
          <a:xfrm>
            <a:off x="2992120" y="854075"/>
            <a:ext cx="7537450" cy="368300"/>
          </a:xfrm>
          <a:prstGeom prst="rect">
            <a:avLst/>
          </a:prstGeom>
          <a:noFill/>
        </p:spPr>
        <p:txBody>
          <a:bodyPr wrap="none" rtlCol="0">
            <a:spAutoFit/>
          </a:bodyPr>
          <a:p>
            <a:r>
              <a:rPr lang="en-IN" altLang="en-US"/>
              <a:t>We use the Dijkstra's shortest path algorithm for finding the shortest path</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6378</Words>
  <Application>WPS Presentation</Application>
  <PresentationFormat>Custom</PresentationFormat>
  <Paragraphs>172</Paragraphs>
  <Slides>20</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20</vt:i4>
      </vt:variant>
    </vt:vector>
  </HeadingPairs>
  <TitlesOfParts>
    <vt:vector size="42" baseType="lpstr">
      <vt:lpstr>Arial</vt:lpstr>
      <vt:lpstr>SimSun</vt:lpstr>
      <vt:lpstr>Wingdings</vt:lpstr>
      <vt:lpstr>Calibri</vt:lpstr>
      <vt:lpstr>Calibri Light</vt:lpstr>
      <vt:lpstr>Algerian</vt:lpstr>
      <vt:lpstr>Segoe Print</vt:lpstr>
      <vt:lpstr>AR BLANCA</vt:lpstr>
      <vt:lpstr>Times New Roman</vt:lpstr>
      <vt:lpstr>AR BLANCA</vt:lpstr>
      <vt:lpstr>Verdana</vt:lpstr>
      <vt:lpstr>Microsoft YaHei</vt:lpstr>
      <vt:lpstr>Arial Unicode MS</vt:lpstr>
      <vt:lpstr>Microsoft YaHei Light</vt:lpstr>
      <vt:lpstr>Malgun Gothic</vt:lpstr>
      <vt:lpstr>Franklin Gothic Medium</vt:lpstr>
      <vt:lpstr>Segoe MDL2 Assets</vt:lpstr>
      <vt:lpstr>Yu Gothic UI</vt:lpstr>
      <vt:lpstr>Arial Black</vt:lpstr>
      <vt:lpstr>Microsoft JhengHei Light</vt:lpstr>
      <vt:lpstr>sans-serif</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dc:creator>
  <cp:lastModifiedBy>google1563114905</cp:lastModifiedBy>
  <cp:revision>52</cp:revision>
  <dcterms:created xsi:type="dcterms:W3CDTF">2018-09-29T14:48:34Z</dcterms:created>
  <dcterms:modified xsi:type="dcterms:W3CDTF">2019-10-24T09:53:40Z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