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67" r:id="rId2"/>
    <p:sldId id="256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9" r:id="rId11"/>
    <p:sldId id="302" r:id="rId12"/>
    <p:sldId id="303" r:id="rId13"/>
    <p:sldId id="341" r:id="rId14"/>
    <p:sldId id="275" r:id="rId15"/>
    <p:sldId id="276" r:id="rId16"/>
    <p:sldId id="277" r:id="rId17"/>
    <p:sldId id="320" r:id="rId18"/>
    <p:sldId id="280" r:id="rId19"/>
    <p:sldId id="278" r:id="rId20"/>
    <p:sldId id="292" r:id="rId21"/>
    <p:sldId id="308" r:id="rId22"/>
    <p:sldId id="304" r:id="rId23"/>
    <p:sldId id="271" r:id="rId24"/>
    <p:sldId id="272" r:id="rId25"/>
    <p:sldId id="323" r:id="rId26"/>
    <p:sldId id="325" r:id="rId27"/>
    <p:sldId id="324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281" r:id="rId36"/>
    <p:sldId id="344" r:id="rId37"/>
    <p:sldId id="343" r:id="rId38"/>
    <p:sldId id="306" r:id="rId39"/>
    <p:sldId id="282" r:id="rId40"/>
    <p:sldId id="287" r:id="rId41"/>
    <p:sldId id="288" r:id="rId42"/>
    <p:sldId id="289" r:id="rId43"/>
    <p:sldId id="283" r:id="rId44"/>
    <p:sldId id="284" r:id="rId45"/>
    <p:sldId id="285" r:id="rId46"/>
    <p:sldId id="290" r:id="rId47"/>
    <p:sldId id="300" r:id="rId48"/>
    <p:sldId id="307" r:id="rId49"/>
    <p:sldId id="301" r:id="rId50"/>
    <p:sldId id="309" r:id="rId51"/>
    <p:sldId id="310" r:id="rId52"/>
    <p:sldId id="312" r:id="rId53"/>
    <p:sldId id="311" r:id="rId54"/>
    <p:sldId id="313" r:id="rId55"/>
    <p:sldId id="315" r:id="rId56"/>
    <p:sldId id="314" r:id="rId57"/>
    <p:sldId id="316" r:id="rId58"/>
    <p:sldId id="317" r:id="rId59"/>
    <p:sldId id="318" r:id="rId60"/>
    <p:sldId id="321" r:id="rId61"/>
    <p:sldId id="322" r:id="rId62"/>
    <p:sldId id="326" r:id="rId63"/>
    <p:sldId id="334" r:id="rId64"/>
    <p:sldId id="328" r:id="rId65"/>
    <p:sldId id="335" r:id="rId66"/>
    <p:sldId id="329" r:id="rId67"/>
    <p:sldId id="336" r:id="rId68"/>
    <p:sldId id="330" r:id="rId69"/>
    <p:sldId id="337" r:id="rId70"/>
    <p:sldId id="331" r:id="rId71"/>
    <p:sldId id="338" r:id="rId72"/>
    <p:sldId id="332" r:id="rId73"/>
    <p:sldId id="339" r:id="rId74"/>
    <p:sldId id="333" r:id="rId7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37" autoAdjust="0"/>
    <p:restoredTop sz="89950" autoAdjust="0"/>
  </p:normalViewPr>
  <p:slideViewPr>
    <p:cSldViewPr snapToGrid="0">
      <p:cViewPr>
        <p:scale>
          <a:sx n="73" d="100"/>
          <a:sy n="73" d="100"/>
        </p:scale>
        <p:origin x="29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638AE-5DD6-4CD3-A54E-42EDAABADA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02CE6D-753E-471D-8420-E760448136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17B7-57A0-499F-9F64-297026CA9BEE}" type="datetimeFigureOut">
              <a:rPr lang="de-CH" smtClean="0"/>
              <a:t>23.06.2023</a:t>
            </a:fld>
            <a:endParaRPr lang="de-CH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29B13F96-9F64-4683-8F94-EE885AFD49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042165D9-3DD0-4336-BD2E-C4D2060C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AC84D2-8685-41C5-9776-5328E5A8D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41F9C9-3EAD-45FD-A060-73897CA5C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2967-38C1-4317-936D-35FD6FFA9F35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Mit </a:t>
            </a:r>
            <a:r>
              <a:rPr lang="de-CH" dirty="0" err="1"/>
              <a:t>Git</a:t>
            </a:r>
            <a:r>
              <a:rPr lang="de-CH" dirty="0"/>
              <a:t> -&gt; Quellcode hochladen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5C804-0642-4ABD-BA4A-B3A5D593432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173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Verschalten</a:t>
            </a:r>
          </a:p>
          <a:p>
            <a:r>
              <a:rPr lang="de-CH" dirty="0"/>
              <a:t>Das im inneren zuerst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033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Klasse definiert wird (</a:t>
            </a:r>
            <a:r>
              <a:rPr lang="de-CH" dirty="0" err="1"/>
              <a:t>public</a:t>
            </a:r>
            <a:r>
              <a:rPr lang="de-CH" dirty="0"/>
              <a:t> nur kurz erklären)</a:t>
            </a:r>
          </a:p>
          <a:p>
            <a:r>
              <a:rPr lang="de-CH" dirty="0"/>
              <a:t>Wie Funktion definiert wird (</a:t>
            </a:r>
            <a:r>
              <a:rPr lang="de-CH" dirty="0" err="1"/>
              <a:t>public</a:t>
            </a:r>
            <a:r>
              <a:rPr lang="de-CH" dirty="0"/>
              <a:t> nur kurz erklären, rückgabetyp erklären)</a:t>
            </a:r>
          </a:p>
          <a:p>
            <a:r>
              <a:rPr lang="de-CH" dirty="0"/>
              <a:t>«x» + </a:t>
            </a:r>
            <a:r>
              <a:rPr lang="de-CH" dirty="0" err="1"/>
              <a:t>var</a:t>
            </a:r>
            <a:r>
              <a:rPr lang="de-CH" dirty="0"/>
              <a:t> + «y» noch erklären</a:t>
            </a:r>
          </a:p>
          <a:p>
            <a:r>
              <a:rPr lang="de-CH" dirty="0" err="1"/>
              <a:t>Coins</a:t>
            </a:r>
            <a:r>
              <a:rPr lang="de-CH" dirty="0"/>
              <a:t>++ </a:t>
            </a:r>
            <a:r>
              <a:rPr lang="de-CH" dirty="0" err="1"/>
              <a:t>evt.</a:t>
            </a:r>
            <a:r>
              <a:rPr lang="de-CH" dirty="0"/>
              <a:t> Noch erklären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18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Webseite teile</a:t>
            </a:r>
          </a:p>
          <a:p>
            <a:r>
              <a:rPr lang="de-CH" dirty="0"/>
              <a:t>- Versionenübersicht</a:t>
            </a:r>
          </a:p>
          <a:p>
            <a:r>
              <a:rPr lang="de-CH" dirty="0"/>
              <a:t>       - </a:t>
            </a:r>
            <a:r>
              <a:rPr lang="de-CH" dirty="0" err="1"/>
              <a:t>Commits</a:t>
            </a:r>
            <a:r>
              <a:rPr lang="de-CH" dirty="0"/>
              <a:t> ~ «</a:t>
            </a:r>
            <a:r>
              <a:rPr lang="de-CH" dirty="0" err="1"/>
              <a:t>versionen</a:t>
            </a:r>
            <a:r>
              <a:rPr lang="de-CH" dirty="0"/>
              <a:t>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13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038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Machen etwas</a:t>
            </a:r>
          </a:p>
          <a:p>
            <a:r>
              <a:rPr lang="de-CH" dirty="0"/>
              <a:t>Ausgabe in der Konsole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83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Machen etwas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65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Verschalten</a:t>
            </a:r>
          </a:p>
          <a:p>
            <a:r>
              <a:rPr lang="de-CH" dirty="0"/>
              <a:t>Das im inneren zuerst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344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Können keine </a:t>
            </a:r>
            <a:r>
              <a:rPr lang="de-CH" dirty="0" err="1"/>
              <a:t>parameter</a:t>
            </a:r>
            <a:r>
              <a:rPr lang="de-CH" dirty="0"/>
              <a:t> haben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114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Verschalten</a:t>
            </a:r>
          </a:p>
          <a:p>
            <a:r>
              <a:rPr lang="de-CH" dirty="0"/>
              <a:t>Das im inneren zuerst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39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Verschalten</a:t>
            </a:r>
          </a:p>
          <a:p>
            <a:r>
              <a:rPr lang="de-CH" dirty="0"/>
              <a:t>Das im inneren zuerst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2967-38C1-4317-936D-35FD6FFA9F35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144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08AF-8F14-4406-AAA8-167B69450FA4}" type="datetime1">
              <a:rPr lang="de-CH" smtClean="0"/>
              <a:t>23.06.2023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5BC8-0CAA-44C7-8E11-6AF0DF727AD6}" type="datetime1">
              <a:rPr lang="de-CH" smtClean="0"/>
              <a:t>23.06.2023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6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0504-2FFD-4EFD-98DC-2A507BAE1E8F}" type="datetime1">
              <a:rPr lang="de-CH" smtClean="0"/>
              <a:t>23.06.2023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5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F9A-001C-4F59-82BD-3D1BA6837002}" type="datetime1">
              <a:rPr lang="de-CH" smtClean="0"/>
              <a:t>23.06.2023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60DB-68F8-4CDB-B97D-1D3C9D97F2D6}" type="datetime1">
              <a:rPr lang="de-CH" smtClean="0"/>
              <a:t>23.06.2023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741C-04F4-44A3-8E45-3D6EB6A0584D}" type="datetime1">
              <a:rPr lang="de-CH" smtClean="0"/>
              <a:t>23.06.2023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7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11F-E531-492F-A94E-B9A84EA09A2E}" type="datetime1">
              <a:rPr lang="de-CH" smtClean="0"/>
              <a:t>23.06.2023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A89F-8F24-4FC4-96A0-A99796AD57F2}" type="datetime1">
              <a:rPr lang="de-CH" smtClean="0"/>
              <a:t>23.06.2023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4B34-274C-4EBD-9CC6-7D8A10BD85AB}" type="datetime1">
              <a:rPr lang="de-CH" smtClean="0"/>
              <a:t>23.06.2023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1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BFB2-C55C-4B57-B781-A7C53BFAC54B}" type="datetime1">
              <a:rPr lang="de-CH" smtClean="0"/>
              <a:t>23.06.2023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EFCE-D982-42B2-986B-481DC3ED7BBE}" type="datetime1">
              <a:rPr lang="de-CH" smtClean="0"/>
              <a:t>23.06.2023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902B-F23E-4074-A53A-0C69A10C029D}" type="datetime1">
              <a:rPr lang="de-CH" smtClean="0"/>
              <a:t>23.06.2023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88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A7761-F65A-4056-A8C7-1C6C66F29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Consolas" panose="020B0609020204030204" pitchFamily="49" charset="0"/>
              </a:rPr>
              <a:t>Hello World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05827A-357D-4DC6-BFE0-DAD5DD459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961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3FED2F5-6A14-4CB0-AA75-2A6356D7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6001" y="1456184"/>
            <a:ext cx="10439997" cy="39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9EBAE5-9827-49B6-82B3-EEED56EC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481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7DE84-1831-43A5-88B1-2C97CC32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4" descr="GitHub is Now Being Used by Over 100 Million Developers - Thurrott.com">
            <a:extLst>
              <a:ext uri="{FF2B5EF4-FFF2-40B4-BE49-F238E27FC236}">
                <a16:creationId xmlns:a16="http://schemas.microsoft.com/office/drawing/2014/main" id="{EBA2B294-E678-4F62-97D7-C789F816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7" y="681037"/>
            <a:ext cx="3877492" cy="21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Visual Studio – Oomnitza">
            <a:extLst>
              <a:ext uri="{FF2B5EF4-FFF2-40B4-BE49-F238E27FC236}">
                <a16:creationId xmlns:a16="http://schemas.microsoft.com/office/drawing/2014/main" id="{A6A7DCE0-53A0-4851-AD8C-C6629FEF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3" y="657390"/>
            <a:ext cx="4129088" cy="32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EE42FC-F7DD-482D-BF18-2BE4D2FB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87" y="2114069"/>
            <a:ext cx="38163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224C635-2928-4D5E-887A-88AF365BC25C}"/>
              </a:ext>
            </a:extLst>
          </p:cNvPr>
          <p:cNvSpPr txBox="1"/>
          <p:nvPr/>
        </p:nvSpPr>
        <p:spPr>
          <a:xfrm>
            <a:off x="4686112" y="5164339"/>
            <a:ext cx="2933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/>
              <a:t>C# / C-Sharp</a:t>
            </a:r>
          </a:p>
          <a:p>
            <a:pPr algn="ctr"/>
            <a:r>
              <a:rPr lang="de-CH" sz="2000" dirty="0"/>
              <a:t>Programmiersprache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BECA0F-6899-40A1-BBA8-52DCED998FC3}"/>
              </a:ext>
            </a:extLst>
          </p:cNvPr>
          <p:cNvSpPr txBox="1"/>
          <p:nvPr/>
        </p:nvSpPr>
        <p:spPr>
          <a:xfrm>
            <a:off x="792138" y="2268251"/>
            <a:ext cx="293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/>
              <a:t>Versionierung</a:t>
            </a:r>
          </a:p>
        </p:txBody>
      </p:sp>
      <p:pic>
        <p:nvPicPr>
          <p:cNvPr id="10" name="Picture 2" descr="Git – Wikipedia">
            <a:extLst>
              <a:ext uri="{FF2B5EF4-FFF2-40B4-BE49-F238E27FC236}">
                <a16:creationId xmlns:a16="http://schemas.microsoft.com/office/drawing/2014/main" id="{FA4646F4-60BF-4FF3-B557-CA7380B2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87" y="2768067"/>
            <a:ext cx="2099015" cy="87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9BFB322-F13F-4D81-9C31-03E48570ECF1}"/>
              </a:ext>
            </a:extLst>
          </p:cNvPr>
          <p:cNvSpPr txBox="1"/>
          <p:nvPr/>
        </p:nvSpPr>
        <p:spPr>
          <a:xfrm>
            <a:off x="8944796" y="2716386"/>
            <a:ext cx="293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/>
              <a:t>IDE</a:t>
            </a:r>
          </a:p>
          <a:p>
            <a:pPr algn="ctr"/>
            <a:r>
              <a:rPr lang="de-CH" sz="2000" dirty="0"/>
              <a:t>(Entwicklungsumgebung)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DBDC8C6-9C08-41B5-B2D0-5B2D2418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1E0E9F-36E5-422C-BE4F-A87BE935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15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9514B-AC6A-4751-8A5B-91B0BB79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Demo: Münzenjäger spiel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CD4E94B-ECC5-48A3-AFA7-BDD33BFA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18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9514B-AC6A-4751-8A5B-91B0BB79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 1: Spiel in Visual Studio öffnen und starten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CD4E94B-ECC5-48A3-AFA7-BDD33BFA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93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619A9E-5618-4932-8341-F6669AD0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819150"/>
            <a:ext cx="9372600" cy="44577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133BEB-0230-48B6-8635-441FFD7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0F9EB-F41C-4A55-ACCE-0530686C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de-CH" dirty="0"/>
            </a:br>
            <a:endParaRPr lang="de-CH" dirty="0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D4A00D29-6EC4-4B33-9203-29998BC7C5A7}"/>
              </a:ext>
            </a:extLst>
          </p:cNvPr>
          <p:cNvSpPr/>
          <p:nvPr/>
        </p:nvSpPr>
        <p:spPr>
          <a:xfrm rot="5400000">
            <a:off x="4055886" y="2739616"/>
            <a:ext cx="142739" cy="1030031"/>
          </a:xfrm>
          <a:prstGeom prst="rightBrace">
            <a:avLst>
              <a:gd name="adj1" fmla="val 20007"/>
              <a:gd name="adj2" fmla="val 5064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A4C9A0-25FF-4E9A-B933-283EF5766D79}"/>
              </a:ext>
            </a:extLst>
          </p:cNvPr>
          <p:cNvSpPr txBox="1"/>
          <p:nvPr/>
        </p:nvSpPr>
        <p:spPr>
          <a:xfrm>
            <a:off x="3575816" y="3325999"/>
            <a:ext cx="110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Funktionsname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835BDD3D-1148-41EA-B417-94D1421FD064}"/>
              </a:ext>
            </a:extLst>
          </p:cNvPr>
          <p:cNvSpPr/>
          <p:nvPr/>
        </p:nvSpPr>
        <p:spPr>
          <a:xfrm rot="5400000">
            <a:off x="6139105" y="1947938"/>
            <a:ext cx="142738" cy="2605666"/>
          </a:xfrm>
          <a:prstGeom prst="rightBrace">
            <a:avLst>
              <a:gd name="adj1" fmla="val 20007"/>
              <a:gd name="adj2" fmla="val 5198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AADB31-8E3B-470A-B752-3B46DD5D523A}"/>
              </a:ext>
            </a:extLst>
          </p:cNvPr>
          <p:cNvSpPr txBox="1"/>
          <p:nvPr/>
        </p:nvSpPr>
        <p:spPr>
          <a:xfrm>
            <a:off x="5406043" y="3320650"/>
            <a:ext cx="147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ECC8D26-7AB1-47EC-8609-7759EE28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670" y="3649164"/>
            <a:ext cx="6103607" cy="332472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4D3FEE-3445-43CC-8759-BB01DB5A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53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619A9E-5618-4932-8341-F6669AD0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700" y="847725"/>
            <a:ext cx="9372600" cy="44005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133BEB-0230-48B6-8635-441FFD7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0F9EB-F41C-4A55-ACCE-0530686C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de-CH" dirty="0"/>
            </a:br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AADB31-8E3B-470A-B752-3B46DD5D523A}"/>
              </a:ext>
            </a:extLst>
          </p:cNvPr>
          <p:cNvSpPr txBox="1"/>
          <p:nvPr/>
        </p:nvSpPr>
        <p:spPr>
          <a:xfrm>
            <a:off x="3738348" y="3383756"/>
            <a:ext cx="287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durch Komma getrennt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45D031A-1C9D-4C78-B289-45FCD719CD46}"/>
              </a:ext>
            </a:extLst>
          </p:cNvPr>
          <p:cNvCxnSpPr/>
          <p:nvPr/>
        </p:nvCxnSpPr>
        <p:spPr>
          <a:xfrm flipV="1">
            <a:off x="4745831" y="3188494"/>
            <a:ext cx="0" cy="19526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64C339-7D85-44C7-AD61-7DBDB791B1DA}"/>
              </a:ext>
            </a:extLst>
          </p:cNvPr>
          <p:cNvCxnSpPr/>
          <p:nvPr/>
        </p:nvCxnSpPr>
        <p:spPr>
          <a:xfrm flipV="1">
            <a:off x="5579268" y="3188494"/>
            <a:ext cx="0" cy="19526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4EF30E-1F51-4F27-8119-3E61226E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36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619A9E-5618-4932-8341-F6669AD0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700" y="847725"/>
            <a:ext cx="9372600" cy="44005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133BEB-0230-48B6-8635-441FFD7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0F9EB-F41C-4A55-ACCE-0530686C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de-CH" dirty="0"/>
            </a:b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A8BE868-EE11-406F-81AE-0234A6CFD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670" y="3649164"/>
            <a:ext cx="6103606" cy="3324729"/>
          </a:xfrm>
          <a:prstGeom prst="rect">
            <a:avLst/>
          </a:prstGeom>
        </p:spPr>
      </p:pic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A801322D-10A1-4315-A837-838995294EE8}"/>
              </a:ext>
            </a:extLst>
          </p:cNvPr>
          <p:cNvSpPr/>
          <p:nvPr/>
        </p:nvSpPr>
        <p:spPr>
          <a:xfrm rot="5400000">
            <a:off x="6139105" y="1947938"/>
            <a:ext cx="142738" cy="2605666"/>
          </a:xfrm>
          <a:prstGeom prst="rightBrace">
            <a:avLst>
              <a:gd name="adj1" fmla="val 20007"/>
              <a:gd name="adj2" fmla="val 5198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A77025-A1AD-4189-9CC1-AF2618CB395A}"/>
              </a:ext>
            </a:extLst>
          </p:cNvPr>
          <p:cNvSpPr txBox="1"/>
          <p:nvPr/>
        </p:nvSpPr>
        <p:spPr>
          <a:xfrm>
            <a:off x="4720115" y="3429000"/>
            <a:ext cx="287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945B50-CACC-47A0-AF77-A527A8E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626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619A9E-5618-4932-8341-F6669AD0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469" y="847725"/>
            <a:ext cx="8695062" cy="44005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133BEB-0230-48B6-8635-441FFD7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0F9EB-F41C-4A55-ACCE-0530686C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de-CH" dirty="0"/>
            </a:b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A8BE868-EE11-406F-81AE-0234A6CFD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670" y="3649164"/>
            <a:ext cx="6103606" cy="332472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0A6A5E-875C-430D-B4DA-95651616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548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619A9E-5618-4932-8341-F6669AD0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700" y="879062"/>
            <a:ext cx="9372600" cy="43378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133BEB-0230-48B6-8635-441FFD7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Variabeln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A8BE868-EE11-406F-81AE-0234A6CFD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670" y="3649957"/>
            <a:ext cx="6103606" cy="332314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DF0847-0C85-4591-93FD-C863605F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937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619A9E-5618-4932-8341-F6669AD0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1440" y="847725"/>
            <a:ext cx="8489120" cy="44005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133BEB-0230-48B6-8635-441FFD7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 und </a:t>
            </a:r>
            <a:r>
              <a:rPr lang="de-CH" dirty="0" err="1"/>
              <a:t>Variabeln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0F9EB-F41C-4A55-ACCE-0530686C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de-CH" dirty="0"/>
            </a:b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A8BE868-EE11-406F-81AE-0234A6CFD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670" y="3649164"/>
            <a:ext cx="6103606" cy="332472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C62C59-6761-4269-B165-4BED8F72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42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Git – Wikipedia">
            <a:extLst>
              <a:ext uri="{FF2B5EF4-FFF2-40B4-BE49-F238E27FC236}">
                <a16:creationId xmlns:a16="http://schemas.microsoft.com/office/drawing/2014/main" id="{DFE852F2-6215-49BA-B5E0-53B516E88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85" y="2410930"/>
            <a:ext cx="5264829" cy="21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90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46260-F610-43A6-B229-AF03512B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Variabeln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23B03-5949-4029-842D-D6746695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4457390-3F39-423A-9E9F-93ED75723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44976"/>
              </p:ext>
            </p:extLst>
          </p:nvPr>
        </p:nvGraphicFramePr>
        <p:xfrm>
          <a:off x="838200" y="2688554"/>
          <a:ext cx="10801352" cy="2480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3127">
                  <a:extLst>
                    <a:ext uri="{9D8B030D-6E8A-4147-A177-3AD203B41FA5}">
                      <a16:colId xmlns:a16="http://schemas.microsoft.com/office/drawing/2014/main" val="1891644671"/>
                    </a:ext>
                  </a:extLst>
                </a:gridCol>
                <a:gridCol w="3895723">
                  <a:extLst>
                    <a:ext uri="{9D8B030D-6E8A-4147-A177-3AD203B41FA5}">
                      <a16:colId xmlns:a16="http://schemas.microsoft.com/office/drawing/2014/main" val="2471664275"/>
                    </a:ext>
                  </a:extLst>
                </a:gridCol>
                <a:gridCol w="4762502">
                  <a:extLst>
                    <a:ext uri="{9D8B030D-6E8A-4147-A177-3AD203B41FA5}">
                      <a16:colId xmlns:a16="http://schemas.microsoft.com/office/drawing/2014/main" val="586693950"/>
                    </a:ext>
                  </a:extLst>
                </a:gridCol>
              </a:tblGrid>
              <a:tr h="708644">
                <a:tc>
                  <a:txBody>
                    <a:bodyPr/>
                    <a:lstStyle/>
                    <a:p>
                      <a:pPr algn="l"/>
                      <a:r>
                        <a:rPr lang="de-CH" sz="2200" b="1" kern="1200" dirty="0">
                          <a:solidFill>
                            <a:schemeClr val="bg1"/>
                          </a:solidFill>
                        </a:rPr>
                        <a:t>Datentyp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2200" b="1" kern="1200" dirty="0">
                          <a:solidFill>
                            <a:schemeClr val="bg1"/>
                          </a:solidFill>
                        </a:rPr>
                        <a:t>Erklärung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9625" algn="l"/>
                          <a:tab pos="1257300" algn="l"/>
                        </a:tabLst>
                        <a:defRPr/>
                      </a:pPr>
                      <a:r>
                        <a:rPr lang="de-CH" sz="2200" b="1" kern="1200" dirty="0">
                          <a:solidFill>
                            <a:schemeClr val="bg1"/>
                          </a:solidFill>
                        </a:rPr>
                        <a:t>Beispiel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814" marR="166088" marT="166088" marB="166088" anchor="ctr"/>
                </a:tc>
                <a:extLst>
                  <a:ext uri="{0D108BD9-81ED-4DB2-BD59-A6C34878D82A}">
                    <a16:rowId xmlns:a16="http://schemas.microsoft.com/office/drawing/2014/main" val="946063648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  <a:endParaRPr lang="de-CH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Zahlen ohne Kommastellen</a:t>
                      </a:r>
                      <a:endParaRPr lang="de-CH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private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= 20;</a:t>
                      </a:r>
                      <a:endParaRPr lang="de-CH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16537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private String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= “Hallo”;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364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Boolean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Zustand wahr (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 oder falsch (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private Boolean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=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22414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D1888-4E31-4A5E-83A5-394E455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608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619A9E-5618-4932-8341-F6669AD0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3322" y="634480"/>
            <a:ext cx="6545356" cy="40708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133BEB-0230-48B6-8635-441FFD7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0F9EB-F41C-4A55-ACCE-0530686C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de-CH" dirty="0"/>
            </a:b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A8BE868-EE11-406F-81AE-0234A6CFD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670" y="3649164"/>
            <a:ext cx="6103606" cy="332472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8E41E4-D43D-47D5-BE70-DDB1F20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058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8CC60-A73B-48B2-977B-43DFF3685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Aufgabe 2: Spielfeld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665DE-55ED-477C-B3EC-C6DB0ED3F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783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Branch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6F512E-147B-480A-9310-65FF931A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580"/>
            <a:ext cx="12192000" cy="367284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87AE05-6DE8-4B7B-979A-CD7150EE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12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17D6FC-2F7C-46BC-85DA-1FB764D3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25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CC6B3-AFB9-4C6D-8281-4B361C45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0C11B-E6E7-4738-9095-B64AC74B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1194B0-708A-46FB-8E97-61F7D1EC2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99368"/>
              </p:ext>
            </p:extLst>
          </p:nvPr>
        </p:nvGraphicFramePr>
        <p:xfrm>
          <a:off x="838201" y="2055763"/>
          <a:ext cx="10515599" cy="3070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2677">
                  <a:extLst>
                    <a:ext uri="{9D8B030D-6E8A-4147-A177-3AD203B41FA5}">
                      <a16:colId xmlns:a16="http://schemas.microsoft.com/office/drawing/2014/main" val="1891644671"/>
                    </a:ext>
                  </a:extLst>
                </a:gridCol>
                <a:gridCol w="7702922">
                  <a:extLst>
                    <a:ext uri="{9D8B030D-6E8A-4147-A177-3AD203B41FA5}">
                      <a16:colId xmlns:a16="http://schemas.microsoft.com/office/drawing/2014/main" val="2471664275"/>
                    </a:ext>
                  </a:extLst>
                </a:gridCol>
              </a:tblGrid>
              <a:tr h="708644">
                <a:tc>
                  <a:txBody>
                    <a:bodyPr/>
                    <a:lstStyle/>
                    <a:p>
                      <a:pPr algn="l"/>
                      <a:r>
                        <a:rPr lang="de-CH" sz="2200" b="1" kern="1200" dirty="0">
                          <a:solidFill>
                            <a:schemeClr val="bg1"/>
                          </a:solidFill>
                        </a:rPr>
                        <a:t>Beispiel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Erklärung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63648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 result = 10 + 2;</a:t>
                      </a:r>
                      <a:endParaRPr lang="de-CH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Addition</a:t>
                      </a:r>
                      <a:endParaRPr lang="de-CH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16537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10 - 2;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Subtraktion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364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10 * 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Multiplikation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22414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70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10 / 2;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57166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FE202C-D5CB-459F-835E-D865CEAB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109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76D28-113E-49D4-BE05-D8529A1D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Verkürzte 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7FFB4-3FD4-46E5-8BDD-BEBB0FA5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8747D45-0AE3-4697-82DE-4D066026A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5500"/>
              </p:ext>
            </p:extLst>
          </p:nvPr>
        </p:nvGraphicFramePr>
        <p:xfrm>
          <a:off x="838201" y="2055763"/>
          <a:ext cx="10515599" cy="3070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2677">
                  <a:extLst>
                    <a:ext uri="{9D8B030D-6E8A-4147-A177-3AD203B41FA5}">
                      <a16:colId xmlns:a16="http://schemas.microsoft.com/office/drawing/2014/main" val="1891644671"/>
                    </a:ext>
                  </a:extLst>
                </a:gridCol>
                <a:gridCol w="7702922">
                  <a:extLst>
                    <a:ext uri="{9D8B030D-6E8A-4147-A177-3AD203B41FA5}">
                      <a16:colId xmlns:a16="http://schemas.microsoft.com/office/drawing/2014/main" val="2471664275"/>
                    </a:ext>
                  </a:extLst>
                </a:gridCol>
              </a:tblGrid>
              <a:tr h="708644">
                <a:tc>
                  <a:txBody>
                    <a:bodyPr/>
                    <a:lstStyle/>
                    <a:p>
                      <a:pPr algn="l"/>
                      <a:r>
                        <a:rPr lang="de-CH" sz="2200" b="1" kern="1200" dirty="0">
                          <a:solidFill>
                            <a:schemeClr val="bg1"/>
                          </a:solidFill>
                        </a:rPr>
                        <a:t>Beispiel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Abkürzung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63648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+ 5;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+= 5;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16537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- 5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-= 5;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3645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+ 1;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a++;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22414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pPr algn="l"/>
                      <a:r>
                        <a:rPr lang="de-CH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- 1;</a:t>
                      </a:r>
                      <a:endParaRPr lang="en-US" sz="17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a--;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57166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E46B7-7BC7-4521-9DC3-A6167F62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3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92E81-66F9-469C-ACE1-DB5E616E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Inkrementieren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FB4C4-65C6-4DA3-9ED7-92E717BD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2B3CD6-41FF-4E65-B958-FE324780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62" y="572294"/>
            <a:ext cx="9270124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B20EF-D4B7-451E-B6A2-BB19B150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1420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32287-D18C-440B-9517-3EED1E91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6454CF-3BD9-4E2B-B4AF-DA054501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BADB4E-448F-46CB-9296-D90F3F20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50080"/>
            <a:ext cx="12191999" cy="640765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DE3B92-7F0D-47A2-B4EA-8D904C1C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517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BADB4E-448F-46CB-9296-D90F3F20E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-343693"/>
            <a:ext cx="7410449" cy="3894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55435C-7A1E-4416-863C-4B5F64E68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5275" y="2891538"/>
            <a:ext cx="7547081" cy="3966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AE58DA-FC65-4D29-8E3A-1BB69BE1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89480"/>
            <a:ext cx="6743701" cy="3770578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4A9BC83-5355-4D6F-99F4-CCE6599D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37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53375-F36C-4758-B109-11B26A8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</a:t>
            </a:r>
            <a:r>
              <a:rPr lang="de-CH" dirty="0" err="1"/>
              <a:t>Git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31AB1-E678-4D47-9FF7-5C97269A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Quellcode hochladen</a:t>
            </a:r>
          </a:p>
          <a:p>
            <a:r>
              <a:rPr lang="de-CH" dirty="0"/>
              <a:t>Versionierung</a:t>
            </a:r>
          </a:p>
          <a:p>
            <a:r>
              <a:rPr lang="de-CH" dirty="0"/>
              <a:t>Anbieter</a:t>
            </a:r>
          </a:p>
        </p:txBody>
      </p:sp>
      <p:pic>
        <p:nvPicPr>
          <p:cNvPr id="1028" name="Picture 4" descr="GitHub is Now Being Used by Over 100 Million Developers - Thurrott.com">
            <a:extLst>
              <a:ext uri="{FF2B5EF4-FFF2-40B4-BE49-F238E27FC236}">
                <a16:creationId xmlns:a16="http://schemas.microsoft.com/office/drawing/2014/main" id="{752C576B-BC9F-407F-91C6-E0DCB06D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94" y="946308"/>
            <a:ext cx="3877492" cy="21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evSecOps Platform | GitLab">
            <a:extLst>
              <a:ext uri="{FF2B5EF4-FFF2-40B4-BE49-F238E27FC236}">
                <a16:creationId xmlns:a16="http://schemas.microsoft.com/office/drawing/2014/main" id="{94C6B33F-F73B-497F-9B7F-2CBB7111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19" y="4008498"/>
            <a:ext cx="3028348" cy="66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tbucket – Codemanagement für Teams | Scolution">
            <a:extLst>
              <a:ext uri="{FF2B5EF4-FFF2-40B4-BE49-F238E27FC236}">
                <a16:creationId xmlns:a16="http://schemas.microsoft.com/office/drawing/2014/main" id="{BC81E6DF-719D-4944-8A51-BE1B116E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27" y="4659527"/>
            <a:ext cx="2816951" cy="88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D90F3D-A2F0-4EE1-BC95-41450C1E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2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BADB4E-448F-46CB-9296-D90F3F20E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-343693"/>
            <a:ext cx="7410449" cy="3894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55435C-7A1E-4416-863C-4B5F64E68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5275" y="2891538"/>
            <a:ext cx="7547081" cy="3966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AE58DA-FC65-4D29-8E3A-1BB69BE1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89480"/>
            <a:ext cx="6743701" cy="377057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59B6F77-74C7-4589-A747-252687E033F9}"/>
              </a:ext>
            </a:extLst>
          </p:cNvPr>
          <p:cNvSpPr/>
          <p:nvPr/>
        </p:nvSpPr>
        <p:spPr>
          <a:xfrm>
            <a:off x="590550" y="4057650"/>
            <a:ext cx="5772150" cy="22002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041D97-DEEA-45B9-BEB4-CF9E57279CBC}"/>
              </a:ext>
            </a:extLst>
          </p:cNvPr>
          <p:cNvSpPr/>
          <p:nvPr/>
        </p:nvSpPr>
        <p:spPr>
          <a:xfrm>
            <a:off x="7067551" y="4057650"/>
            <a:ext cx="4800599" cy="20669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F4C90A-520F-4BE7-A2F3-7EC2EDDA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29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BADB4E-448F-46CB-9296-D90F3F20E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-343693"/>
            <a:ext cx="7410449" cy="3894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55435C-7A1E-4416-863C-4B5F64E68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5275" y="2891538"/>
            <a:ext cx="7547081" cy="3966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AE58DA-FC65-4D29-8E3A-1BB69BE1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89480"/>
            <a:ext cx="6743701" cy="377057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59B6F77-74C7-4589-A747-252687E033F9}"/>
              </a:ext>
            </a:extLst>
          </p:cNvPr>
          <p:cNvSpPr/>
          <p:nvPr/>
        </p:nvSpPr>
        <p:spPr>
          <a:xfrm>
            <a:off x="590550" y="4524375"/>
            <a:ext cx="5772150" cy="173354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041D97-DEEA-45B9-BEB4-CF9E57279CBC}"/>
              </a:ext>
            </a:extLst>
          </p:cNvPr>
          <p:cNvSpPr/>
          <p:nvPr/>
        </p:nvSpPr>
        <p:spPr>
          <a:xfrm>
            <a:off x="7067551" y="4524375"/>
            <a:ext cx="4800599" cy="16002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A77144C-9BCC-4492-842A-8F37A978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4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BADB4E-448F-46CB-9296-D90F3F20E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-343693"/>
            <a:ext cx="7410449" cy="3894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55435C-7A1E-4416-863C-4B5F64E68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5275" y="2891538"/>
            <a:ext cx="7547081" cy="3966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AE58DA-FC65-4D29-8E3A-1BB69BE1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89480"/>
            <a:ext cx="6743701" cy="377057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59B6F77-74C7-4589-A747-252687E033F9}"/>
              </a:ext>
            </a:extLst>
          </p:cNvPr>
          <p:cNvSpPr/>
          <p:nvPr/>
        </p:nvSpPr>
        <p:spPr>
          <a:xfrm>
            <a:off x="590550" y="5019675"/>
            <a:ext cx="5772150" cy="123824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041D97-DEEA-45B9-BEB4-CF9E57279CBC}"/>
              </a:ext>
            </a:extLst>
          </p:cNvPr>
          <p:cNvSpPr/>
          <p:nvPr/>
        </p:nvSpPr>
        <p:spPr>
          <a:xfrm>
            <a:off x="7067551" y="5019675"/>
            <a:ext cx="4800599" cy="11049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EC92AE-949A-404B-A00A-E6EB6590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83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BADB4E-448F-46CB-9296-D90F3F20E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-343693"/>
            <a:ext cx="7410449" cy="3894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55435C-7A1E-4416-863C-4B5F64E68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5275" y="2891538"/>
            <a:ext cx="7547081" cy="3966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AE58DA-FC65-4D29-8E3A-1BB69BE1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89480"/>
            <a:ext cx="6743701" cy="377057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59B6F77-74C7-4589-A747-252687E033F9}"/>
              </a:ext>
            </a:extLst>
          </p:cNvPr>
          <p:cNvSpPr/>
          <p:nvPr/>
        </p:nvSpPr>
        <p:spPr>
          <a:xfrm>
            <a:off x="590550" y="5448300"/>
            <a:ext cx="5772150" cy="8096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041D97-DEEA-45B9-BEB4-CF9E57279CBC}"/>
              </a:ext>
            </a:extLst>
          </p:cNvPr>
          <p:cNvSpPr/>
          <p:nvPr/>
        </p:nvSpPr>
        <p:spPr>
          <a:xfrm>
            <a:off x="7067551" y="5448299"/>
            <a:ext cx="4800599" cy="6762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D93686-6DFA-4C50-8697-DDFD6D4C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790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BADB4E-448F-46CB-9296-D90F3F20E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-343693"/>
            <a:ext cx="7410449" cy="3894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55435C-7A1E-4416-863C-4B5F64E68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5275" y="2891538"/>
            <a:ext cx="7547081" cy="3966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AE58DA-FC65-4D29-8E3A-1BB69BE1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89480"/>
            <a:ext cx="6743701" cy="3770578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4AC6DB-0B0F-47A3-9D1A-D04FED4E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864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48BF1-B065-4F6B-AE50-D5380E79D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 3: Informationen zum Spiel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8B90C3D-62A1-423D-944C-F3C440320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5788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4DF25A-0811-444E-A84F-63B9A76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338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48BF1-B065-4F6B-AE50-D5380E79D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 4: Buttons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8B90C3D-62A1-423D-944C-F3C440320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161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4DF25A-0811-444E-A84F-63B9A76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094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2CDF-006A-459F-BE79-FB06E11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If-Clauses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BDABA-A9BB-4603-8589-F31C4383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5009E4-B766-45B0-AC8B-79725394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760"/>
            <a:ext cx="12192000" cy="498447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09FAEA-9D29-4303-8AD4-7602B42A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42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DD018EA-7232-4E45-A88A-079DB71E0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2975623"/>
            <a:ext cx="10440000" cy="38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1A7A77D-4BC1-4CD3-88D5-B86C78E6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48449" y="128262"/>
            <a:ext cx="3968178" cy="28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187094D-AFEB-4B7C-A64E-793D6ACFD840}"/>
              </a:ext>
            </a:extLst>
          </p:cNvPr>
          <p:cNvSpPr txBox="1"/>
          <p:nvPr/>
        </p:nvSpPr>
        <p:spPr>
          <a:xfrm>
            <a:off x="876000" y="2681057"/>
            <a:ext cx="16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rgbClr val="F46666"/>
                </a:solidFill>
              </a:rPr>
              <a:t>Branches</a:t>
            </a:r>
            <a:endParaRPr lang="de-CH" dirty="0">
              <a:solidFill>
                <a:srgbClr val="F46666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FDD9262-AA23-469A-AF4B-64372BFD8019}"/>
              </a:ext>
            </a:extLst>
          </p:cNvPr>
          <p:cNvCxnSpPr>
            <a:cxnSpLocks/>
          </p:cNvCxnSpPr>
          <p:nvPr/>
        </p:nvCxnSpPr>
        <p:spPr>
          <a:xfrm>
            <a:off x="1679429" y="2982048"/>
            <a:ext cx="0" cy="267180"/>
          </a:xfrm>
          <a:prstGeom prst="straightConnector1">
            <a:avLst/>
          </a:prstGeom>
          <a:ln w="38100">
            <a:solidFill>
              <a:srgbClr val="F4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B24F546-DB7D-40C6-992E-CE91725DC5F3}"/>
              </a:ext>
            </a:extLst>
          </p:cNvPr>
          <p:cNvSpPr txBox="1"/>
          <p:nvPr/>
        </p:nvSpPr>
        <p:spPr>
          <a:xfrm>
            <a:off x="2379390" y="2481914"/>
            <a:ext cx="16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rgbClr val="F46666"/>
                </a:solidFill>
              </a:rPr>
              <a:t>Commits</a:t>
            </a:r>
            <a:endParaRPr lang="de-CH" dirty="0">
              <a:solidFill>
                <a:srgbClr val="F46666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9C426C2-873C-45E0-875C-41A122DEE173}"/>
              </a:ext>
            </a:extLst>
          </p:cNvPr>
          <p:cNvCxnSpPr>
            <a:cxnSpLocks/>
          </p:cNvCxnSpPr>
          <p:nvPr/>
        </p:nvCxnSpPr>
        <p:spPr>
          <a:xfrm>
            <a:off x="3191697" y="2783209"/>
            <a:ext cx="0" cy="267180"/>
          </a:xfrm>
          <a:prstGeom prst="straightConnector1">
            <a:avLst/>
          </a:prstGeom>
          <a:ln w="38100">
            <a:solidFill>
              <a:srgbClr val="F4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8352F7-66CB-41CA-A0FD-502CA36B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03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A4FB40-F666-45BB-A1A6-F4347971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78"/>
            <a:ext cx="12192000" cy="56444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0A2CDF-006A-459F-BE79-FB06E11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If-Clauses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BDABA-A9BB-4603-8589-F31C4383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DD4DAD-C625-4ED7-A67E-A26B9EE3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614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A4FB40-F666-45BB-A1A6-F43479717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06778"/>
            <a:ext cx="12191999" cy="56444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0A2CDF-006A-459F-BE79-FB06E11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If-Clauses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BDABA-A9BB-4603-8589-F31C4383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1C6F-E6A1-4184-B1DE-E24800A1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1119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B8E9BBA-2DF4-4409-8E27-9C41520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590"/>
            <a:ext cx="12192000" cy="63044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0A2CDF-006A-459F-BE79-FB06E11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-Else-</a:t>
            </a:r>
            <a:r>
              <a:rPr lang="de-CH" dirty="0" err="1"/>
              <a:t>Clauses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BDABA-A9BB-4603-8589-F31C4383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9EDCF4-3003-49FC-AD8D-45AA9D73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2668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2CDF-006A-459F-BE79-FB06E11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-Else-</a:t>
            </a:r>
            <a:r>
              <a:rPr lang="de-CH" dirty="0" err="1"/>
              <a:t>Clauses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BDABA-A9BB-4603-8589-F31C4383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E45934-8618-40B9-A6DE-E0B72327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271" y="1272382"/>
            <a:ext cx="8383791" cy="54578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12D6545-00ED-4813-A535-9B3EB2FED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53420"/>
            <a:ext cx="6647665" cy="362108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444766-D090-4419-98B0-BBE5E923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8263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2CDF-006A-459F-BE79-FB06E11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-Else-</a:t>
            </a:r>
            <a:r>
              <a:rPr lang="de-CH" dirty="0" err="1"/>
              <a:t>Clauses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BDABA-A9BB-4603-8589-F31C4383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E45934-8618-40B9-A6DE-E0B72327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34271" y="1272382"/>
            <a:ext cx="8383790" cy="54578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12D6545-00ED-4813-A535-9B3EB2FED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53420"/>
            <a:ext cx="6647665" cy="362108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9C1AC2-699B-4991-892A-FCA04AE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7199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2CDF-006A-459F-BE79-FB06E11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-Else-</a:t>
            </a:r>
            <a:r>
              <a:rPr lang="de-CH" dirty="0" err="1"/>
              <a:t>Clauses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BDABA-A9BB-4603-8589-F31C4383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E45934-8618-40B9-A6DE-E0B72327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34271" y="1272382"/>
            <a:ext cx="8383790" cy="54578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12D6545-00ED-4813-A535-9B3EB2FED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1953420"/>
            <a:ext cx="6647663" cy="362108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4F1D60-9187-42EF-AE3F-DB817967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01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401A2-D59A-482E-8550-374A2976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Vergleichsoperatoren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02EE7-929D-4B2C-8658-199BC0D3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60FFA0B-2AB1-4A49-8CBE-B2D0C99E852D}"/>
              </a:ext>
            </a:extLst>
          </p:cNvPr>
          <p:cNvGraphicFramePr>
            <a:graphicFrameLocks noGrp="1"/>
          </p:cNvGraphicFramePr>
          <p:nvPr/>
        </p:nvGraphicFramePr>
        <p:xfrm>
          <a:off x="1857375" y="2315733"/>
          <a:ext cx="8477250" cy="30350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3049">
                  <a:extLst>
                    <a:ext uri="{9D8B030D-6E8A-4147-A177-3AD203B41FA5}">
                      <a16:colId xmlns:a16="http://schemas.microsoft.com/office/drawing/2014/main" val="424272810"/>
                    </a:ext>
                  </a:extLst>
                </a:gridCol>
                <a:gridCol w="6934201">
                  <a:extLst>
                    <a:ext uri="{9D8B030D-6E8A-4147-A177-3AD203B41FA5}">
                      <a16:colId xmlns:a16="http://schemas.microsoft.com/office/drawing/2014/main" val="4203167519"/>
                    </a:ext>
                  </a:extLst>
                </a:gridCol>
              </a:tblGrid>
              <a:tr h="286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Beispiel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Erklärung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632524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a == 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 err="1">
                          <a:effectLst/>
                        </a:rPr>
                        <a:t>true</a:t>
                      </a:r>
                      <a:r>
                        <a:rPr lang="de-CH" sz="2800" dirty="0">
                          <a:effectLst/>
                        </a:rPr>
                        <a:t>, wenn a und 5 gleich ist.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35901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a != 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endParaRPr lang="de-CH" sz="2800" dirty="0">
                        <a:effectLst/>
                      </a:endParaRPr>
                    </a:p>
                    <a:p>
                      <a:pPr>
                        <a:lnSpc>
                          <a:spcPts val="1300"/>
                        </a:lnSpc>
                        <a:spcAft>
                          <a:spcPts val="100"/>
                        </a:spcAft>
                      </a:pPr>
                      <a:r>
                        <a:rPr lang="de-CH" sz="2800" dirty="0" err="1">
                          <a:effectLst/>
                        </a:rPr>
                        <a:t>true</a:t>
                      </a:r>
                      <a:r>
                        <a:rPr lang="de-CH" sz="2800" dirty="0">
                          <a:effectLst/>
                        </a:rPr>
                        <a:t>, wenn a ungleich 5 ist.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00497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a &gt; 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 err="1">
                          <a:effectLst/>
                        </a:rPr>
                        <a:t>true</a:t>
                      </a:r>
                      <a:r>
                        <a:rPr lang="de-CH" sz="2800" dirty="0">
                          <a:effectLst/>
                        </a:rPr>
                        <a:t>, wenn a größer 5 ist.           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529840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a &lt; 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 err="1">
                          <a:effectLst/>
                        </a:rPr>
                        <a:t>true</a:t>
                      </a:r>
                      <a:r>
                        <a:rPr lang="de-CH" sz="2800" dirty="0">
                          <a:effectLst/>
                        </a:rPr>
                        <a:t>, wenn a kleiner 5 ist.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402775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a &lt;= 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 err="1">
                          <a:effectLst/>
                        </a:rPr>
                        <a:t>true</a:t>
                      </a:r>
                      <a:r>
                        <a:rPr lang="de-CH" sz="2800" dirty="0">
                          <a:effectLst/>
                        </a:rPr>
                        <a:t>, wenn a kleiner oder gleich 5 ist.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3933818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a &gt;= 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 err="1">
                          <a:effectLst/>
                        </a:rPr>
                        <a:t>true</a:t>
                      </a:r>
                      <a:r>
                        <a:rPr lang="de-CH" sz="2800" dirty="0">
                          <a:effectLst/>
                        </a:rPr>
                        <a:t>, wenn a größer oder gleich 5 ist.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780988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D70ABB-F939-4F6C-8BBC-D0EDA6B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407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E03EB5B-DC6A-446D-9FFB-F734DF8A8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Aufgabe: Player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E35CF18-DE76-483F-BA43-21749BA33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3034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87234B-4D55-4D43-899D-124A18E9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826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4"/>
            <a:ext cx="4513730" cy="315594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A04ABF-30FD-4233-9E32-1799826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10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21A7A77D-4BC1-4CD3-88D5-B86C78E6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49" y="123270"/>
            <a:ext cx="3968178" cy="286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0025574A-C41B-4BBD-88A3-F5A7CCFDA349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3009110" y="1726125"/>
            <a:ext cx="1410308" cy="1068369"/>
          </a:xfrm>
          <a:prstGeom prst="curvedConnector2">
            <a:avLst/>
          </a:prstGeom>
          <a:ln w="38100">
            <a:solidFill>
              <a:srgbClr val="F4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CFF808DC-B762-49E5-B96C-34E77BAF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60" y="2965463"/>
            <a:ext cx="10440000" cy="102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1696F3-1FDB-4DA1-8936-E7BBB0D1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4542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2"/>
            <a:ext cx="4513730" cy="315594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47397A-ADD0-4E81-A0AE-F878827C6F03}"/>
              </a:ext>
            </a:extLst>
          </p:cNvPr>
          <p:cNvSpPr/>
          <p:nvPr/>
        </p:nvSpPr>
        <p:spPr>
          <a:xfrm>
            <a:off x="2319619" y="3193677"/>
            <a:ext cx="1459006" cy="336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C0FEAC-659A-4E49-808B-F4EBA065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3748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2"/>
            <a:ext cx="4513730" cy="315594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47397A-ADD0-4E81-A0AE-F878827C6F03}"/>
              </a:ext>
            </a:extLst>
          </p:cNvPr>
          <p:cNvSpPr/>
          <p:nvPr/>
        </p:nvSpPr>
        <p:spPr>
          <a:xfrm>
            <a:off x="4000504" y="3193677"/>
            <a:ext cx="840437" cy="336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62B9A3-9608-4FEF-8E63-542629B6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247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2"/>
            <a:ext cx="4513730" cy="315594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47397A-ADD0-4E81-A0AE-F878827C6F03}"/>
              </a:ext>
            </a:extLst>
          </p:cNvPr>
          <p:cNvSpPr/>
          <p:nvPr/>
        </p:nvSpPr>
        <p:spPr>
          <a:xfrm>
            <a:off x="1822085" y="3489505"/>
            <a:ext cx="3180221" cy="336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324480-E7D6-4843-B283-CDBC8817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8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2"/>
            <a:ext cx="4513730" cy="315594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47397A-ADD0-4E81-A0AE-F878827C6F03}"/>
              </a:ext>
            </a:extLst>
          </p:cNvPr>
          <p:cNvSpPr/>
          <p:nvPr/>
        </p:nvSpPr>
        <p:spPr>
          <a:xfrm>
            <a:off x="5069550" y="3193677"/>
            <a:ext cx="578215" cy="336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DA915-2790-45B4-9831-C281ADD5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568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2"/>
            <a:ext cx="4513730" cy="315594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47397A-ADD0-4E81-A0AE-F878827C6F03}"/>
              </a:ext>
            </a:extLst>
          </p:cNvPr>
          <p:cNvSpPr/>
          <p:nvPr/>
        </p:nvSpPr>
        <p:spPr>
          <a:xfrm>
            <a:off x="4000504" y="3193677"/>
            <a:ext cx="840437" cy="336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1FD631-1C45-4FD6-9A6F-00AF556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42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2"/>
            <a:ext cx="4513730" cy="315594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47397A-ADD0-4E81-A0AE-F878827C6F03}"/>
              </a:ext>
            </a:extLst>
          </p:cNvPr>
          <p:cNvSpPr/>
          <p:nvPr/>
        </p:nvSpPr>
        <p:spPr>
          <a:xfrm>
            <a:off x="1822085" y="3489505"/>
            <a:ext cx="3180221" cy="336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1A8B73-D6B1-4521-B562-BC1CAD28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99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2"/>
            <a:ext cx="4513730" cy="315594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47397A-ADD0-4E81-A0AE-F878827C6F03}"/>
              </a:ext>
            </a:extLst>
          </p:cNvPr>
          <p:cNvSpPr/>
          <p:nvPr/>
        </p:nvSpPr>
        <p:spPr>
          <a:xfrm>
            <a:off x="5069550" y="3193677"/>
            <a:ext cx="578215" cy="336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1F566D-30AD-49B3-BA38-343DA247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268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C3B8-EF30-4721-B24C-8C993D2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-Schlaufen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0D25E-36E5-4EE5-A554-A9666D4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9979E-D2D1-461E-AA20-C2A1016B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95" y="1769030"/>
            <a:ext cx="8599247" cy="41133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B4EFE8-2781-416B-901B-937AB8EF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94" y="2247712"/>
            <a:ext cx="4513730" cy="315594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47397A-ADD0-4E81-A0AE-F878827C6F03}"/>
              </a:ext>
            </a:extLst>
          </p:cNvPr>
          <p:cNvSpPr/>
          <p:nvPr/>
        </p:nvSpPr>
        <p:spPr>
          <a:xfrm>
            <a:off x="4000504" y="3193677"/>
            <a:ext cx="840437" cy="336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8AC0F8-CC6A-4B6C-813B-D8E70401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61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DCAC98A-8187-43E9-8BBC-0DA329672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Aufgabe: Game Timer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91E5F22-DE63-4D6A-8834-7471D241D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554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E6A40-02A3-4986-B0AC-7F85CF8C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59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51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3FED2F5-6A14-4CB0-AA75-2A6356D7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60" y="2965462"/>
            <a:ext cx="10440000" cy="397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B903C38-7265-4B24-99BB-B8E933A6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78" y="101692"/>
            <a:ext cx="8170043" cy="286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3FF09FA7-D02C-4F8B-A66F-ED0B53ECC9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4399" y="3282507"/>
            <a:ext cx="1985367" cy="1351277"/>
          </a:xfrm>
          <a:prstGeom prst="curvedConnector3">
            <a:avLst>
              <a:gd name="adj1" fmla="val 50000"/>
            </a:avLst>
          </a:prstGeom>
          <a:ln w="38100">
            <a:solidFill>
              <a:srgbClr val="F4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DD15CD75-135F-4847-BE09-F6C7D5B82E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53454" y="3408008"/>
            <a:ext cx="2978053" cy="2092959"/>
          </a:xfrm>
          <a:prstGeom prst="curvedConnector3">
            <a:avLst>
              <a:gd name="adj1" fmla="val 50000"/>
            </a:avLst>
          </a:prstGeom>
          <a:ln w="38100">
            <a:solidFill>
              <a:srgbClr val="F4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929C90-6347-4BA0-8DEF-7E442DF7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534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79010-192F-405D-AED7-204C18A0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onsolas" panose="020B0609020204030204" pitchFamily="49" charset="0"/>
              </a:rPr>
              <a:t>!</a:t>
            </a:r>
            <a:r>
              <a:rPr lang="de-CH" dirty="0" err="1">
                <a:latin typeface="Consolas" panose="020B0609020204030204" pitchFamily="49" charset="0"/>
              </a:rPr>
              <a:t>false</a:t>
            </a:r>
            <a:r>
              <a:rPr lang="de-CH" dirty="0">
                <a:latin typeface="Consolas" panose="020B0609020204030204" pitchFamily="49" charset="0"/>
              </a:rPr>
              <a:t> == 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endParaRPr lang="de-CH" dirty="0">
              <a:latin typeface="Consolas" panose="020B0609020204030204" pitchFamily="49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8B01C4-9366-4F0F-9D33-C18898C5F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811" y="1109925"/>
            <a:ext cx="6392377" cy="5544409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C08C71-8C5B-41E3-B1F7-D6F19CF7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60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335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CEF2E-B481-4FAA-BE18-FB99D2E4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 &amp;&amp; </a:t>
            </a:r>
            <a:r>
              <a:rPr lang="de-CH" dirty="0" err="1">
                <a:latin typeface="Consolas" panose="020B0609020204030204" pitchFamily="49" charset="0"/>
              </a:rPr>
              <a:t>false</a:t>
            </a:r>
            <a:r>
              <a:rPr lang="de-CH" dirty="0">
                <a:latin typeface="Consolas" panose="020B0609020204030204" pitchFamily="49" charset="0"/>
              </a:rPr>
              <a:t>) == </a:t>
            </a:r>
            <a:r>
              <a:rPr lang="de-CH" dirty="0" err="1">
                <a:latin typeface="Consolas" panose="020B0609020204030204" pitchFamily="49" charset="0"/>
              </a:rPr>
              <a:t>false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36F2B-B3C6-47C3-A723-FEAED8A7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AEF561-65C1-45B3-9716-AB7AA28E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86" y="1324977"/>
            <a:ext cx="5921227" cy="475309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BE4C3B-305D-42D1-B599-ABCA5C74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61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5864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E1BDBEC-CD46-41B1-B3E1-D8A50CCF4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Aufgabe: </a:t>
            </a:r>
            <a:r>
              <a:rPr lang="de-CH" dirty="0" err="1"/>
              <a:t>Coins</a:t>
            </a:r>
            <a:endParaRPr lang="de-CH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B4899D0-5ECC-4845-8F53-32681A448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4254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547F8-C684-47B1-BC8C-B41EC92B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63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010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310605-09C3-4937-91D8-65FF6FF12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Aufgabe: Bot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E4BB95E-7504-4256-A7BE-DBBA93DA7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804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323D1-0704-4DD6-BF65-F00621C8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65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87870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310605-09C3-4937-91D8-65FF6FF12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Aufgabe: </a:t>
            </a:r>
            <a:r>
              <a:rPr lang="de-CH" dirty="0" err="1"/>
              <a:t>Hinderniss</a:t>
            </a:r>
            <a:endParaRPr lang="de-CH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E4BB95E-7504-4256-A7BE-DBBA93DA7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2680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2FDF6F-0D38-42A9-807F-58C7D26E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67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0951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310605-09C3-4937-91D8-65FF6FF12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Aufgabe: Speed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E4BB95E-7504-4256-A7BE-DBBA93DA7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150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8DBABF-BBD2-443F-954A-16C2AA3E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69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23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3FED2F5-6A14-4CB0-AA75-2A6356D7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5359" y="2954815"/>
            <a:ext cx="10440000" cy="39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FA1A450-9FBA-4804-B7D6-31758049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3563" y="7124"/>
            <a:ext cx="4103593" cy="2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91B5FE19-710E-4E0E-8276-CFD900DEAC4A}"/>
              </a:ext>
            </a:extLst>
          </p:cNvPr>
          <p:cNvCxnSpPr>
            <a:cxnSpLocks/>
            <a:endCxn id="5122" idx="0"/>
          </p:cNvCxnSpPr>
          <p:nvPr/>
        </p:nvCxnSpPr>
        <p:spPr>
          <a:xfrm rot="16200000" flipV="1">
            <a:off x="6001145" y="3009029"/>
            <a:ext cx="999034" cy="890606"/>
          </a:xfrm>
          <a:prstGeom prst="curvedConnector3">
            <a:avLst>
              <a:gd name="adj1" fmla="val 43292"/>
            </a:avLst>
          </a:prstGeom>
          <a:ln w="38100">
            <a:solidFill>
              <a:srgbClr val="F4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BDFC0C2-F785-4C11-8DAA-673F9985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5830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5C58F9-CBBB-4359-BC6B-C7B3569AD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Aufgabe: Enemy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C763AE2-40AF-4718-8697-7F6A1E11E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4522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46E86C-1C38-4391-8CD9-1A41B918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71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435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FC068B-0893-41D4-97A4-0C53CC9D1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Aufgabe: Eigene Ideen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D73BD78-6557-4FDB-8698-B78D0D2DA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87288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D5D15-303C-4F08-B9F4-314D4B5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Commiten</a:t>
            </a:r>
            <a:r>
              <a:rPr lang="de-CH" dirty="0"/>
              <a:t> und Pushen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FF82-ADD3-4811-9BE1-E3306DD4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C5F18A-A1E3-4546-9D11-38B18C4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9036"/>
            <a:ext cx="12215722" cy="3924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3D6D71-A1F3-4D18-9C4B-A08B41EE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73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404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1B46AB-F3B9-4A25-9325-71D84EE8B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Flex </a:t>
            </a:r>
            <a:r>
              <a:rPr lang="de-CH" dirty="0" err="1"/>
              <a:t>Froggy</a:t>
            </a:r>
            <a:endParaRPr lang="de-CH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B8D8616-F2D6-4B30-B086-27AF71917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https://flexboxfroggy.com/</a:t>
            </a:r>
          </a:p>
        </p:txBody>
      </p:sp>
    </p:spTree>
    <p:extLst>
      <p:ext uri="{BB962C8B-B14F-4D97-AF65-F5344CB8AC3E}">
        <p14:creationId xmlns:p14="http://schemas.microsoft.com/office/powerpoint/2010/main" val="277949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3FED2F5-6A14-4CB0-AA75-2A6356D7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5359" y="2967068"/>
            <a:ext cx="10440000" cy="394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FA1A450-9FBA-4804-B7D6-31758049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3563" y="7124"/>
            <a:ext cx="4103592" cy="2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369447E1-CB8E-4335-B36D-879C1FFC63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2106" y="3058887"/>
            <a:ext cx="1008583" cy="824947"/>
          </a:xfrm>
          <a:prstGeom prst="curvedConnector3">
            <a:avLst>
              <a:gd name="adj1" fmla="val 50000"/>
            </a:avLst>
          </a:prstGeom>
          <a:ln w="38100">
            <a:solidFill>
              <a:srgbClr val="F4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F27E1C-240C-48CD-BC11-EE5252DF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67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3FED2F5-6A14-4CB0-AA75-2A6356D7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5360" y="2967068"/>
            <a:ext cx="10439997" cy="394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FA1A450-9FBA-4804-B7D6-31758049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3563" y="7124"/>
            <a:ext cx="4103592" cy="2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ogen 10">
            <a:extLst>
              <a:ext uri="{FF2B5EF4-FFF2-40B4-BE49-F238E27FC236}">
                <a16:creationId xmlns:a16="http://schemas.microsoft.com/office/drawing/2014/main" id="{7B1FBBD7-F7EE-4869-9839-BB02C3AAE81E}"/>
              </a:ext>
            </a:extLst>
          </p:cNvPr>
          <p:cNvSpPr/>
          <p:nvPr/>
        </p:nvSpPr>
        <p:spPr>
          <a:xfrm>
            <a:off x="6380922" y="1743713"/>
            <a:ext cx="3468755" cy="2446710"/>
          </a:xfrm>
          <a:prstGeom prst="arc">
            <a:avLst/>
          </a:prstGeom>
          <a:ln w="38100">
            <a:solidFill>
              <a:srgbClr val="F4666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9BE94F-8E1E-4C7B-B65F-C9BB037A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28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FEC7CDA-A75C-475E-91BB-28D611124670}" vid="{9929A8DE-BDB2-415D-ADFE-DDECAC969A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517</Words>
  <Application>Microsoft Office PowerPoint</Application>
  <PresentationFormat>Breitbild</PresentationFormat>
  <Paragraphs>217</Paragraphs>
  <Slides>74</Slides>
  <Notes>11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Office</vt:lpstr>
      <vt:lpstr>Hello World</vt:lpstr>
      <vt:lpstr>PowerPoint-Präsentation</vt:lpstr>
      <vt:lpstr>Was ist Git?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Demo: Münzenjäger spiel</vt:lpstr>
      <vt:lpstr>Aufgabe 1: Spiel in Visual Studio öffnen und starten</vt:lpstr>
      <vt:lpstr>Funktionen</vt:lpstr>
      <vt:lpstr>Funktionen</vt:lpstr>
      <vt:lpstr>Funktionen</vt:lpstr>
      <vt:lpstr>Funktionen</vt:lpstr>
      <vt:lpstr>Variabeln</vt:lpstr>
      <vt:lpstr>Funktionen und Variabeln</vt:lpstr>
      <vt:lpstr>Variabeln</vt:lpstr>
      <vt:lpstr>Kommentare</vt:lpstr>
      <vt:lpstr>Aufgabe 2: Spielfeld erstellen</vt:lpstr>
      <vt:lpstr>Branch erstellen</vt:lpstr>
      <vt:lpstr>Commiten und Pushen</vt:lpstr>
      <vt:lpstr>Operatoren</vt:lpstr>
      <vt:lpstr>Verkürzte Operatoren</vt:lpstr>
      <vt:lpstr>Inkrementieren</vt:lpstr>
      <vt:lpstr>Klassen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Aufgabe 3: Informationen zum Spiel</vt:lpstr>
      <vt:lpstr>Commiten und Pushen</vt:lpstr>
      <vt:lpstr>Aufgabe 4: Buttons</vt:lpstr>
      <vt:lpstr>Commiten und Pushen</vt:lpstr>
      <vt:lpstr>If-Clauses</vt:lpstr>
      <vt:lpstr>If-Clauses</vt:lpstr>
      <vt:lpstr>If-Clauses</vt:lpstr>
      <vt:lpstr>If-Else-Clauses</vt:lpstr>
      <vt:lpstr>If-Else-Clauses</vt:lpstr>
      <vt:lpstr>If-Else-Clauses</vt:lpstr>
      <vt:lpstr>If-Else-Clauses</vt:lpstr>
      <vt:lpstr>Vergleichsoperatoren</vt:lpstr>
      <vt:lpstr>Aufgabe: Player</vt:lpstr>
      <vt:lpstr>Commiten und Pushen</vt:lpstr>
      <vt:lpstr>For-Schlaufen</vt:lpstr>
      <vt:lpstr>For-Schlaufen</vt:lpstr>
      <vt:lpstr>For-Schlaufen</vt:lpstr>
      <vt:lpstr>For-Schlaufen</vt:lpstr>
      <vt:lpstr>For-Schlaufen</vt:lpstr>
      <vt:lpstr>For-Schlaufen</vt:lpstr>
      <vt:lpstr>For-Schlaufen</vt:lpstr>
      <vt:lpstr>For-Schlaufen</vt:lpstr>
      <vt:lpstr>For-Schlaufen</vt:lpstr>
      <vt:lpstr>Aufgabe: Game Timer</vt:lpstr>
      <vt:lpstr>Commiten und Pushen</vt:lpstr>
      <vt:lpstr>!false == true</vt:lpstr>
      <vt:lpstr>(true &amp;&amp; false) == false</vt:lpstr>
      <vt:lpstr>Aufgabe: Coins</vt:lpstr>
      <vt:lpstr>Commiten und Pushen</vt:lpstr>
      <vt:lpstr>Aufgabe: Bot</vt:lpstr>
      <vt:lpstr>Commiten und Pushen</vt:lpstr>
      <vt:lpstr>Aufgabe: Hinderniss</vt:lpstr>
      <vt:lpstr>Commiten und Pushen</vt:lpstr>
      <vt:lpstr>Aufgabe: Speed</vt:lpstr>
      <vt:lpstr>Commiten und Pushen</vt:lpstr>
      <vt:lpstr>Aufgabe: Enemy</vt:lpstr>
      <vt:lpstr>Commiten und Pushen</vt:lpstr>
      <vt:lpstr>Aufgabe: Eigene Ideen</vt:lpstr>
      <vt:lpstr>Commiten und Pushen</vt:lpstr>
      <vt:lpstr>Flex Froggy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Dias Almeida Simão BIT</dc:creator>
  <cp:lastModifiedBy>Dias Almeida Simão BIT</cp:lastModifiedBy>
  <cp:revision>73</cp:revision>
  <dcterms:created xsi:type="dcterms:W3CDTF">2023-04-28T05:45:03Z</dcterms:created>
  <dcterms:modified xsi:type="dcterms:W3CDTF">2023-06-23T11:11:51Z</dcterms:modified>
</cp:coreProperties>
</file>