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6" r:id="rId2"/>
  </p:sldMasterIdLst>
  <p:notesMasterIdLst>
    <p:notesMasterId r:id="rId20"/>
  </p:notesMasterIdLst>
  <p:sldIdLst>
    <p:sldId id="311" r:id="rId3"/>
    <p:sldId id="256" r:id="rId4"/>
    <p:sldId id="257" r:id="rId5"/>
    <p:sldId id="299" r:id="rId6"/>
    <p:sldId id="313" r:id="rId7"/>
    <p:sldId id="301" r:id="rId8"/>
    <p:sldId id="315" r:id="rId9"/>
    <p:sldId id="316" r:id="rId10"/>
    <p:sldId id="314" r:id="rId11"/>
    <p:sldId id="321" r:id="rId12"/>
    <p:sldId id="303" r:id="rId13"/>
    <p:sldId id="317" r:id="rId14"/>
    <p:sldId id="318" r:id="rId15"/>
    <p:sldId id="319" r:id="rId16"/>
    <p:sldId id="320" r:id="rId17"/>
    <p:sldId id="302" r:id="rId18"/>
    <p:sldId id="282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Vorab" id="{0E2E74F2-5B0D-4EAC-A920-C0B5DCCEAFB2}">
          <p14:sldIdLst>
            <p14:sldId id="311"/>
            <p14:sldId id="256"/>
            <p14:sldId id="257"/>
          </p14:sldIdLst>
        </p14:section>
        <p14:section name="2) Einleitung" id="{6F0F29FF-EE17-4B59-B8F4-2EC0096CFD23}">
          <p14:sldIdLst>
            <p14:sldId id="299"/>
            <p14:sldId id="313"/>
          </p14:sldIdLst>
        </p14:section>
        <p14:section name="Search-Engine" id="{414CADBE-574E-49BA-854B-79D9CC50B179}">
          <p14:sldIdLst>
            <p14:sldId id="301"/>
            <p14:sldId id="315"/>
            <p14:sldId id="316"/>
            <p14:sldId id="314"/>
            <p14:sldId id="321"/>
          </p14:sldIdLst>
        </p14:section>
        <p14:section name="Vergleich Ergebnisse" id="{120AB56D-75B1-4A73-974B-929FD7515314}">
          <p14:sldIdLst>
            <p14:sldId id="303"/>
            <p14:sldId id="317"/>
            <p14:sldId id="318"/>
            <p14:sldId id="319"/>
            <p14:sldId id="320"/>
          </p14:sldIdLst>
        </p14:section>
        <p14:section name="Live-Demo" id="{FC5736A5-43BF-4A8E-AAAC-CB6C3965673C}">
          <p14:sldIdLst/>
        </p14:section>
        <p14:section name="Fazit" id="{E2F393CE-09D5-4BFD-A0C0-0363AFFAE128}">
          <p14:sldIdLst>
            <p14:sldId id="302"/>
          </p14:sldIdLst>
        </p14:section>
        <p14:section name="Q&amp;A" id="{2B3A4641-BDDE-4E9D-9B16-748BA5F49BA6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8" autoAdjust="0"/>
    <p:restoredTop sz="77173" autoAdjust="0"/>
  </p:normalViewPr>
  <p:slideViewPr>
    <p:cSldViewPr>
      <p:cViewPr>
        <p:scale>
          <a:sx n="150" d="100"/>
          <a:sy n="150" d="100"/>
        </p:scale>
        <p:origin x="108" y="-16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584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6626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5822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5266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016386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363737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880671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CH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de-CH" sz="1200" dirty="0" smtClean="0"/>
                  <a:t>=	enthält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CH" sz="1200" dirty="0" smtClean="0"/>
                  <a:t>=	stimmt überein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CH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de-CH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de-CH" smtClean="0"/>
                  <a:t>	beginnt</a:t>
                </a:r>
                <a:r>
                  <a:rPr lang="de-CH" baseline="0" smtClean="0"/>
                  <a:t> mit</a:t>
                </a:r>
                <a:endParaRPr lang="de-CH" dirty="0" smtClean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CH" sz="12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~</a:t>
                </a:r>
                <a:r>
                  <a:rPr lang="de-CH" sz="1200" dirty="0" smtClean="0"/>
                  <a:t>=</a:t>
                </a:r>
                <a:r>
                  <a:rPr lang="de-CH" sz="1200" dirty="0" smtClean="0"/>
                  <a:t>	enthält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CH" sz="1200" dirty="0" smtClean="0"/>
                  <a:t>=	stimmt überein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de-CH" sz="12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~</a:t>
                </a:r>
                <a:r>
                  <a:rPr lang="de-CH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</a:t>
                </a:r>
                <a:r>
                  <a:rPr lang="de-CH" smtClean="0"/>
                  <a:t>	beginnt</a:t>
                </a:r>
                <a:r>
                  <a:rPr lang="de-CH" baseline="0" smtClean="0"/>
                  <a:t> mit</a:t>
                </a:r>
                <a:endParaRPr lang="de-CH" dirty="0" smtClean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63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Simple Analyzer: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dirty="0" smtClean="0"/>
              <a:t>Trennt</a:t>
            </a:r>
            <a:r>
              <a:rPr lang="de-CH" baseline="0" dirty="0" smtClean="0"/>
              <a:t> Wörter bei nicht-Satzzeichen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Z.B. Komma, Punkt, Ausrufezeichen</a:t>
            </a:r>
          </a:p>
          <a:p>
            <a:pPr marL="171450" lvl="0" indent="-171450">
              <a:buFont typeface="Symbol" panose="05050102010706020507" pitchFamily="18" charset="2"/>
              <a:buChar char="Þ"/>
            </a:pPr>
            <a:r>
              <a:rPr lang="de-CH" baseline="0" dirty="0" smtClean="0"/>
              <a:t>Fazit: address.java wird zu </a:t>
            </a:r>
            <a:r>
              <a:rPr lang="de-CH" baseline="0" dirty="0" err="1" smtClean="0"/>
              <a:t>address</a:t>
            </a:r>
            <a:r>
              <a:rPr lang="de-CH" baseline="0" dirty="0" smtClean="0"/>
              <a:t> und </a:t>
            </a:r>
            <a:r>
              <a:rPr lang="de-CH" baseline="0" dirty="0" err="1" smtClean="0"/>
              <a:t>java</a:t>
            </a:r>
            <a:endParaRPr lang="de-CH" baseline="0" dirty="0" smtClean="0"/>
          </a:p>
          <a:p>
            <a:pPr marL="171450" lvl="0" indent="-171450">
              <a:buFont typeface="Symbol" panose="05050102010706020507" pitchFamily="18" charset="2"/>
              <a:buChar char="Þ"/>
            </a:pPr>
            <a:r>
              <a:rPr lang="de-CH" baseline="0" dirty="0" smtClean="0"/>
              <a:t>Nicht nur </a:t>
            </a:r>
            <a:r>
              <a:rPr lang="de-CH" baseline="0" dirty="0" err="1" smtClean="0"/>
              <a:t>gesuchtet</a:t>
            </a:r>
            <a:r>
              <a:rPr lang="de-CH" baseline="0" dirty="0" smtClean="0"/>
              <a:t> Dokument, sondern alle mit </a:t>
            </a:r>
            <a:r>
              <a:rPr lang="de-CH" baseline="0" dirty="0" err="1" smtClean="0"/>
              <a:t>java</a:t>
            </a:r>
            <a:r>
              <a:rPr lang="de-CH" baseline="0" dirty="0" smtClean="0"/>
              <a:t> und </a:t>
            </a:r>
            <a:r>
              <a:rPr lang="de-CH" baseline="0" dirty="0" err="1" smtClean="0"/>
              <a:t>address</a:t>
            </a:r>
            <a:endParaRPr lang="de-CH" baseline="0" dirty="0" smtClean="0"/>
          </a:p>
          <a:p>
            <a:pPr marL="171450" lvl="0" indent="-171450">
              <a:buFont typeface="Symbol" panose="05050102010706020507" pitchFamily="18" charset="2"/>
              <a:buChar char="Þ"/>
            </a:pPr>
            <a:endParaRPr lang="de-CH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English-Analyzer, German-Analyzer, Standard-Analyzer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Trennen nicht bei nicht-Satzzeichen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Standard-Analyzer: entfernt </a:t>
            </a:r>
            <a:r>
              <a:rPr lang="de-CH" baseline="0" dirty="0" err="1" smtClean="0"/>
              <a:t>stop</a:t>
            </a:r>
            <a:r>
              <a:rPr lang="de-CH" baseline="0" dirty="0" smtClean="0"/>
              <a:t>-wörter</a:t>
            </a:r>
          </a:p>
        </p:txBody>
      </p:sp>
    </p:spTree>
    <p:extLst>
      <p:ext uri="{BB962C8B-B14F-4D97-AF65-F5344CB8AC3E}">
        <p14:creationId xmlns:p14="http://schemas.microsoft.com/office/powerpoint/2010/main" val="2573566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4759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9366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 smtClean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702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9028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96256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890388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 smtClean="0"/>
              <a:t>Content:	alle klein	alle </a:t>
            </a:r>
            <a:r>
              <a:rPr lang="de-CH" dirty="0" err="1" smtClean="0"/>
              <a:t>Docs</a:t>
            </a:r>
            <a:endParaRPr lang="de-CH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 smtClean="0"/>
              <a:t>Filename	</a:t>
            </a:r>
            <a:r>
              <a:rPr lang="de-CH" dirty="0" err="1" smtClean="0"/>
              <a:t>Originial</a:t>
            </a:r>
            <a:r>
              <a:rPr lang="de-CH" dirty="0" smtClean="0"/>
              <a:t>	alle </a:t>
            </a:r>
            <a:r>
              <a:rPr lang="de-CH" dirty="0" err="1" smtClean="0"/>
              <a:t>Docs</a:t>
            </a:r>
            <a:endParaRPr lang="de-CH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 err="1" smtClean="0"/>
              <a:t>Fullpath</a:t>
            </a:r>
            <a:r>
              <a:rPr lang="de-CH" baseline="0" dirty="0" smtClean="0"/>
              <a:t>	Original	alle </a:t>
            </a:r>
            <a:r>
              <a:rPr lang="de-CH" baseline="0" dirty="0" err="1" smtClean="0"/>
              <a:t>Docs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343951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 err="1" smtClean="0"/>
              <a:t>Author</a:t>
            </a:r>
            <a:r>
              <a:rPr lang="de-CH" dirty="0" smtClean="0"/>
              <a:t>:	Original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 smtClean="0"/>
              <a:t>Title:	</a:t>
            </a:r>
            <a:r>
              <a:rPr lang="de-CH" dirty="0" err="1" smtClean="0"/>
              <a:t>Orignial</a:t>
            </a:r>
            <a:endParaRPr lang="de-CH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 smtClean="0"/>
              <a:t>Title	klein,</a:t>
            </a:r>
            <a:r>
              <a:rPr lang="de-CH" baseline="0" dirty="0" smtClean="0"/>
              <a:t> einzelne Wörter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baseline="0" dirty="0" err="1" smtClean="0"/>
              <a:t>Creation</a:t>
            </a:r>
            <a:r>
              <a:rPr lang="de-CH" baseline="0" dirty="0" smtClean="0"/>
              <a:t> Date, </a:t>
            </a:r>
            <a:r>
              <a:rPr lang="de-CH" baseline="0" dirty="0" err="1" smtClean="0"/>
              <a:t>Modification</a:t>
            </a:r>
            <a:r>
              <a:rPr lang="de-CH" baseline="0" dirty="0" smtClean="0"/>
              <a:t> Date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baseline="0" dirty="0" smtClean="0"/>
              <a:t>Summary, …. nur PDF</a:t>
            </a:r>
            <a:endParaRPr lang="de-CH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139806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160612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dirty="0" smtClean="0"/>
              <a:t>Prüft</a:t>
            </a:r>
            <a:r>
              <a:rPr lang="de-CH" baseline="0" dirty="0" smtClean="0"/>
              <a:t> ob File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baseline="0" dirty="0" smtClean="0"/>
              <a:t>Wenn </a:t>
            </a:r>
            <a:r>
              <a:rPr lang="de-CH" baseline="0" dirty="0" err="1" smtClean="0"/>
              <a:t>false</a:t>
            </a:r>
            <a:r>
              <a:rPr lang="de-CH" baseline="0" dirty="0" smtClean="0"/>
              <a:t>, prüft ob Directory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37363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4400" b="1">
                <a:latin typeface="Arial Black" panose="020B0A040201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9688" indent="0" algn="ctr">
              <a:buNone/>
              <a:defRPr/>
            </a:lvl1pPr>
            <a:lvl2pPr marL="331788" indent="0">
              <a:buFont typeface="Arial" panose="020B0604020202020204" pitchFamily="34" charset="0"/>
              <a:buNone/>
              <a:defRPr/>
            </a:lvl2pPr>
            <a:lvl3pPr marL="674688" indent="0">
              <a:buNone/>
              <a:defRPr/>
            </a:lvl3pPr>
            <a:lvl4pPr marL="1017588" indent="0">
              <a:buNone/>
              <a:defRPr/>
            </a:lvl4pPr>
            <a:lvl5pPr marL="1360488" indent="0">
              <a:buNone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2CC821-B2DC-426D-B54D-29A353A54DF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430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4400" b="1">
                <a:latin typeface="Arial Black" panose="020B0A040201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82588" indent="-342900">
              <a:buFont typeface="Arial" panose="020B0604020202020204" pitchFamily="34" charset="0"/>
              <a:buChar char="•"/>
              <a:defRPr/>
            </a:lvl1pPr>
            <a:lvl2pPr marL="617538" indent="-285750">
              <a:buFont typeface="Arial" panose="020B0604020202020204" pitchFamily="34" charset="0"/>
              <a:buChar char="•"/>
              <a:defRPr/>
            </a:lvl2pPr>
            <a:lvl3pPr marL="960438" indent="-285750">
              <a:buFont typeface="Arial" panose="020B0604020202020204" pitchFamily="34" charset="0"/>
              <a:buChar char="•"/>
              <a:defRPr/>
            </a:lvl3pPr>
            <a:lvl4pPr marL="1303338" indent="-285750">
              <a:buFont typeface="Arial" panose="020B0604020202020204" pitchFamily="34" charset="0"/>
              <a:buChar char="•"/>
              <a:defRPr/>
            </a:lvl4pPr>
            <a:lvl5pPr marL="1646238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2CC821-B2DC-426D-B54D-29A353A54DF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977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628650" y="1825625"/>
            <a:ext cx="7886700" cy="4411663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7664" y="188640"/>
            <a:ext cx="1679700" cy="799277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71800" y="188640"/>
            <a:ext cx="1679700" cy="799277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95936" y="188640"/>
            <a:ext cx="1679700" cy="79927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20072" y="188639"/>
            <a:ext cx="1679700" cy="79927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58559" y="188639"/>
            <a:ext cx="1679700" cy="79927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92280" y="188639"/>
            <a:ext cx="1679700" cy="79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010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rch-En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628650" y="1825625"/>
            <a:ext cx="7886700" cy="44116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9792" y="188640"/>
            <a:ext cx="1584176" cy="79927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3928" y="188640"/>
            <a:ext cx="1679700" cy="79927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20072" y="188639"/>
            <a:ext cx="1679700" cy="799277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58559" y="188639"/>
            <a:ext cx="1679700" cy="799277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92280" y="188639"/>
            <a:ext cx="1679700" cy="79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365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Ergebni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628650" y="1825625"/>
            <a:ext cx="7886700" cy="44116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43756" y="188640"/>
            <a:ext cx="1512168" cy="799277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2040" y="188638"/>
            <a:ext cx="1679700" cy="799277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28184" y="188639"/>
            <a:ext cx="1679700" cy="799277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92280" y="188639"/>
            <a:ext cx="1679700" cy="79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029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628650" y="1196751"/>
            <a:ext cx="7886700" cy="62887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628650" y="1825625"/>
            <a:ext cx="7886700" cy="441166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48368" y="198946"/>
            <a:ext cx="1512168" cy="79927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2160" y="198946"/>
            <a:ext cx="1679700" cy="79927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54857" y="198945"/>
            <a:ext cx="1679700" cy="79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083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628650" y="1196751"/>
            <a:ext cx="7886700" cy="628873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628650" y="1825625"/>
            <a:ext cx="7886700" cy="4411663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84168" y="188640"/>
            <a:ext cx="1527809" cy="79927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288" y="188639"/>
            <a:ext cx="1527809" cy="79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91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asdfasd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628650" y="1196751"/>
            <a:ext cx="7886700" cy="628873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628650" y="1825625"/>
            <a:ext cx="7886700" cy="4411663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296" y="188639"/>
            <a:ext cx="1527809" cy="79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017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30188"/>
            <a:ext cx="7886700" cy="159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Lucida Grande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503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453336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 smtClean="0">
                <a:solidFill>
                  <a:srgbClr val="898989"/>
                </a:solidFill>
                <a:ea typeface="Gill Sans" charset="0"/>
                <a:cs typeface="Gill Sans" charset="0"/>
              </a:defRPr>
            </a:lvl1pPr>
          </a:lstStyle>
          <a:p>
            <a:pPr>
              <a:defRPr/>
            </a:pPr>
            <a:fld id="{E12CC821-B2DC-426D-B54D-29A353A54DF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544" y="616632"/>
            <a:ext cx="1248462" cy="8225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4" r:id="rId2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marL="39688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marL="39688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marL="39688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marL="39688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marL="39688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96888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54088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411288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68488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211138" indent="-17145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503238" indent="-171450" algn="l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846138" indent="-171450" algn="l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189038" indent="-171450" algn="l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531938" indent="-171450" algn="l" rtl="0" eaLnBrk="0" fontAlgn="base" hangingPunct="0">
        <a:lnSpc>
          <a:spcPct val="90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3" name="Titelplatzhalter 12"/>
          <p:cNvSpPr>
            <a:spLocks noGrp="1"/>
          </p:cNvSpPr>
          <p:nvPr>
            <p:ph type="title"/>
          </p:nvPr>
        </p:nvSpPr>
        <p:spPr>
          <a:xfrm>
            <a:off x="628650" y="1196752"/>
            <a:ext cx="7886700" cy="6288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20" name="Text Box 3"/>
          <p:cNvSpPr txBox="1">
            <a:spLocks noChangeArrowheads="1"/>
          </p:cNvSpPr>
          <p:nvPr userDrawn="1"/>
        </p:nvSpPr>
        <p:spPr bwMode="auto">
          <a:xfrm>
            <a:off x="4457700" y="6423022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900" kern="1200" smtClean="0">
                <a:solidFill>
                  <a:srgbClr val="898989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2CC821-B2DC-426D-B54D-29A353A54DF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67"/>
          <a:stretch/>
        </p:blipFill>
        <p:spPr>
          <a:xfrm>
            <a:off x="7757898" y="6255050"/>
            <a:ext cx="778362" cy="396572"/>
          </a:xfrm>
          <a:prstGeom prst="rect">
            <a:avLst/>
          </a:prstGeom>
        </p:spPr>
      </p:pic>
      <p:pic>
        <p:nvPicPr>
          <p:cNvPr id="10" name="Picture 2" descr="https://drupal.org/files/project-images/lucene_0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11557"/>
            <a:ext cx="1548172" cy="28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06362" y="245225"/>
            <a:ext cx="5859863" cy="70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7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1" r:id="rId2"/>
    <p:sldLayoutId id="2147483668" r:id="rId3"/>
    <p:sldLayoutId id="2147483669" r:id="rId4"/>
    <p:sldLayoutId id="2147483675" r:id="rId5"/>
    <p:sldLayoutId id="2147483676" r:id="rId6"/>
  </p:sldLayoutIdLst>
  <p:transition spd="slow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565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Auszug aus Indexer.java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de-CH" sz="18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683" y="1801134"/>
            <a:ext cx="5256634" cy="4436154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2267744" y="3212976"/>
            <a:ext cx="4752528" cy="432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2267744" y="5178400"/>
            <a:ext cx="4781996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/>
          <p:cNvSpPr/>
          <p:nvPr/>
        </p:nvSpPr>
        <p:spPr>
          <a:xfrm>
            <a:off x="2267744" y="4590802"/>
            <a:ext cx="4781996" cy="216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/>
          <p:cNvSpPr/>
          <p:nvPr/>
        </p:nvSpPr>
        <p:spPr>
          <a:xfrm>
            <a:off x="2267744" y="2841402"/>
            <a:ext cx="4748584" cy="2275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64319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15888"/>
            <a:ext cx="748665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>
                <a:sym typeface="Arial Black" panose="020B0A04020102020204" pitchFamily="34" charset="0"/>
              </a:rPr>
              <a:t>Vergleich der Suchergebnisse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Beispiel</a:t>
            </a:r>
          </a:p>
          <a:p>
            <a:pPr lvl="1"/>
            <a:r>
              <a:rPr lang="de-CH" dirty="0" smtClean="0"/>
              <a:t>Annahme für </a:t>
            </a:r>
            <a:r>
              <a:rPr lang="de-CH" dirty="0"/>
              <a:t>die </a:t>
            </a:r>
            <a:r>
              <a:rPr lang="de-CH" dirty="0" smtClean="0"/>
              <a:t>Suche:</a:t>
            </a:r>
            <a:endParaRPr lang="de-CH" dirty="0"/>
          </a:p>
          <a:p>
            <a:pPr lvl="2"/>
            <a:r>
              <a:rPr lang="de-CH" dirty="0" smtClean="0"/>
              <a:t>Filename </a:t>
            </a:r>
            <a:r>
              <a:rPr lang="de-CH" dirty="0"/>
              <a:t>ist unbekannt</a:t>
            </a:r>
          </a:p>
          <a:p>
            <a:pPr lvl="2"/>
            <a:r>
              <a:rPr lang="de-CH" dirty="0" smtClean="0"/>
              <a:t>Autor</a:t>
            </a:r>
            <a:r>
              <a:rPr lang="de-CH" dirty="0"/>
              <a:t>: entweder «</a:t>
            </a:r>
            <a:r>
              <a:rPr lang="de-CH" dirty="0" err="1"/>
              <a:t>micha</a:t>
            </a:r>
            <a:r>
              <a:rPr lang="de-CH" dirty="0"/>
              <a:t>» oder «</a:t>
            </a:r>
            <a:r>
              <a:rPr lang="de-CH" dirty="0" err="1"/>
              <a:t>reto</a:t>
            </a:r>
            <a:r>
              <a:rPr lang="de-CH" dirty="0"/>
              <a:t>»</a:t>
            </a:r>
          </a:p>
          <a:p>
            <a:pPr lvl="2"/>
            <a:r>
              <a:rPr lang="de-CH" dirty="0" smtClean="0"/>
              <a:t>File </a:t>
            </a:r>
            <a:r>
              <a:rPr lang="de-CH" dirty="0"/>
              <a:t>Extension: *.</a:t>
            </a:r>
            <a:r>
              <a:rPr lang="de-CH" dirty="0" err="1"/>
              <a:t>doc</a:t>
            </a:r>
            <a:r>
              <a:rPr lang="de-CH" dirty="0"/>
              <a:t> oder *.</a:t>
            </a:r>
            <a:r>
              <a:rPr lang="de-CH" dirty="0" err="1"/>
              <a:t>docx</a:t>
            </a:r>
            <a:endParaRPr lang="de-CH" dirty="0"/>
          </a:p>
          <a:p>
            <a:pPr lvl="2"/>
            <a:r>
              <a:rPr lang="de-CH" dirty="0" smtClean="0"/>
              <a:t>Im </a:t>
            </a:r>
            <a:r>
              <a:rPr lang="de-CH" dirty="0"/>
              <a:t>Inhalt muss vorkommen: «Address.java».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3774598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15888"/>
            <a:ext cx="748665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>
                <a:sym typeface="Arial Black" panose="020B0A04020102020204" pitchFamily="34" charset="0"/>
              </a:rPr>
              <a:t>Beispiel  – Suche mit Windows 8.1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‘normale’ Suche mit Windows</a:t>
            </a:r>
          </a:p>
          <a:p>
            <a:pPr lvl="1"/>
            <a:r>
              <a:rPr lang="de-CH" dirty="0" smtClean="0"/>
              <a:t>1. Suche: </a:t>
            </a:r>
            <a:r>
              <a:rPr lang="de-CH" dirty="0" err="1" smtClean="0"/>
              <a:t>micha</a:t>
            </a:r>
            <a:r>
              <a:rPr lang="de-CH" dirty="0" smtClean="0"/>
              <a:t> Address.java</a:t>
            </a:r>
          </a:p>
          <a:p>
            <a:pPr lvl="1"/>
            <a:r>
              <a:rPr lang="de-CH" dirty="0" smtClean="0"/>
              <a:t>2. Suche: </a:t>
            </a:r>
            <a:r>
              <a:rPr lang="de-CH" dirty="0" err="1" smtClean="0"/>
              <a:t>reto</a:t>
            </a:r>
            <a:r>
              <a:rPr lang="de-CH" dirty="0" smtClean="0"/>
              <a:t> Address.java</a:t>
            </a:r>
            <a:endParaRPr lang="de-CH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56992"/>
            <a:ext cx="8352928" cy="280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964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15888"/>
            <a:ext cx="748665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>
                <a:sym typeface="Arial Black" panose="020B0A04020102020204" pitchFamily="34" charset="0"/>
              </a:rPr>
              <a:t>Beispiel  – Suche mit Windows 8.1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CH" dirty="0" smtClean="0"/>
                  <a:t>‘optimierte’ Suche mit Windows</a:t>
                </a:r>
              </a:p>
              <a:p>
                <a:pPr lvl="1"/>
                <a:r>
                  <a:rPr lang="de-CH" sz="2200" dirty="0" err="1" smtClean="0"/>
                  <a:t>authors</a:t>
                </a:r>
                <a:r>
                  <a:rPr lang="de-CH" sz="2200" dirty="0" smtClean="0"/>
                  <a:t>:</a:t>
                </a:r>
                <a14:m>
                  <m:oMath xmlns:m="http://schemas.openxmlformats.org/officeDocument/2006/math">
                    <m:r>
                      <a:rPr lang="de-CH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de-CH" sz="2200" dirty="0" smtClean="0"/>
                  <a:t>=ʺ</a:t>
                </a:r>
                <a:r>
                  <a:rPr lang="de-CH" sz="2200" dirty="0" err="1" smtClean="0"/>
                  <a:t>micha</a:t>
                </a:r>
                <a:r>
                  <a:rPr lang="de-CH" sz="2200" dirty="0" smtClean="0"/>
                  <a:t>ʺ OR </a:t>
                </a:r>
                <a:r>
                  <a:rPr lang="de-CH" sz="2200" dirty="0" err="1" smtClean="0"/>
                  <a:t>authors</a:t>
                </a:r>
                <a:r>
                  <a:rPr lang="de-CH" sz="2200" dirty="0"/>
                  <a:t>:</a:t>
                </a:r>
                <a14:m>
                  <m:oMath xmlns:m="http://schemas.openxmlformats.org/officeDocument/2006/math">
                    <m:r>
                      <a:rPr lang="de-CH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de-CH" sz="2200" dirty="0"/>
                  <a:t>=</a:t>
                </a:r>
                <a:r>
                  <a:rPr lang="de-CH" sz="2200" dirty="0" smtClean="0"/>
                  <a:t>ʺ</a:t>
                </a:r>
                <a:r>
                  <a:rPr lang="de-CH" sz="2200" dirty="0" err="1" smtClean="0"/>
                  <a:t>reto</a:t>
                </a:r>
                <a:r>
                  <a:rPr lang="de-CH" sz="2200" dirty="0" smtClean="0"/>
                  <a:t>ʺ AND Address.java </a:t>
                </a:r>
                <a:endParaRPr lang="de-CH" sz="2200" dirty="0"/>
              </a:p>
            </p:txBody>
          </p:sp>
        </mc:Choice>
        <mc:Fallback xmlns="">
          <p:sp>
            <p:nvSpPr>
              <p:cNvPr id="4" name="Text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4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429000"/>
            <a:ext cx="8280920" cy="217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857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15888"/>
            <a:ext cx="748665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>
                <a:sym typeface="Arial Black" panose="020B0A04020102020204" pitchFamily="34" charset="0"/>
              </a:rPr>
              <a:t>Beispiel 1 – Suche Luke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55" y="1822722"/>
            <a:ext cx="7833889" cy="441642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1" r="80697" b="75333"/>
          <a:stretch/>
        </p:blipFill>
        <p:spPr>
          <a:xfrm>
            <a:off x="655055" y="2226245"/>
            <a:ext cx="1512168" cy="68617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015" y="5411319"/>
            <a:ext cx="2183606" cy="180975"/>
          </a:xfrm>
          <a:prstGeom prst="rect">
            <a:avLst/>
          </a:prstGeom>
        </p:spPr>
      </p:pic>
      <p:sp>
        <p:nvSpPr>
          <p:cNvPr id="13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628650" y="1825625"/>
            <a:ext cx="7886700" cy="4411663"/>
          </a:xfrm>
        </p:spPr>
        <p:txBody>
          <a:bodyPr/>
          <a:lstStyle/>
          <a:p>
            <a:r>
              <a:rPr lang="de-CH" dirty="0" smtClean="0"/>
              <a:t>Dokument gefunden</a:t>
            </a:r>
          </a:p>
          <a:p>
            <a:pPr lvl="1"/>
            <a:r>
              <a:rPr lang="de-CH" sz="1800" dirty="0" smtClean="0"/>
              <a:t>Weshalb nicht nur das gesuchte Dokument?</a:t>
            </a:r>
          </a:p>
          <a:p>
            <a:pPr lvl="1"/>
            <a:r>
              <a:rPr lang="de-CH" sz="1800" dirty="0" smtClean="0"/>
              <a:t> Findet Lucene falsche Dokumente oder Windows nicht alle?</a:t>
            </a: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30577110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96296E-6 L 0.29045 0.146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14" y="73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81481E-6 L -0.22483 -0.281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-1407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3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15888"/>
            <a:ext cx="748665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>
                <a:sym typeface="Arial Black" panose="020B0A04020102020204" pitchFamily="34" charset="0"/>
              </a:rPr>
              <a:t>Beispiel </a:t>
            </a:r>
            <a:r>
              <a:rPr lang="de-CH" dirty="0" smtClean="0">
                <a:sym typeface="Arial Black" panose="020B0A04020102020204" pitchFamily="34" charset="0"/>
              </a:rPr>
              <a:t> </a:t>
            </a:r>
            <a:r>
              <a:rPr lang="de-CH" dirty="0">
                <a:sym typeface="Arial Black" panose="020B0A04020102020204" pitchFamily="34" charset="0"/>
              </a:rPr>
              <a:t>– Suche Luke</a:t>
            </a:r>
            <a:endParaRPr lang="de-CH" dirty="0" smtClean="0">
              <a:sym typeface="Arial Black" panose="020B0A04020102020204" pitchFamily="34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… geht doch …</a:t>
            </a:r>
          </a:p>
          <a:p>
            <a:endParaRPr lang="de-CH" sz="2200" dirty="0"/>
          </a:p>
          <a:p>
            <a:endParaRPr lang="de-CH" sz="2200" dirty="0" smtClean="0"/>
          </a:p>
          <a:p>
            <a:endParaRPr lang="de-CH" sz="2200" dirty="0"/>
          </a:p>
          <a:p>
            <a:endParaRPr lang="de-CH" sz="2200" dirty="0" smtClean="0"/>
          </a:p>
          <a:p>
            <a:r>
              <a:rPr lang="de-CH" sz="2200" dirty="0" smtClean="0"/>
              <a:t>Fazit: Wahl des Analyzer wichtig !</a:t>
            </a:r>
            <a:endParaRPr lang="de-CH" sz="2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92896"/>
            <a:ext cx="7344816" cy="250267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445272" y="3232222"/>
            <a:ext cx="1774800" cy="1247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86954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de-CH" dirty="0" smtClean="0"/>
              <a:t>Guter Einblick in eigene Search-Engine</a:t>
            </a:r>
          </a:p>
          <a:p>
            <a:pPr fontAlgn="auto">
              <a:spcAft>
                <a:spcPts val="0"/>
              </a:spcAft>
            </a:pPr>
            <a:r>
              <a:rPr lang="de-CH" dirty="0" smtClean="0"/>
              <a:t>Teils Zeitverlust, da Index unbrauchbar</a:t>
            </a:r>
          </a:p>
          <a:p>
            <a:pPr fontAlgn="auto">
              <a:spcAft>
                <a:spcPts val="0"/>
              </a:spcAft>
            </a:pPr>
            <a:r>
              <a:rPr lang="de-CH" dirty="0" smtClean="0"/>
              <a:t>Aufgrund guter OS-implementierter Search-Engine kein Bedarf für weitere, private Nutzung</a:t>
            </a:r>
          </a:p>
          <a:p>
            <a:pPr fontAlgn="auto">
              <a:spcAft>
                <a:spcPts val="0"/>
              </a:spcAft>
            </a:pPr>
            <a:r>
              <a:rPr lang="de-CH" dirty="0" smtClean="0"/>
              <a:t>Lucene gute Grundlage für firmenspezifisch optimierte Search-Engine</a:t>
            </a:r>
          </a:p>
          <a:p>
            <a:pPr fontAlgn="auto">
              <a:spcAft>
                <a:spcPts val="0"/>
              </a:spcAft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3119518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28650" y="1196751"/>
            <a:ext cx="7886700" cy="4896545"/>
          </a:xfrm>
        </p:spPr>
        <p:txBody>
          <a:bodyPr/>
          <a:lstStyle/>
          <a:p>
            <a:pPr algn="ctr"/>
            <a:r>
              <a:rPr lang="en-US" sz="7200" dirty="0" smtClean="0">
                <a:sym typeface="Arial Bold" charset="0"/>
              </a:rPr>
              <a:t>Q&amp;A</a:t>
            </a:r>
            <a:endParaRPr lang="de-CH" sz="72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ym typeface="Arial Black" panose="020B0A04020102020204" pitchFamily="34" charset="0"/>
              </a:rPr>
              <a:t>Information </a:t>
            </a:r>
            <a:r>
              <a:rPr lang="de-CH" dirty="0" err="1" smtClean="0">
                <a:sym typeface="Arial Black" panose="020B0A04020102020204" pitchFamily="34" charset="0"/>
              </a:rPr>
              <a:t>Retrieval</a:t>
            </a:r>
            <a:endParaRPr lang="en-US" dirty="0" smtClean="0">
              <a:sym typeface="Arial Black" panose="020B0A04020102020204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628650" y="6309320"/>
            <a:ext cx="7886700" cy="548680"/>
          </a:xfrm>
        </p:spPr>
        <p:txBody>
          <a:bodyPr/>
          <a:lstStyle/>
          <a:p>
            <a:r>
              <a:rPr lang="de-CH" dirty="0" smtClean="0">
                <a:sym typeface="Arial" panose="020B0604020202020204" pitchFamily="34" charset="0"/>
              </a:rPr>
              <a:t>Seminararbeit von Micha Schönenberger</a:t>
            </a:r>
            <a:endParaRPr lang="en-US" dirty="0" smtClean="0">
              <a:sym typeface="Arial" panose="020B0604020202020204" pitchFamily="34" charset="0"/>
            </a:endParaRPr>
          </a:p>
        </p:txBody>
      </p:sp>
      <p:pic>
        <p:nvPicPr>
          <p:cNvPr id="1026" name="Picture 2" descr="https://drupal.org/files/project-images/lucene_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96" y="4415236"/>
            <a:ext cx="3672408" cy="67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628650" y="2090734"/>
            <a:ext cx="78867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600" dirty="0"/>
              <a:t>Evaluierung der </a:t>
            </a:r>
            <a:r>
              <a:rPr lang="de-CH" sz="2600" dirty="0" err="1"/>
              <a:t>Retrieval</a:t>
            </a:r>
            <a:r>
              <a:rPr lang="de-CH" sz="2600" dirty="0"/>
              <a:t>-Leistung einer Search</a:t>
            </a:r>
          </a:p>
          <a:p>
            <a:pPr algn="ctr"/>
            <a:r>
              <a:rPr lang="de-CH" sz="2600" dirty="0"/>
              <a:t>Engine am Beispiel der Suche in Dokumenten von 4</a:t>
            </a:r>
          </a:p>
          <a:p>
            <a:pPr algn="ctr"/>
            <a:r>
              <a:rPr lang="de-CH" sz="2600" dirty="0"/>
              <a:t>Jahren ZHAW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Arial Black" panose="020B0A04020102020204" pitchFamily="34" charset="0"/>
              </a:rPr>
              <a:t>Agenda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de-CH" sz="3200" dirty="0" smtClean="0">
                <a:sym typeface="Arial" panose="020B0604020202020204" pitchFamily="34" charset="0"/>
              </a:rPr>
              <a:t>Das Projekt – Ausgangslage, Ziele, Aufgabenstellung, erwartetes Resultat</a:t>
            </a:r>
            <a:endParaRPr lang="de-CH" sz="3200" dirty="0">
              <a:sym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r>
              <a:rPr lang="de-CH" sz="3200" dirty="0" smtClean="0">
                <a:sym typeface="Arial" panose="020B0604020202020204" pitchFamily="34" charset="0"/>
              </a:rPr>
              <a:t>Die Search-Engine</a:t>
            </a:r>
          </a:p>
          <a:p>
            <a:pPr>
              <a:spcAft>
                <a:spcPts val="1000"/>
              </a:spcAft>
            </a:pPr>
            <a:r>
              <a:rPr lang="de-CH" sz="3200" dirty="0" smtClean="0">
                <a:sym typeface="Arial" panose="020B0604020202020204" pitchFamily="34" charset="0"/>
              </a:rPr>
              <a:t>Vergleich der Suchergebnisse</a:t>
            </a:r>
          </a:p>
          <a:p>
            <a:pPr>
              <a:spcAft>
                <a:spcPts val="1000"/>
              </a:spcAft>
            </a:pPr>
            <a:r>
              <a:rPr lang="de-CH" sz="3200" dirty="0" smtClean="0">
                <a:sym typeface="Arial" panose="020B0604020202020204" pitchFamily="34" charset="0"/>
              </a:rPr>
              <a:t>Fazit</a:t>
            </a:r>
          </a:p>
          <a:p>
            <a:pPr>
              <a:spcAft>
                <a:spcPts val="1000"/>
              </a:spcAft>
            </a:pPr>
            <a:r>
              <a:rPr lang="de-CH" sz="3200" dirty="0" smtClean="0">
                <a:sym typeface="Arial" panose="020B0604020202020204" pitchFamily="34" charset="0"/>
              </a:rPr>
              <a:t>Q&amp;A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Ausgangslage</a:t>
            </a:r>
          </a:p>
          <a:p>
            <a:pPr lvl="1"/>
            <a:r>
              <a:rPr lang="de-CH" dirty="0" smtClean="0"/>
              <a:t>Viele Dateien angehäuft während Studium</a:t>
            </a:r>
          </a:p>
          <a:p>
            <a:pPr lvl="1"/>
            <a:r>
              <a:rPr lang="de-CH" dirty="0" smtClean="0"/>
              <a:t>Viele Dateitypen (</a:t>
            </a:r>
            <a:r>
              <a:rPr lang="de-CH" dirty="0" err="1" smtClean="0"/>
              <a:t>pdf</a:t>
            </a:r>
            <a:r>
              <a:rPr lang="de-CH" dirty="0" smtClean="0"/>
              <a:t>, </a:t>
            </a:r>
            <a:r>
              <a:rPr lang="de-CH" dirty="0" err="1" smtClean="0"/>
              <a:t>xls</a:t>
            </a:r>
            <a:r>
              <a:rPr lang="de-CH" dirty="0" smtClean="0"/>
              <a:t>, </a:t>
            </a:r>
            <a:r>
              <a:rPr lang="de-CH" dirty="0" err="1" smtClean="0"/>
              <a:t>txt</a:t>
            </a:r>
            <a:r>
              <a:rPr lang="de-CH" dirty="0" smtClean="0"/>
              <a:t>, </a:t>
            </a:r>
            <a:r>
              <a:rPr lang="de-CH" dirty="0" err="1" smtClean="0"/>
              <a:t>java</a:t>
            </a:r>
            <a:r>
              <a:rPr lang="de-CH" dirty="0" smtClean="0"/>
              <a:t>, c, </a:t>
            </a:r>
            <a:r>
              <a:rPr lang="de-CH" dirty="0" err="1" smtClean="0"/>
              <a:t>doc</a:t>
            </a:r>
            <a:r>
              <a:rPr lang="de-CH" dirty="0" smtClean="0"/>
              <a:t>, </a:t>
            </a:r>
            <a:r>
              <a:rPr lang="de-CH" dirty="0" err="1" smtClean="0"/>
              <a:t>xlsx</a:t>
            </a:r>
            <a:r>
              <a:rPr lang="de-CH" dirty="0" smtClean="0"/>
              <a:t>…)</a:t>
            </a:r>
          </a:p>
          <a:p>
            <a:r>
              <a:rPr lang="de-CH" dirty="0" smtClean="0"/>
              <a:t>Ziele</a:t>
            </a:r>
          </a:p>
          <a:p>
            <a:pPr lvl="1"/>
            <a:r>
              <a:rPr lang="de-CH" dirty="0" smtClean="0"/>
              <a:t>Direkter Vergleich zwischen Suchresultaten von Lucene mit Betriebssystem (Windows)</a:t>
            </a:r>
          </a:p>
          <a:p>
            <a:pPr lvl="1"/>
            <a:r>
              <a:rPr lang="de-CH" dirty="0" smtClean="0"/>
              <a:t>Lucene soll mindestens so gut sein</a:t>
            </a:r>
          </a:p>
          <a:p>
            <a:endParaRPr lang="de-CH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Das Projekt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715368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Aufgabenstellung</a:t>
            </a:r>
          </a:p>
          <a:p>
            <a:pPr lvl="1"/>
            <a:r>
              <a:rPr lang="de-CH" dirty="0" smtClean="0"/>
              <a:t>Definition von Feldern</a:t>
            </a:r>
            <a:endParaRPr lang="de-CH" dirty="0" smtClean="0"/>
          </a:p>
          <a:p>
            <a:pPr lvl="1"/>
            <a:r>
              <a:rPr lang="de-CH" dirty="0" smtClean="0"/>
              <a:t>Demo-Applikation in Java</a:t>
            </a:r>
          </a:p>
          <a:p>
            <a:pPr lvl="1"/>
            <a:r>
              <a:rPr lang="de-CH" dirty="0" smtClean="0"/>
              <a:t>Implementierung von PDF</a:t>
            </a:r>
          </a:p>
          <a:p>
            <a:pPr lvl="1"/>
            <a:r>
              <a:rPr lang="de-CH" dirty="0" smtClean="0"/>
              <a:t>Vergleich der Resultate</a:t>
            </a:r>
          </a:p>
          <a:p>
            <a:r>
              <a:rPr lang="de-CH" dirty="0" smtClean="0"/>
              <a:t>Erwartetes Resultat</a:t>
            </a:r>
          </a:p>
          <a:p>
            <a:pPr lvl="1"/>
            <a:r>
              <a:rPr lang="de-CH" dirty="0" smtClean="0"/>
              <a:t>Korrekte PDF Indexierung ein Muss</a:t>
            </a:r>
          </a:p>
          <a:p>
            <a:pPr lvl="1"/>
            <a:r>
              <a:rPr lang="de-CH" dirty="0" smtClean="0"/>
              <a:t>Qualität der Suchresultate von Lucene soll die des Betriebssystems übertreffen</a:t>
            </a:r>
          </a:p>
          <a:p>
            <a:endParaRPr lang="de-CH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Das Projekt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72537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15888"/>
            <a:ext cx="748665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>
                <a:sym typeface="Arial Black" panose="020B0A04020102020204" pitchFamily="34" charset="0"/>
              </a:rPr>
              <a:t>Die Search-Engine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fontAlgn="auto">
              <a:spcAft>
                <a:spcPts val="0"/>
              </a:spcAft>
            </a:pPr>
            <a:r>
              <a:rPr lang="de-CH" dirty="0" smtClean="0"/>
              <a:t>Eingesetzte Software</a:t>
            </a:r>
            <a:endParaRPr lang="de-CH" dirty="0"/>
          </a:p>
          <a:p>
            <a:pPr lvl="1" fontAlgn="auto">
              <a:spcAft>
                <a:spcPts val="0"/>
              </a:spcAft>
            </a:pPr>
            <a:r>
              <a:rPr lang="de-CH" dirty="0" smtClean="0"/>
              <a:t>Lucene Version 3.0.2 (für Indexierung)</a:t>
            </a:r>
          </a:p>
          <a:p>
            <a:pPr lvl="1" fontAlgn="auto">
              <a:spcAft>
                <a:spcPts val="0"/>
              </a:spcAft>
            </a:pPr>
            <a:r>
              <a:rPr lang="de-CH" dirty="0" smtClean="0"/>
              <a:t>Apache </a:t>
            </a:r>
            <a:r>
              <a:rPr lang="de-CH" dirty="0" err="1" smtClean="0"/>
              <a:t>PDFBox</a:t>
            </a:r>
            <a:r>
              <a:rPr lang="de-CH" dirty="0" smtClean="0"/>
              <a:t> Version 1.8.5</a:t>
            </a:r>
          </a:p>
          <a:p>
            <a:pPr lvl="1" fontAlgn="auto">
              <a:spcAft>
                <a:spcPts val="0"/>
              </a:spcAft>
            </a:pPr>
            <a:r>
              <a:rPr lang="de-CH" dirty="0" smtClean="0"/>
              <a:t>Luke – Lucene Index Toolbox – v3.5.0</a:t>
            </a:r>
            <a:endParaRPr lang="de-CH" dirty="0"/>
          </a:p>
          <a:p>
            <a:pPr fontAlgn="auto">
              <a:spcAft>
                <a:spcPts val="0"/>
              </a:spcAft>
            </a:pPr>
            <a:r>
              <a:rPr lang="de-CH" dirty="0" smtClean="0"/>
              <a:t>Eingesetzte Hardware</a:t>
            </a:r>
            <a:endParaRPr lang="de-CH" dirty="0"/>
          </a:p>
          <a:p>
            <a:pPr lvl="1" fontAlgn="auto">
              <a:spcAft>
                <a:spcPts val="0"/>
              </a:spcAft>
            </a:pPr>
            <a:r>
              <a:rPr lang="de-CH" dirty="0" smtClean="0"/>
              <a:t>MacBook Air 2011 (MacBookAir4,2) – 4GB RAM – Mac OSX 10.9.2 – 1.8GHz i7 – SSD </a:t>
            </a:r>
          </a:p>
          <a:p>
            <a:pPr lvl="1" fontAlgn="auto">
              <a:spcAft>
                <a:spcPts val="0"/>
              </a:spcAft>
            </a:pPr>
            <a:r>
              <a:rPr lang="de-CH" dirty="0" smtClean="0"/>
              <a:t>Asus P7H55E – 8GB RAM – Windows 8.1 – 3.33GHz i5 – HDD WD </a:t>
            </a:r>
            <a:r>
              <a:rPr lang="de-CH" dirty="0" err="1" smtClean="0"/>
              <a:t>black</a:t>
            </a:r>
            <a:r>
              <a:rPr lang="de-CH" dirty="0" smtClean="0"/>
              <a:t> 1TB</a:t>
            </a:r>
          </a:p>
          <a:p>
            <a:pPr lvl="1" fontAlgn="auto">
              <a:spcAft>
                <a:spcPts val="0"/>
              </a:spcAft>
            </a:pPr>
            <a:endParaRPr lang="de-CH" dirty="0"/>
          </a:p>
          <a:p>
            <a:pPr fontAlgn="auto">
              <a:spcAft>
                <a:spcPts val="0"/>
              </a:spcAft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92293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15888"/>
            <a:ext cx="748665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>
                <a:sym typeface="Arial Black" panose="020B0A04020102020204" pitchFamily="34" charset="0"/>
              </a:rPr>
              <a:t>Die Search-Engine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fontAlgn="auto">
              <a:spcAft>
                <a:spcPts val="0"/>
              </a:spcAft>
            </a:pPr>
            <a:r>
              <a:rPr lang="de-CH" dirty="0" smtClean="0"/>
              <a:t>Indizierende Felder – alle Dokumente</a:t>
            </a:r>
            <a:endParaRPr lang="de-CH" dirty="0"/>
          </a:p>
          <a:p>
            <a:pPr lvl="1" fontAlgn="auto">
              <a:spcAft>
                <a:spcPts val="0"/>
              </a:spcAft>
            </a:pPr>
            <a:r>
              <a:rPr lang="de-CH" dirty="0" err="1" smtClean="0"/>
              <a:t>content</a:t>
            </a:r>
            <a:r>
              <a:rPr lang="de-CH" dirty="0" smtClean="0"/>
              <a:t>		</a:t>
            </a:r>
            <a:r>
              <a:rPr lang="de-CH" dirty="0"/>
              <a:t> </a:t>
            </a:r>
            <a:r>
              <a:rPr lang="de-CH" dirty="0" smtClean="0"/>
              <a:t>«</a:t>
            </a:r>
            <a:r>
              <a:rPr lang="de-CH" dirty="0" err="1" smtClean="0"/>
              <a:t>risk</a:t>
            </a:r>
            <a:r>
              <a:rPr lang="de-CH" dirty="0" smtClean="0"/>
              <a:t>», «top»</a:t>
            </a:r>
          </a:p>
          <a:p>
            <a:pPr lvl="1" fontAlgn="auto">
              <a:spcAft>
                <a:spcPts val="0"/>
              </a:spcAft>
            </a:pPr>
            <a:r>
              <a:rPr lang="de-CH" dirty="0" smtClean="0"/>
              <a:t>Filename		«Filename.txt»</a:t>
            </a:r>
          </a:p>
          <a:p>
            <a:pPr lvl="1"/>
            <a:r>
              <a:rPr lang="de-CH" dirty="0" err="1" smtClean="0"/>
              <a:t>Fullpath</a:t>
            </a:r>
            <a:r>
              <a:rPr lang="de-CH" dirty="0"/>
              <a:t>	</a:t>
            </a:r>
            <a:r>
              <a:rPr lang="de-CH" dirty="0" smtClean="0"/>
              <a:t>	«/Users/</a:t>
            </a:r>
            <a:r>
              <a:rPr lang="de-CH" dirty="0" err="1" smtClean="0"/>
              <a:t>micha</a:t>
            </a:r>
            <a:r>
              <a:rPr lang="de-CH" dirty="0" smtClean="0"/>
              <a:t>/ZHAW/1.Jahr</a:t>
            </a:r>
            <a:br>
              <a:rPr lang="de-CH" dirty="0" smtClean="0"/>
            </a:br>
            <a:r>
              <a:rPr lang="de-CH" dirty="0" smtClean="0"/>
              <a:t>			/Programmieren/Uebung1/Main.java»</a:t>
            </a:r>
          </a:p>
          <a:p>
            <a:pPr lvl="1"/>
            <a:r>
              <a:rPr lang="de-CH" dirty="0" err="1" smtClean="0"/>
              <a:t>FileExtension</a:t>
            </a:r>
            <a:r>
              <a:rPr lang="de-CH" dirty="0" smtClean="0"/>
              <a:t>	«</a:t>
            </a:r>
            <a:r>
              <a:rPr lang="de-CH" dirty="0" err="1" smtClean="0"/>
              <a:t>pdf</a:t>
            </a:r>
            <a:r>
              <a:rPr lang="de-CH" dirty="0" smtClean="0"/>
              <a:t>», «</a:t>
            </a:r>
            <a:r>
              <a:rPr lang="de-CH" dirty="0" err="1" smtClean="0"/>
              <a:t>txt</a:t>
            </a:r>
            <a:r>
              <a:rPr lang="de-CH" dirty="0" smtClean="0"/>
              <a:t>»</a:t>
            </a:r>
            <a:endParaRPr lang="de-CH" dirty="0"/>
          </a:p>
          <a:p>
            <a:pPr lvl="1" fontAlgn="auto">
              <a:spcAft>
                <a:spcPts val="0"/>
              </a:spcAft>
            </a:pPr>
            <a:endParaRPr lang="de-CH" dirty="0" smtClean="0"/>
          </a:p>
          <a:p>
            <a:pPr lvl="1" fontAlgn="auto">
              <a:spcAft>
                <a:spcPts val="0"/>
              </a:spcAft>
            </a:pPr>
            <a:endParaRPr lang="de-CH" dirty="0"/>
          </a:p>
          <a:p>
            <a:pPr fontAlgn="auto">
              <a:spcAft>
                <a:spcPts val="0"/>
              </a:spcAft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68760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15888"/>
            <a:ext cx="748665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>
                <a:sym typeface="Arial Black" panose="020B0A04020102020204" pitchFamily="34" charset="0"/>
              </a:rPr>
              <a:t>Die Search-Engine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fontAlgn="auto">
              <a:spcAft>
                <a:spcPts val="0"/>
              </a:spcAft>
            </a:pPr>
            <a:r>
              <a:rPr lang="de-CH" dirty="0" smtClean="0"/>
              <a:t>Indizierende Felder – nur einzelne Formate</a:t>
            </a:r>
            <a:endParaRPr lang="de-CH" dirty="0"/>
          </a:p>
          <a:p>
            <a:pPr lvl="1"/>
            <a:r>
              <a:rPr lang="de-CH" dirty="0" err="1" smtClean="0"/>
              <a:t>Author</a:t>
            </a:r>
            <a:r>
              <a:rPr lang="de-CH" dirty="0" smtClean="0"/>
              <a:t>		«</a:t>
            </a:r>
            <a:r>
              <a:rPr lang="de-CH" dirty="0" err="1" smtClean="0"/>
              <a:t>micha</a:t>
            </a:r>
            <a:r>
              <a:rPr lang="de-CH" dirty="0" smtClean="0"/>
              <a:t>», «</a:t>
            </a:r>
            <a:r>
              <a:rPr lang="de-CH" dirty="0" err="1" smtClean="0"/>
              <a:t>schoenenberger</a:t>
            </a:r>
            <a:r>
              <a:rPr lang="de-CH" dirty="0" smtClean="0"/>
              <a:t>»</a:t>
            </a:r>
          </a:p>
          <a:p>
            <a:pPr lvl="1"/>
            <a:r>
              <a:rPr lang="de-CH" dirty="0" smtClean="0"/>
              <a:t>Title		«</a:t>
            </a:r>
            <a:r>
              <a:rPr lang="de-CH" dirty="0" err="1" smtClean="0"/>
              <a:t>handout</a:t>
            </a:r>
            <a:r>
              <a:rPr lang="de-CH" dirty="0" smtClean="0"/>
              <a:t>», «</a:t>
            </a:r>
            <a:r>
              <a:rPr lang="de-CH" dirty="0" err="1" smtClean="0"/>
              <a:t>netzwerke</a:t>
            </a:r>
            <a:r>
              <a:rPr lang="de-CH" dirty="0" smtClean="0"/>
              <a:t>»</a:t>
            </a:r>
          </a:p>
          <a:p>
            <a:pPr lvl="1"/>
            <a:r>
              <a:rPr lang="de-CH" dirty="0" err="1" smtClean="0"/>
              <a:t>Creation</a:t>
            </a:r>
            <a:r>
              <a:rPr lang="de-CH" dirty="0" smtClean="0"/>
              <a:t> Date	«20130710060850» YYYYMMDDHHMM</a:t>
            </a:r>
          </a:p>
          <a:p>
            <a:pPr lvl="1"/>
            <a:r>
              <a:rPr lang="de-CH" dirty="0" err="1" smtClean="0"/>
              <a:t>Modification</a:t>
            </a:r>
            <a:r>
              <a:rPr lang="de-CH" dirty="0" smtClean="0"/>
              <a:t> Date</a:t>
            </a:r>
          </a:p>
          <a:p>
            <a:pPr lvl="1"/>
            <a:r>
              <a:rPr lang="de-CH" dirty="0" smtClean="0"/>
              <a:t>Summary	…</a:t>
            </a:r>
          </a:p>
          <a:p>
            <a:pPr lvl="1"/>
            <a:r>
              <a:rPr lang="de-CH" dirty="0" smtClean="0"/>
              <a:t>…</a:t>
            </a:r>
            <a:endParaRPr lang="de-CH" dirty="0"/>
          </a:p>
          <a:p>
            <a:pPr lvl="1"/>
            <a:endParaRPr lang="de-CH" dirty="0"/>
          </a:p>
          <a:p>
            <a:pPr lvl="1" fontAlgn="auto">
              <a:spcAft>
                <a:spcPts val="0"/>
              </a:spcAft>
            </a:pPr>
            <a:endParaRPr lang="de-CH" dirty="0" smtClean="0"/>
          </a:p>
          <a:p>
            <a:pPr lvl="1" fontAlgn="auto">
              <a:spcAft>
                <a:spcPts val="0"/>
              </a:spcAft>
            </a:pPr>
            <a:endParaRPr lang="de-CH" dirty="0"/>
          </a:p>
          <a:p>
            <a:pPr fontAlgn="auto">
              <a:spcAft>
                <a:spcPts val="0"/>
              </a:spcAft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126388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23528" y="116632"/>
            <a:ext cx="8136904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049" y="188640"/>
            <a:ext cx="5787902" cy="581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528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as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B9BD5"/>
      </a:accent1>
      <a:accent2>
        <a:srgbClr val="333399"/>
      </a:accent2>
      <a:accent3>
        <a:srgbClr val="FFFFFF"/>
      </a:accent3>
      <a:accent4>
        <a:srgbClr val="000000"/>
      </a:accent4>
      <a:accent5>
        <a:srgbClr val="B5CBE7"/>
      </a:accent5>
      <a:accent6>
        <a:srgbClr val="2D2D8A"/>
      </a:accent6>
      <a:hlink>
        <a:srgbClr val="009999"/>
      </a:hlink>
      <a:folHlink>
        <a:srgbClr val="99CC00"/>
      </a:folHlink>
    </a:clrScheme>
    <a:fontScheme name="1_Master">
      <a:majorFont>
        <a:latin typeface="Lucida Grande"/>
        <a:ea typeface="ヒラギノ角ゴ ProN W3"/>
        <a:cs typeface="ヒラギノ角ゴ ProN W3"/>
      </a:majorFont>
      <a:minorFont>
        <a:latin typeface="Calibri"/>
        <a:ea typeface="ヒラギノ角ゴ ProN W3"/>
        <a:cs typeface="ヒラギノ角ゴ ProN W3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B9BD5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B9BD5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1_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411</Words>
  <Characters>0</Characters>
  <Application>Microsoft Office PowerPoint</Application>
  <PresentationFormat>Bildschirmpräsentation (4:3)</PresentationFormat>
  <Lines>0</Lines>
  <Paragraphs>109</Paragraphs>
  <Slides>17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8" baseType="lpstr">
      <vt:lpstr>Arial</vt:lpstr>
      <vt:lpstr>Arial Black</vt:lpstr>
      <vt:lpstr>Arial Bold</vt:lpstr>
      <vt:lpstr>Calibri</vt:lpstr>
      <vt:lpstr>Cambria Math</vt:lpstr>
      <vt:lpstr>Gill Sans</vt:lpstr>
      <vt:lpstr>Lucida Grande</vt:lpstr>
      <vt:lpstr>Symbol</vt:lpstr>
      <vt:lpstr>ヒラギノ角ゴ ProN W3</vt:lpstr>
      <vt:lpstr>1_Master</vt:lpstr>
      <vt:lpstr>Benutzerdefiniertes Design</vt:lpstr>
      <vt:lpstr>PowerPoint-Präsentation</vt:lpstr>
      <vt:lpstr>Information Retrieval</vt:lpstr>
      <vt:lpstr>Agenda</vt:lpstr>
      <vt:lpstr>Das Projekt</vt:lpstr>
      <vt:lpstr>Das Projekt</vt:lpstr>
      <vt:lpstr>Die Search-Engine</vt:lpstr>
      <vt:lpstr>Die Search-Engine</vt:lpstr>
      <vt:lpstr>Die Search-Engine</vt:lpstr>
      <vt:lpstr>PowerPoint-Präsentation</vt:lpstr>
      <vt:lpstr>Auszug aus Indexer.java</vt:lpstr>
      <vt:lpstr>Vergleich der Suchergebnisse</vt:lpstr>
      <vt:lpstr>Beispiel  – Suche mit Windows 8.1</vt:lpstr>
      <vt:lpstr>Beispiel  – Suche mit Windows 8.1</vt:lpstr>
      <vt:lpstr>Beispiel 1 – Suche Luke</vt:lpstr>
      <vt:lpstr>Beispiel  – Suche Luke</vt:lpstr>
      <vt:lpstr>Fazit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 - tzwerksicherheit auf Layer 3 Switchen</dc:title>
  <dc:subject/>
  <dc:creator>Micha Schönenberger</dc:creator>
  <cp:keywords/>
  <dc:description/>
  <cp:lastModifiedBy>Micha Schönenberger</cp:lastModifiedBy>
  <cp:revision>197</cp:revision>
  <dcterms:modified xsi:type="dcterms:W3CDTF">2014-06-14T14:44:57Z</dcterms:modified>
</cp:coreProperties>
</file>