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6" r:id="rId2"/>
  </p:sldMasterIdLst>
  <p:notesMasterIdLst>
    <p:notesMasterId r:id="rId20"/>
  </p:notesMasterIdLst>
  <p:sldIdLst>
    <p:sldId id="311" r:id="rId3"/>
    <p:sldId id="256" r:id="rId4"/>
    <p:sldId id="257" r:id="rId5"/>
    <p:sldId id="299" r:id="rId6"/>
    <p:sldId id="313" r:id="rId7"/>
    <p:sldId id="301" r:id="rId8"/>
    <p:sldId id="315" r:id="rId9"/>
    <p:sldId id="316" r:id="rId10"/>
    <p:sldId id="314" r:id="rId11"/>
    <p:sldId id="321" r:id="rId12"/>
    <p:sldId id="303" r:id="rId13"/>
    <p:sldId id="317" r:id="rId14"/>
    <p:sldId id="318" r:id="rId15"/>
    <p:sldId id="319" r:id="rId16"/>
    <p:sldId id="320" r:id="rId17"/>
    <p:sldId id="302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Vorab" id="{0E2E74F2-5B0D-4EAC-A920-C0B5DCCEAFB2}">
          <p14:sldIdLst>
            <p14:sldId id="311"/>
            <p14:sldId id="256"/>
            <p14:sldId id="257"/>
          </p14:sldIdLst>
        </p14:section>
        <p14:section name="2) Einleitung" id="{6F0F29FF-EE17-4B59-B8F4-2EC0096CFD23}">
          <p14:sldIdLst>
            <p14:sldId id="299"/>
            <p14:sldId id="313"/>
          </p14:sldIdLst>
        </p14:section>
        <p14:section name="Search-Engine" id="{414CADBE-574E-49BA-854B-79D9CC50B179}">
          <p14:sldIdLst>
            <p14:sldId id="301"/>
            <p14:sldId id="315"/>
            <p14:sldId id="316"/>
            <p14:sldId id="314"/>
            <p14:sldId id="321"/>
          </p14:sldIdLst>
        </p14:section>
        <p14:section name="Vergleich Ergebnisse" id="{120AB56D-75B1-4A73-974B-929FD7515314}">
          <p14:sldIdLst>
            <p14:sldId id="303"/>
            <p14:sldId id="317"/>
            <p14:sldId id="318"/>
            <p14:sldId id="319"/>
            <p14:sldId id="320"/>
          </p14:sldIdLst>
        </p14:section>
        <p14:section name="Live-Demo" id="{FC5736A5-43BF-4A8E-AAAC-CB6C3965673C}">
          <p14:sldIdLst/>
        </p14:section>
        <p14:section name="Fazit" id="{E2F393CE-09D5-4BFD-A0C0-0363AFFAE128}">
          <p14:sldIdLst>
            <p14:sldId id="302"/>
          </p14:sldIdLst>
        </p14:section>
        <p14:section name="Q&amp;A" id="{2B3A4641-BDDE-4E9D-9B16-748BA5F49BA6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8" autoAdjust="0"/>
    <p:restoredTop sz="77173" autoAdjust="0"/>
  </p:normalViewPr>
  <p:slideViewPr>
    <p:cSldViewPr>
      <p:cViewPr>
        <p:scale>
          <a:sx n="100" d="100"/>
          <a:sy n="100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58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662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22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26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1638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6373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067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CH" sz="1200" dirty="0" smtClean="0"/>
                  <a:t>=	enthält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dirty="0" smtClean="0"/>
                  <a:t>=	stimmt überein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CH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CH" smtClean="0"/>
                  <a:t>	beginnt</a:t>
                </a:r>
                <a:r>
                  <a:rPr lang="de-CH" baseline="0" smtClean="0"/>
                  <a:t> mit</a:t>
                </a:r>
                <a:endParaRPr lang="de-CH" dirty="0" smtClean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:r>
                  <a:rPr lang="de-CH" sz="1200" dirty="0" smtClean="0"/>
                  <a:t>=</a:t>
                </a:r>
                <a:r>
                  <a:rPr lang="de-CH" sz="1200" dirty="0" smtClean="0"/>
                  <a:t>	enthält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dirty="0" smtClean="0"/>
                  <a:t>=	stimmt überein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:r>
                  <a:rPr lang="de-CH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de-CH" smtClean="0"/>
                  <a:t>	beginnt</a:t>
                </a:r>
                <a:r>
                  <a:rPr lang="de-CH" baseline="0" smtClean="0"/>
                  <a:t> mit</a:t>
                </a:r>
                <a:endParaRPr lang="de-CH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63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Simple Analyzer: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Trennt</a:t>
            </a:r>
            <a:r>
              <a:rPr lang="de-CH" baseline="0" dirty="0" smtClean="0"/>
              <a:t> Wörter bei nicht-Satzzeichen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Z.B. Komma, Punkt, Ausrufezeichen</a:t>
            </a:r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CH" baseline="0" dirty="0" smtClean="0"/>
              <a:t>Fazit: address.java wird zu </a:t>
            </a:r>
            <a:r>
              <a:rPr lang="de-CH" baseline="0" dirty="0" err="1" smtClean="0"/>
              <a:t>address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java</a:t>
            </a:r>
            <a:endParaRPr lang="de-CH" baseline="0" dirty="0" smtClean="0"/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CH" baseline="0" dirty="0" smtClean="0"/>
              <a:t>Nicht nur </a:t>
            </a:r>
            <a:r>
              <a:rPr lang="de-CH" baseline="0" dirty="0" err="1" smtClean="0"/>
              <a:t>gesuchtet</a:t>
            </a:r>
            <a:r>
              <a:rPr lang="de-CH" baseline="0" dirty="0" smtClean="0"/>
              <a:t> Dokument, sondern alle mit </a:t>
            </a:r>
            <a:r>
              <a:rPr lang="de-CH" baseline="0" dirty="0" err="1" smtClean="0"/>
              <a:t>java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address</a:t>
            </a:r>
            <a:endParaRPr lang="de-CH" baseline="0" dirty="0" smtClean="0"/>
          </a:p>
          <a:p>
            <a:pPr marL="171450" lvl="0" indent="-171450">
              <a:buFont typeface="Symbol" panose="05050102010706020507" pitchFamily="18" charset="2"/>
              <a:buChar char="Þ"/>
            </a:pPr>
            <a:endParaRPr lang="de-CH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English-Analyzer, German-Analyzer, Standard-Analyzer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Trennen nicht bei nicht-Satzzeichen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Standard-Analyzer: entfernt </a:t>
            </a:r>
            <a:r>
              <a:rPr lang="de-CH" baseline="0" dirty="0" err="1" smtClean="0"/>
              <a:t>stop</a:t>
            </a:r>
            <a:r>
              <a:rPr lang="de-CH" baseline="0" dirty="0" smtClean="0"/>
              <a:t>-wörter</a:t>
            </a:r>
          </a:p>
        </p:txBody>
      </p:sp>
    </p:spTree>
    <p:extLst>
      <p:ext uri="{BB962C8B-B14F-4D97-AF65-F5344CB8AC3E}">
        <p14:creationId xmlns:p14="http://schemas.microsoft.com/office/powerpoint/2010/main" val="257356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475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936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0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902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625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9038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Content:	alle klein	alle </a:t>
            </a:r>
            <a:r>
              <a:rPr lang="de-CH" dirty="0" err="1" smtClean="0"/>
              <a:t>Docs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Filename	</a:t>
            </a:r>
            <a:r>
              <a:rPr lang="de-CH" dirty="0" err="1" smtClean="0"/>
              <a:t>Originial</a:t>
            </a:r>
            <a:r>
              <a:rPr lang="de-CH" dirty="0" smtClean="0"/>
              <a:t>	alle </a:t>
            </a:r>
            <a:r>
              <a:rPr lang="de-CH" dirty="0" err="1" smtClean="0"/>
              <a:t>Docs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 smtClean="0"/>
              <a:t>Fullpath</a:t>
            </a:r>
            <a:r>
              <a:rPr lang="de-CH" baseline="0" dirty="0" smtClean="0"/>
              <a:t>	Original	alle </a:t>
            </a:r>
            <a:r>
              <a:rPr lang="de-CH" baseline="0" dirty="0" err="1" smtClean="0"/>
              <a:t>Docs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439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 smtClean="0"/>
              <a:t>Author</a:t>
            </a:r>
            <a:r>
              <a:rPr lang="de-CH" dirty="0" smtClean="0"/>
              <a:t>:	Original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Title:	</a:t>
            </a:r>
            <a:r>
              <a:rPr lang="de-CH" dirty="0" err="1" smtClean="0"/>
              <a:t>Orignial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Title	klein,</a:t>
            </a:r>
            <a:r>
              <a:rPr lang="de-CH" baseline="0" dirty="0" smtClean="0"/>
              <a:t> einzelne Wörter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aseline="0" dirty="0" err="1" smtClean="0"/>
              <a:t>Creation</a:t>
            </a:r>
            <a:r>
              <a:rPr lang="de-CH" baseline="0" dirty="0" smtClean="0"/>
              <a:t> Date, </a:t>
            </a:r>
            <a:r>
              <a:rPr lang="de-CH" baseline="0" dirty="0" err="1" smtClean="0"/>
              <a:t>Modification</a:t>
            </a:r>
            <a:r>
              <a:rPr lang="de-CH" baseline="0" dirty="0" smtClean="0"/>
              <a:t> Date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aseline="0" dirty="0" smtClean="0"/>
              <a:t>Summary, …. nur PDF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3980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6061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Prüft</a:t>
            </a:r>
            <a:r>
              <a:rPr lang="de-CH" baseline="0" dirty="0" smtClean="0"/>
              <a:t> ob File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aseline="0" dirty="0" smtClean="0"/>
              <a:t>Wenn </a:t>
            </a:r>
            <a:r>
              <a:rPr lang="de-CH" baseline="0" dirty="0" err="1" smtClean="0"/>
              <a:t>false</a:t>
            </a:r>
            <a:r>
              <a:rPr lang="de-CH" baseline="0" dirty="0" smtClean="0"/>
              <a:t>, prüft ob Directory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7363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 b="1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9688" indent="0" algn="ctr">
              <a:buNone/>
              <a:defRPr/>
            </a:lvl1pPr>
            <a:lvl2pPr marL="331788" indent="0">
              <a:buFont typeface="Arial" panose="020B0604020202020204" pitchFamily="34" charset="0"/>
              <a:buNone/>
              <a:defRPr/>
            </a:lvl2pPr>
            <a:lvl3pPr marL="674688" indent="0">
              <a:buNone/>
              <a:defRPr/>
            </a:lvl3pPr>
            <a:lvl4pPr marL="1017588" indent="0">
              <a:buNone/>
              <a:defRPr/>
            </a:lvl4pPr>
            <a:lvl5pPr marL="1360488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CC821-B2DC-426D-B54D-29A353A54DF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3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 b="1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2588" indent="-342900">
              <a:buFont typeface="Arial" panose="020B0604020202020204" pitchFamily="34" charset="0"/>
              <a:buChar char="•"/>
              <a:defRPr/>
            </a:lvl1pPr>
            <a:lvl2pPr marL="617538" indent="-285750">
              <a:buFont typeface="Arial" panose="020B0604020202020204" pitchFamily="34" charset="0"/>
              <a:buChar char="•"/>
              <a:defRPr/>
            </a:lvl2pPr>
            <a:lvl3pPr marL="960438" indent="-285750">
              <a:buFont typeface="Arial" panose="020B0604020202020204" pitchFamily="34" charset="0"/>
              <a:buChar char="•"/>
              <a:defRPr/>
            </a:lvl3pPr>
            <a:lvl4pPr marL="1303338" indent="-285750">
              <a:buFont typeface="Arial" panose="020B0604020202020204" pitchFamily="34" charset="0"/>
              <a:buChar char="•"/>
              <a:defRPr/>
            </a:lvl4pPr>
            <a:lvl5pPr marL="164623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CC821-B2DC-426D-B54D-29A353A54DF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7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7664" y="188640"/>
            <a:ext cx="1679700" cy="79927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1800" y="188640"/>
            <a:ext cx="1679700" cy="79927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5936" y="188640"/>
            <a:ext cx="1679700" cy="7992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20072" y="188639"/>
            <a:ext cx="1679700" cy="79927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8559" y="188639"/>
            <a:ext cx="1679700" cy="79927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2280" y="188639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1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-En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9792" y="188640"/>
            <a:ext cx="1584176" cy="79927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928" y="188640"/>
            <a:ext cx="1679700" cy="79927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20072" y="188639"/>
            <a:ext cx="1679700" cy="79927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8559" y="188639"/>
            <a:ext cx="1679700" cy="79927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2280" y="188639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6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Ergebni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756" y="188640"/>
            <a:ext cx="1512168" cy="79927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040" y="188638"/>
            <a:ext cx="1679700" cy="79927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8184" y="188639"/>
            <a:ext cx="1679700" cy="79927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2280" y="188639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02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62887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8368" y="198946"/>
            <a:ext cx="1512168" cy="7992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2160" y="198946"/>
            <a:ext cx="1679700" cy="79927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4857" y="198945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8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628873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84168" y="188640"/>
            <a:ext cx="1527809" cy="79927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88639"/>
            <a:ext cx="1527809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dfasd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628873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296" y="188639"/>
            <a:ext cx="1527809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017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30188"/>
            <a:ext cx="7886700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453336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smtClean="0">
                <a:solidFill>
                  <a:srgbClr val="898989"/>
                </a:solidFill>
                <a:ea typeface="Gill Sans" charset="0"/>
                <a:cs typeface="Gill Sans" charset="0"/>
              </a:defRPr>
            </a:lvl1pPr>
          </a:lstStyle>
          <a:p>
            <a:pPr>
              <a:defRPr/>
            </a:pPr>
            <a:fld id="{E12CC821-B2DC-426D-B54D-29A353A54DF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44" y="616632"/>
            <a:ext cx="1248462" cy="8225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968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11138" indent="-17145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032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8461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1890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5319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628650" y="1196752"/>
            <a:ext cx="7886700" cy="62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0" name="Text Box 3"/>
          <p:cNvSpPr txBox="1">
            <a:spLocks noChangeArrowheads="1"/>
          </p:cNvSpPr>
          <p:nvPr userDrawn="1"/>
        </p:nvSpPr>
        <p:spPr bwMode="auto">
          <a:xfrm>
            <a:off x="4457700" y="6423022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rgbClr val="898989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2CC821-B2DC-426D-B54D-29A353A54DF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7"/>
          <a:stretch/>
        </p:blipFill>
        <p:spPr>
          <a:xfrm>
            <a:off x="7757898" y="6255050"/>
            <a:ext cx="778362" cy="396572"/>
          </a:xfrm>
          <a:prstGeom prst="rect">
            <a:avLst/>
          </a:prstGeom>
        </p:spPr>
      </p:pic>
      <p:pic>
        <p:nvPicPr>
          <p:cNvPr id="10" name="Picture 2" descr="https://drupal.org/files/project-images/lucene_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1557"/>
            <a:ext cx="1548172" cy="2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06362" y="245225"/>
            <a:ext cx="5859863" cy="7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7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68" r:id="rId3"/>
    <p:sldLayoutId id="2147483669" r:id="rId4"/>
    <p:sldLayoutId id="2147483675" r:id="rId5"/>
    <p:sldLayoutId id="2147483676" r:id="rId6"/>
  </p:sldLayoutIdLst>
  <p:transition spd="slow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6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Auszug aus Indexer.java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de-CH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3" y="1801134"/>
            <a:ext cx="5256634" cy="44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319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Vergleich der Suchergebnisse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Beispiel</a:t>
            </a:r>
            <a:endParaRPr lang="de-CH" dirty="0" smtClean="0"/>
          </a:p>
          <a:p>
            <a:pPr lvl="1"/>
            <a:r>
              <a:rPr lang="de-CH" dirty="0" smtClean="0"/>
              <a:t>Annahme </a:t>
            </a:r>
            <a:r>
              <a:rPr lang="de-CH" dirty="0" smtClean="0"/>
              <a:t>für </a:t>
            </a:r>
            <a:r>
              <a:rPr lang="de-CH" dirty="0"/>
              <a:t>die </a:t>
            </a:r>
            <a:r>
              <a:rPr lang="de-CH" dirty="0" smtClean="0"/>
              <a:t>Suche:</a:t>
            </a:r>
            <a:endParaRPr lang="de-CH" dirty="0"/>
          </a:p>
          <a:p>
            <a:pPr lvl="2"/>
            <a:r>
              <a:rPr lang="de-CH" dirty="0" smtClean="0"/>
              <a:t>Filename </a:t>
            </a:r>
            <a:r>
              <a:rPr lang="de-CH" dirty="0"/>
              <a:t>ist unbekannt</a:t>
            </a:r>
          </a:p>
          <a:p>
            <a:pPr lvl="2"/>
            <a:r>
              <a:rPr lang="de-CH" dirty="0" smtClean="0"/>
              <a:t>Autor</a:t>
            </a:r>
            <a:r>
              <a:rPr lang="de-CH" dirty="0"/>
              <a:t>: entweder «</a:t>
            </a:r>
            <a:r>
              <a:rPr lang="de-CH" dirty="0" err="1"/>
              <a:t>micha</a:t>
            </a:r>
            <a:r>
              <a:rPr lang="de-CH" dirty="0"/>
              <a:t>» oder «</a:t>
            </a:r>
            <a:r>
              <a:rPr lang="de-CH" dirty="0" err="1"/>
              <a:t>reto</a:t>
            </a:r>
            <a:r>
              <a:rPr lang="de-CH" dirty="0"/>
              <a:t>»</a:t>
            </a:r>
          </a:p>
          <a:p>
            <a:pPr lvl="2"/>
            <a:r>
              <a:rPr lang="de-CH" dirty="0" smtClean="0"/>
              <a:t>File </a:t>
            </a:r>
            <a:r>
              <a:rPr lang="de-CH" dirty="0"/>
              <a:t>Extension: *.</a:t>
            </a:r>
            <a:r>
              <a:rPr lang="de-CH" dirty="0" err="1"/>
              <a:t>doc</a:t>
            </a:r>
            <a:r>
              <a:rPr lang="de-CH" dirty="0"/>
              <a:t> oder *.</a:t>
            </a:r>
            <a:r>
              <a:rPr lang="de-CH" dirty="0" err="1"/>
              <a:t>docx</a:t>
            </a:r>
            <a:endParaRPr lang="de-CH" dirty="0"/>
          </a:p>
          <a:p>
            <a:pPr lvl="2"/>
            <a:r>
              <a:rPr lang="de-CH" dirty="0" smtClean="0"/>
              <a:t>Im </a:t>
            </a:r>
            <a:r>
              <a:rPr lang="de-CH" dirty="0"/>
              <a:t>Inhalt muss vorkommen: «Address.java».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77459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Beispiel </a:t>
            </a:r>
            <a:r>
              <a:rPr lang="de-CH" dirty="0" smtClean="0">
                <a:sym typeface="Arial Black" panose="020B0A04020102020204" pitchFamily="34" charset="0"/>
              </a:rPr>
              <a:t> </a:t>
            </a:r>
            <a:r>
              <a:rPr lang="de-CH" dirty="0" smtClean="0">
                <a:sym typeface="Arial Black" panose="020B0A04020102020204" pitchFamily="34" charset="0"/>
              </a:rPr>
              <a:t>– Suche mit Windows 8.1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‘normale’ Suche mit Windows</a:t>
            </a:r>
          </a:p>
          <a:p>
            <a:pPr lvl="1"/>
            <a:r>
              <a:rPr lang="de-CH" dirty="0" smtClean="0"/>
              <a:t>1. Suche: </a:t>
            </a:r>
            <a:r>
              <a:rPr lang="de-CH" dirty="0" err="1" smtClean="0"/>
              <a:t>micha</a:t>
            </a:r>
            <a:r>
              <a:rPr lang="de-CH" dirty="0" smtClean="0"/>
              <a:t> Address.java</a:t>
            </a:r>
          </a:p>
          <a:p>
            <a:pPr lvl="1"/>
            <a:r>
              <a:rPr lang="de-CH" dirty="0" smtClean="0"/>
              <a:t>2. Suche: </a:t>
            </a:r>
            <a:r>
              <a:rPr lang="de-CH" dirty="0" err="1" smtClean="0"/>
              <a:t>reto</a:t>
            </a:r>
            <a:r>
              <a:rPr lang="de-CH" dirty="0" smtClean="0"/>
              <a:t> Address.java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56992"/>
            <a:ext cx="8352928" cy="28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6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Beispiel </a:t>
            </a:r>
            <a:r>
              <a:rPr lang="de-CH" dirty="0" smtClean="0">
                <a:sym typeface="Arial Black" panose="020B0A04020102020204" pitchFamily="34" charset="0"/>
              </a:rPr>
              <a:t> </a:t>
            </a:r>
            <a:r>
              <a:rPr lang="de-CH" dirty="0" smtClean="0">
                <a:sym typeface="Arial Black" panose="020B0A04020102020204" pitchFamily="34" charset="0"/>
              </a:rPr>
              <a:t>– Suche mit Windows 8.1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‘optimierte’ Suche mit Windows</a:t>
                </a:r>
              </a:p>
              <a:p>
                <a:pPr lvl="1"/>
                <a:r>
                  <a:rPr lang="de-CH" sz="2200" dirty="0" err="1" smtClean="0"/>
                  <a:t>authors</a:t>
                </a:r>
                <a:r>
                  <a:rPr lang="de-CH" sz="2200" dirty="0" smtClean="0"/>
                  <a:t>:</a:t>
                </a:r>
                <a14:m>
                  <m:oMath xmlns:m="http://schemas.openxmlformats.org/officeDocument/2006/math">
                    <m:r>
                      <a:rPr lang="de-CH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CH" sz="2200" dirty="0" smtClean="0"/>
                  <a:t>=ʺ</a:t>
                </a:r>
                <a:r>
                  <a:rPr lang="de-CH" sz="2200" dirty="0" err="1" smtClean="0"/>
                  <a:t>micha</a:t>
                </a:r>
                <a:r>
                  <a:rPr lang="de-CH" sz="2200" dirty="0" smtClean="0"/>
                  <a:t>ʺ OR </a:t>
                </a:r>
                <a:r>
                  <a:rPr lang="de-CH" sz="2200" dirty="0" err="1" smtClean="0"/>
                  <a:t>authors</a:t>
                </a:r>
                <a:r>
                  <a:rPr lang="de-CH" sz="2200" dirty="0"/>
                  <a:t>:</a:t>
                </a:r>
                <a14:m>
                  <m:oMath xmlns:m="http://schemas.openxmlformats.org/officeDocument/2006/math">
                    <m:r>
                      <a:rPr lang="de-CH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CH" sz="2200" dirty="0"/>
                  <a:t>=</a:t>
                </a:r>
                <a:r>
                  <a:rPr lang="de-CH" sz="2200" dirty="0" smtClean="0"/>
                  <a:t>ʺ</a:t>
                </a:r>
                <a:r>
                  <a:rPr lang="de-CH" sz="2200" dirty="0" err="1" smtClean="0"/>
                  <a:t>reto</a:t>
                </a:r>
                <a:r>
                  <a:rPr lang="de-CH" sz="2200" dirty="0" smtClean="0"/>
                  <a:t>ʺ AND Address.java </a:t>
                </a:r>
                <a:endParaRPr lang="de-CH" sz="2200" dirty="0"/>
              </a:p>
            </p:txBody>
          </p:sp>
        </mc:Choice>
        <mc:Fallback xmlns=""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4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8280920" cy="21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5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Beispiel 1 – Suche </a:t>
            </a:r>
            <a:r>
              <a:rPr lang="de-CH" dirty="0" smtClean="0">
                <a:sym typeface="Arial Black" panose="020B0A04020102020204" pitchFamily="34" charset="0"/>
              </a:rPr>
              <a:t>Luke</a:t>
            </a:r>
            <a:endParaRPr lang="de-CH" dirty="0" smtClean="0">
              <a:sym typeface="Arial Black" panose="020B0A040201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5" y="1822722"/>
            <a:ext cx="7833889" cy="44164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1" r="80697" b="75333"/>
          <a:stretch/>
        </p:blipFill>
        <p:spPr>
          <a:xfrm>
            <a:off x="655055" y="2226245"/>
            <a:ext cx="1512168" cy="68617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015" y="5411319"/>
            <a:ext cx="2183606" cy="180975"/>
          </a:xfrm>
          <a:prstGeom prst="rect">
            <a:avLst/>
          </a:prstGeom>
        </p:spPr>
      </p:pic>
      <p:sp>
        <p:nvSpPr>
          <p:cNvPr id="1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r>
              <a:rPr lang="de-CH" dirty="0" smtClean="0"/>
              <a:t>Dokument gefunden</a:t>
            </a:r>
          </a:p>
          <a:p>
            <a:pPr lvl="1"/>
            <a:r>
              <a:rPr lang="de-CH" sz="1800" dirty="0" smtClean="0"/>
              <a:t>Weshalb nicht nur das gesuchte Dokument?</a:t>
            </a:r>
          </a:p>
          <a:p>
            <a:pPr lvl="1"/>
            <a:r>
              <a:rPr lang="de-CH" sz="1800" dirty="0" smtClean="0"/>
              <a:t> Findet Lucene falsche Dokumente oder Windows nicht alle?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0577110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29045 0.14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22483 -0.28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ym typeface="Arial Black" panose="020B0A04020102020204" pitchFamily="34" charset="0"/>
              </a:rPr>
              <a:t>Beispiel </a:t>
            </a:r>
            <a:r>
              <a:rPr lang="de-CH" dirty="0" smtClean="0">
                <a:sym typeface="Arial Black" panose="020B0A04020102020204" pitchFamily="34" charset="0"/>
              </a:rPr>
              <a:t> </a:t>
            </a:r>
            <a:r>
              <a:rPr lang="de-CH" dirty="0">
                <a:sym typeface="Arial Black" panose="020B0A04020102020204" pitchFamily="34" charset="0"/>
              </a:rPr>
              <a:t>– Suche Luke</a:t>
            </a:r>
            <a:endParaRPr lang="de-CH" dirty="0" smtClean="0">
              <a:sym typeface="Arial Black" panose="020B0A040201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… geht doch …</a:t>
            </a:r>
          </a:p>
          <a:p>
            <a:endParaRPr lang="de-CH" sz="2200" dirty="0"/>
          </a:p>
          <a:p>
            <a:endParaRPr lang="de-CH" sz="2200" dirty="0" smtClean="0"/>
          </a:p>
          <a:p>
            <a:endParaRPr lang="de-CH" sz="2200" dirty="0"/>
          </a:p>
          <a:p>
            <a:endParaRPr lang="de-CH" sz="2200" dirty="0" smtClean="0"/>
          </a:p>
          <a:p>
            <a:r>
              <a:rPr lang="de-CH" sz="2200" dirty="0" smtClean="0"/>
              <a:t>Fazit: Wahl des Analyzer wichtig !</a:t>
            </a:r>
            <a:endParaRPr lang="de-CH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44816" cy="250267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445272" y="3232222"/>
            <a:ext cx="1774800" cy="124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6954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Guter Einblick in eigene Search-Engine</a:t>
            </a:r>
          </a:p>
          <a:p>
            <a:pPr fontAlgn="auto">
              <a:spcAft>
                <a:spcPts val="0"/>
              </a:spcAft>
            </a:pPr>
            <a:r>
              <a:rPr lang="de-CH" dirty="0" smtClean="0"/>
              <a:t>Teils Zeitverlust, da Index unbrauchbar</a:t>
            </a:r>
          </a:p>
          <a:p>
            <a:pPr fontAlgn="auto">
              <a:spcAft>
                <a:spcPts val="0"/>
              </a:spcAft>
            </a:pPr>
            <a:r>
              <a:rPr lang="de-CH" dirty="0" smtClean="0"/>
              <a:t>Aufgrund guter OS-implementierter Search-Engine kein Bedarf für weitere, private Nutzung</a:t>
            </a:r>
          </a:p>
          <a:p>
            <a:pPr fontAlgn="auto">
              <a:spcAft>
                <a:spcPts val="0"/>
              </a:spcAft>
            </a:pPr>
            <a:r>
              <a:rPr lang="de-CH" dirty="0" smtClean="0"/>
              <a:t>Lucene gute Grundlage für firmenspezifisch optimierte Search-Engine</a:t>
            </a:r>
          </a:p>
          <a:p>
            <a:pPr fontAlgn="auto">
              <a:spcAft>
                <a:spcPts val="0"/>
              </a:spcAft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11951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4896545"/>
          </a:xfrm>
        </p:spPr>
        <p:txBody>
          <a:bodyPr/>
          <a:lstStyle/>
          <a:p>
            <a:pPr algn="ctr"/>
            <a:r>
              <a:rPr lang="en-US" sz="7200" dirty="0" smtClean="0">
                <a:sym typeface="Arial Bold" charset="0"/>
              </a:rPr>
              <a:t>Q&amp;A</a:t>
            </a:r>
            <a:endParaRPr lang="de-CH" sz="7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ym typeface="Arial Black" panose="020B0A04020102020204" pitchFamily="34" charset="0"/>
              </a:rPr>
              <a:t>Information </a:t>
            </a:r>
            <a:r>
              <a:rPr lang="de-CH" dirty="0" err="1" smtClean="0">
                <a:sym typeface="Arial Black" panose="020B0A04020102020204" pitchFamily="34" charset="0"/>
              </a:rPr>
              <a:t>Retrieval</a:t>
            </a:r>
            <a:endParaRPr lang="en-US" dirty="0" smtClean="0">
              <a:sym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6309320"/>
            <a:ext cx="7886700" cy="548680"/>
          </a:xfrm>
        </p:spPr>
        <p:txBody>
          <a:bodyPr/>
          <a:lstStyle/>
          <a:p>
            <a:r>
              <a:rPr lang="de-CH" dirty="0" smtClean="0">
                <a:sym typeface="Arial" panose="020B0604020202020204" pitchFamily="34" charset="0"/>
              </a:rPr>
              <a:t>Seminararbeit von Micha Schönenberger</a:t>
            </a:r>
            <a:endParaRPr lang="en-US" dirty="0" smtClean="0">
              <a:sym typeface="Arial" panose="020B0604020202020204" pitchFamily="34" charset="0"/>
            </a:endParaRPr>
          </a:p>
        </p:txBody>
      </p:sp>
      <p:pic>
        <p:nvPicPr>
          <p:cNvPr id="1026" name="Picture 2" descr="https://drupal.org/files/project-images/lucen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4415236"/>
            <a:ext cx="3672408" cy="6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28650" y="2090734"/>
            <a:ext cx="7886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600" dirty="0"/>
              <a:t>Evaluierung der </a:t>
            </a:r>
            <a:r>
              <a:rPr lang="de-CH" sz="2600" dirty="0" err="1"/>
              <a:t>Retrieval</a:t>
            </a:r>
            <a:r>
              <a:rPr lang="de-CH" sz="2600" dirty="0"/>
              <a:t>-Leistung einer Search</a:t>
            </a:r>
          </a:p>
          <a:p>
            <a:pPr algn="ctr"/>
            <a:r>
              <a:rPr lang="de-CH" sz="2600" dirty="0"/>
              <a:t>Engine am Beispiel der Suche in Dokumenten von 4</a:t>
            </a:r>
          </a:p>
          <a:p>
            <a:pPr algn="ctr"/>
            <a:r>
              <a:rPr lang="de-CH" sz="2600" dirty="0"/>
              <a:t>Jahren ZHAW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Arial Black" panose="020B0A04020102020204" pitchFamily="34" charset="0"/>
              </a:rPr>
              <a:t>Agenda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Das Projekt – Ausgangslage, Ziele, Aufgabenstellung, erwartetes Resultat</a:t>
            </a:r>
            <a:endParaRPr lang="de-CH" sz="3200" dirty="0">
              <a:sym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Die Search-Engine</a:t>
            </a: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Vergleich der Suchergebnisse</a:t>
            </a: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Fazit</a:t>
            </a: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Q&amp;A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Ausgangslage</a:t>
            </a:r>
          </a:p>
          <a:p>
            <a:pPr lvl="1"/>
            <a:r>
              <a:rPr lang="de-CH" dirty="0" smtClean="0"/>
              <a:t>Viele Dateien angehäuft während Studium</a:t>
            </a:r>
          </a:p>
          <a:p>
            <a:pPr lvl="1"/>
            <a:r>
              <a:rPr lang="de-CH" dirty="0" smtClean="0"/>
              <a:t>Viele Dateitypen (</a:t>
            </a:r>
            <a:r>
              <a:rPr lang="de-CH" dirty="0" err="1" smtClean="0"/>
              <a:t>pdf</a:t>
            </a:r>
            <a:r>
              <a:rPr lang="de-CH" dirty="0" smtClean="0"/>
              <a:t>, </a:t>
            </a:r>
            <a:r>
              <a:rPr lang="de-CH" dirty="0" err="1" smtClean="0"/>
              <a:t>xls</a:t>
            </a:r>
            <a:r>
              <a:rPr lang="de-CH" dirty="0" smtClean="0"/>
              <a:t>, </a:t>
            </a:r>
            <a:r>
              <a:rPr lang="de-CH" dirty="0" err="1" smtClean="0"/>
              <a:t>txt</a:t>
            </a:r>
            <a:r>
              <a:rPr lang="de-CH" dirty="0" smtClean="0"/>
              <a:t>, </a:t>
            </a:r>
            <a:r>
              <a:rPr lang="de-CH" dirty="0" err="1" smtClean="0"/>
              <a:t>java</a:t>
            </a:r>
            <a:r>
              <a:rPr lang="de-CH" dirty="0" smtClean="0"/>
              <a:t>, c, </a:t>
            </a:r>
            <a:r>
              <a:rPr lang="de-CH" dirty="0" err="1" smtClean="0"/>
              <a:t>doc</a:t>
            </a:r>
            <a:r>
              <a:rPr lang="de-CH" dirty="0" smtClean="0"/>
              <a:t>, </a:t>
            </a:r>
            <a:r>
              <a:rPr lang="de-CH" dirty="0" err="1" smtClean="0"/>
              <a:t>xlsx</a:t>
            </a:r>
            <a:r>
              <a:rPr lang="de-CH" dirty="0" smtClean="0"/>
              <a:t>…)</a:t>
            </a:r>
          </a:p>
          <a:p>
            <a:r>
              <a:rPr lang="de-CH" dirty="0" smtClean="0"/>
              <a:t>Ziele</a:t>
            </a:r>
            <a:endParaRPr lang="de-CH" dirty="0" smtClean="0"/>
          </a:p>
          <a:p>
            <a:pPr lvl="1"/>
            <a:r>
              <a:rPr lang="de-CH" dirty="0" smtClean="0"/>
              <a:t>Direkter Vergleich zwischen Suchresultaten von Lucene mit </a:t>
            </a:r>
            <a:r>
              <a:rPr lang="de-CH" dirty="0" smtClean="0"/>
              <a:t>Betriebssystem (Windows)</a:t>
            </a:r>
            <a:endParaRPr lang="de-CH" dirty="0" smtClean="0"/>
          </a:p>
          <a:p>
            <a:pPr lvl="1"/>
            <a:r>
              <a:rPr lang="de-CH" dirty="0" smtClean="0"/>
              <a:t>Lucene soll mindestens so gut sein</a:t>
            </a:r>
          </a:p>
          <a:p>
            <a:endParaRPr lang="de-CH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Das Projekt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1536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Aufgabenstellung</a:t>
            </a:r>
          </a:p>
          <a:p>
            <a:pPr lvl="1"/>
            <a:r>
              <a:rPr lang="de-CH" dirty="0" smtClean="0"/>
              <a:t>Definierung Suchkriterien</a:t>
            </a:r>
          </a:p>
          <a:p>
            <a:pPr lvl="1"/>
            <a:r>
              <a:rPr lang="de-CH" dirty="0" smtClean="0"/>
              <a:t>Demo-Applikation in Java</a:t>
            </a:r>
          </a:p>
          <a:p>
            <a:pPr lvl="1"/>
            <a:r>
              <a:rPr lang="de-CH" dirty="0" smtClean="0"/>
              <a:t>Implementierung von PDF</a:t>
            </a:r>
          </a:p>
          <a:p>
            <a:pPr lvl="1"/>
            <a:r>
              <a:rPr lang="de-CH" dirty="0" smtClean="0"/>
              <a:t>Vergleich der Resultate</a:t>
            </a:r>
          </a:p>
          <a:p>
            <a:r>
              <a:rPr lang="de-CH" dirty="0" smtClean="0"/>
              <a:t>Erwartetes Resultat</a:t>
            </a:r>
          </a:p>
          <a:p>
            <a:pPr lvl="1"/>
            <a:r>
              <a:rPr lang="de-CH" dirty="0" smtClean="0"/>
              <a:t>Korrekte PDF </a:t>
            </a:r>
            <a:r>
              <a:rPr lang="de-CH" dirty="0" smtClean="0"/>
              <a:t>Indexierung ein Muss</a:t>
            </a:r>
          </a:p>
          <a:p>
            <a:pPr lvl="1"/>
            <a:r>
              <a:rPr lang="de-CH" dirty="0" smtClean="0"/>
              <a:t>Qualität der Suchresultate von Lucene soll die des Betriebssystems übertreffen</a:t>
            </a:r>
          </a:p>
          <a:p>
            <a:endParaRPr lang="de-CH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Das Projekt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253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Die Search-Engine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Eingesetzte Software</a:t>
            </a:r>
            <a:endParaRPr lang="de-CH" dirty="0"/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Lucene Version 3.0.2 (für Indexierung)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Apache </a:t>
            </a:r>
            <a:r>
              <a:rPr lang="de-CH" dirty="0" err="1" smtClean="0"/>
              <a:t>PDFBox</a:t>
            </a:r>
            <a:r>
              <a:rPr lang="de-CH" dirty="0" smtClean="0"/>
              <a:t> Version 1.8.5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Luke – Lucene Index Toolbox – v3.5.0</a:t>
            </a:r>
            <a:endParaRPr lang="de-CH" dirty="0"/>
          </a:p>
          <a:p>
            <a:pPr fontAlgn="auto">
              <a:spcAft>
                <a:spcPts val="0"/>
              </a:spcAft>
            </a:pPr>
            <a:r>
              <a:rPr lang="de-CH" dirty="0" smtClean="0"/>
              <a:t>Eingesetzte Hardware</a:t>
            </a:r>
            <a:endParaRPr lang="de-CH" dirty="0"/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MacBook Air 2011 (MacBookAir4,2) – 4GB RAM – Mac OSX 10.9.2 – 1.8GHz i7 – SSD 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Asus P7H55E – 8GB RAM – Windows 8.1 – 3.33GHz i5 – HDD WD </a:t>
            </a:r>
            <a:r>
              <a:rPr lang="de-CH" dirty="0" err="1" smtClean="0"/>
              <a:t>black</a:t>
            </a:r>
            <a:r>
              <a:rPr lang="de-CH" dirty="0" smtClean="0"/>
              <a:t> 1TB</a:t>
            </a:r>
          </a:p>
          <a:p>
            <a:pPr lvl="1" fontAlgn="auto">
              <a:spcAft>
                <a:spcPts val="0"/>
              </a:spcAft>
            </a:pPr>
            <a:endParaRPr lang="de-CH" dirty="0"/>
          </a:p>
          <a:p>
            <a:pPr fontAlgn="auto">
              <a:spcAft>
                <a:spcPts val="0"/>
              </a:spcAft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29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Die Search-Engine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Indizierende Felder – alle Dokumente</a:t>
            </a:r>
            <a:endParaRPr lang="de-CH" dirty="0"/>
          </a:p>
          <a:p>
            <a:pPr lvl="1" fontAlgn="auto">
              <a:spcAft>
                <a:spcPts val="0"/>
              </a:spcAft>
            </a:pPr>
            <a:r>
              <a:rPr lang="de-CH" dirty="0" err="1" smtClean="0"/>
              <a:t>content</a:t>
            </a:r>
            <a:r>
              <a:rPr lang="de-CH" dirty="0" smtClean="0"/>
              <a:t>		</a:t>
            </a:r>
            <a:r>
              <a:rPr lang="de-CH" dirty="0"/>
              <a:t> </a:t>
            </a:r>
            <a:r>
              <a:rPr lang="de-CH" dirty="0" smtClean="0"/>
              <a:t>«</a:t>
            </a:r>
            <a:r>
              <a:rPr lang="de-CH" dirty="0" err="1" smtClean="0"/>
              <a:t>risk</a:t>
            </a:r>
            <a:r>
              <a:rPr lang="de-CH" dirty="0" smtClean="0"/>
              <a:t>», «top»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Filename		«Filename.txt»</a:t>
            </a:r>
          </a:p>
          <a:p>
            <a:pPr lvl="1"/>
            <a:r>
              <a:rPr lang="de-CH" dirty="0" err="1" smtClean="0"/>
              <a:t>Fullpath</a:t>
            </a:r>
            <a:r>
              <a:rPr lang="de-CH" dirty="0"/>
              <a:t>	</a:t>
            </a:r>
            <a:r>
              <a:rPr lang="de-CH" dirty="0" smtClean="0"/>
              <a:t>	«/Users/</a:t>
            </a:r>
            <a:r>
              <a:rPr lang="de-CH" dirty="0" err="1" smtClean="0"/>
              <a:t>micha</a:t>
            </a:r>
            <a:r>
              <a:rPr lang="de-CH" dirty="0" smtClean="0"/>
              <a:t>/ZHAW/1.Jahr</a:t>
            </a:r>
            <a:br>
              <a:rPr lang="de-CH" dirty="0" smtClean="0"/>
            </a:br>
            <a:r>
              <a:rPr lang="de-CH" dirty="0" smtClean="0"/>
              <a:t>			/Programmieren/Uebung1/Main.java»</a:t>
            </a:r>
          </a:p>
          <a:p>
            <a:pPr lvl="1"/>
            <a:r>
              <a:rPr lang="de-CH" dirty="0" err="1" smtClean="0"/>
              <a:t>FileExtension</a:t>
            </a:r>
            <a:r>
              <a:rPr lang="de-CH" dirty="0" smtClean="0"/>
              <a:t>	«</a:t>
            </a:r>
            <a:r>
              <a:rPr lang="de-CH" dirty="0" err="1" smtClean="0"/>
              <a:t>pdf</a:t>
            </a:r>
            <a:r>
              <a:rPr lang="de-CH" dirty="0" smtClean="0"/>
              <a:t>», «</a:t>
            </a:r>
            <a:r>
              <a:rPr lang="de-CH" dirty="0" err="1" smtClean="0"/>
              <a:t>txt</a:t>
            </a:r>
            <a:r>
              <a:rPr lang="de-CH" dirty="0" smtClean="0"/>
              <a:t>»</a:t>
            </a:r>
            <a:endParaRPr lang="de-CH" dirty="0"/>
          </a:p>
          <a:p>
            <a:pPr lvl="1" fontAlgn="auto">
              <a:spcAft>
                <a:spcPts val="0"/>
              </a:spcAft>
            </a:pPr>
            <a:endParaRPr lang="de-CH" dirty="0" smtClean="0"/>
          </a:p>
          <a:p>
            <a:pPr lvl="1" fontAlgn="auto">
              <a:spcAft>
                <a:spcPts val="0"/>
              </a:spcAft>
            </a:pPr>
            <a:endParaRPr lang="de-CH" dirty="0"/>
          </a:p>
          <a:p>
            <a:pPr fontAlgn="auto">
              <a:spcAft>
                <a:spcPts val="0"/>
              </a:spcAft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6876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Die Search-Engine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Indizierende Felder – nur einzelne Formate</a:t>
            </a:r>
            <a:endParaRPr lang="de-CH" dirty="0"/>
          </a:p>
          <a:p>
            <a:pPr lvl="1"/>
            <a:r>
              <a:rPr lang="de-CH" dirty="0" err="1" smtClean="0"/>
              <a:t>Author</a:t>
            </a:r>
            <a:r>
              <a:rPr lang="de-CH" dirty="0" smtClean="0"/>
              <a:t>		«</a:t>
            </a:r>
            <a:r>
              <a:rPr lang="de-CH" dirty="0" err="1" smtClean="0"/>
              <a:t>micha</a:t>
            </a:r>
            <a:r>
              <a:rPr lang="de-CH" dirty="0" smtClean="0"/>
              <a:t>», «</a:t>
            </a:r>
            <a:r>
              <a:rPr lang="de-CH" dirty="0" err="1" smtClean="0"/>
              <a:t>schoenenberger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Title		«</a:t>
            </a:r>
            <a:r>
              <a:rPr lang="de-CH" dirty="0" err="1" smtClean="0"/>
              <a:t>handout</a:t>
            </a:r>
            <a:r>
              <a:rPr lang="de-CH" dirty="0" smtClean="0"/>
              <a:t>», «</a:t>
            </a:r>
            <a:r>
              <a:rPr lang="de-CH" dirty="0" err="1" smtClean="0"/>
              <a:t>netzwerke</a:t>
            </a:r>
            <a:r>
              <a:rPr lang="de-CH" dirty="0" smtClean="0"/>
              <a:t>»</a:t>
            </a:r>
          </a:p>
          <a:p>
            <a:pPr lvl="1"/>
            <a:r>
              <a:rPr lang="de-CH" dirty="0" err="1" smtClean="0"/>
              <a:t>Creation</a:t>
            </a:r>
            <a:r>
              <a:rPr lang="de-CH" dirty="0" smtClean="0"/>
              <a:t> Date	«20130710060850» YYYYMMDDHHMM</a:t>
            </a:r>
          </a:p>
          <a:p>
            <a:pPr lvl="1"/>
            <a:r>
              <a:rPr lang="de-CH" dirty="0" err="1" smtClean="0"/>
              <a:t>Modification</a:t>
            </a:r>
            <a:r>
              <a:rPr lang="de-CH" dirty="0" smtClean="0"/>
              <a:t> Date</a:t>
            </a:r>
          </a:p>
          <a:p>
            <a:pPr lvl="1"/>
            <a:r>
              <a:rPr lang="de-CH" dirty="0" smtClean="0"/>
              <a:t>Summary	…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  <a:p>
            <a:pPr lvl="1"/>
            <a:endParaRPr lang="de-CH" dirty="0"/>
          </a:p>
          <a:p>
            <a:pPr lvl="1" fontAlgn="auto">
              <a:spcAft>
                <a:spcPts val="0"/>
              </a:spcAft>
            </a:pPr>
            <a:endParaRPr lang="de-CH" dirty="0" smtClean="0"/>
          </a:p>
          <a:p>
            <a:pPr lvl="1" fontAlgn="auto">
              <a:spcAft>
                <a:spcPts val="0"/>
              </a:spcAft>
            </a:pPr>
            <a:endParaRPr lang="de-CH" dirty="0"/>
          </a:p>
          <a:p>
            <a:pPr fontAlgn="auto">
              <a:spcAft>
                <a:spcPts val="0"/>
              </a:spcAft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2638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23528" y="116632"/>
            <a:ext cx="813690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49" y="188640"/>
            <a:ext cx="5787902" cy="58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52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B9BD5"/>
      </a:accent1>
      <a:accent2>
        <a:srgbClr val="333399"/>
      </a:accent2>
      <a:accent3>
        <a:srgbClr val="FFFFFF"/>
      </a:accent3>
      <a:accent4>
        <a:srgbClr val="000000"/>
      </a:accent4>
      <a:accent5>
        <a:srgbClr val="B5CBE7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ster">
      <a:majorFont>
        <a:latin typeface="Lucida Grande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9BD5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9BD5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1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410</Words>
  <Characters>0</Characters>
  <Application>Microsoft Office PowerPoint</Application>
  <PresentationFormat>Bildschirmpräsentation (4:3)</PresentationFormat>
  <Lines>0</Lines>
  <Paragraphs>109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Arial Bold</vt:lpstr>
      <vt:lpstr>Calibri</vt:lpstr>
      <vt:lpstr>Cambria Math</vt:lpstr>
      <vt:lpstr>Gill Sans</vt:lpstr>
      <vt:lpstr>Lucida Grande</vt:lpstr>
      <vt:lpstr>Symbol</vt:lpstr>
      <vt:lpstr>ヒラギノ角ゴ ProN W3</vt:lpstr>
      <vt:lpstr>1_Master</vt:lpstr>
      <vt:lpstr>Benutzerdefiniertes Design</vt:lpstr>
      <vt:lpstr>PowerPoint-Präsentation</vt:lpstr>
      <vt:lpstr>Information Retrieval</vt:lpstr>
      <vt:lpstr>Agenda</vt:lpstr>
      <vt:lpstr>Das Projekt</vt:lpstr>
      <vt:lpstr>Das Projekt</vt:lpstr>
      <vt:lpstr>Die Search-Engine</vt:lpstr>
      <vt:lpstr>Die Search-Engine</vt:lpstr>
      <vt:lpstr>Die Search-Engine</vt:lpstr>
      <vt:lpstr>PowerPoint-Präsentation</vt:lpstr>
      <vt:lpstr>Auszug aus Indexer.java</vt:lpstr>
      <vt:lpstr>Vergleich der Suchergebnisse</vt:lpstr>
      <vt:lpstr>Beispiel  – Suche mit Windows 8.1</vt:lpstr>
      <vt:lpstr>Beispiel  – Suche mit Windows 8.1</vt:lpstr>
      <vt:lpstr>Beispiel 1 – Suche Luke</vt:lpstr>
      <vt:lpstr>Beispiel  – Suche Luke</vt:lpstr>
      <vt:lpstr>Fazit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 - tzwerksicherheit auf Layer 3 Switchen</dc:title>
  <dc:subject/>
  <dc:creator>Micha Schönenberger</dc:creator>
  <cp:keywords/>
  <dc:description/>
  <cp:lastModifiedBy>Micha Schönenberger</cp:lastModifiedBy>
  <cp:revision>196</cp:revision>
  <dcterms:modified xsi:type="dcterms:W3CDTF">2014-06-14T12:36:44Z</dcterms:modified>
</cp:coreProperties>
</file>