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utiv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JLLISP/+aR2adS1LCNNyoIHSZ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Cutiv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bd9919619313276b/Documents/CapStone%201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https://d.docs.live.net/bd9919619313276b/Documents/CapStone%201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https://d.docs.live.net/bd9919619313276b/Documents/CapStone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F4-F84D-A80C-B7B75213627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F4-F84D-A80C-B7B75213627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F4-F84D-A80C-B7B75213627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F4-F84D-A80C-B7B75213627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F4-F84D-A80C-B7B75213627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8F4-F84D-A80C-B7B75213627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8F4-F84D-A80C-B7B75213627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8F4-F84D-A80C-B7B75213627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8F4-F84D-A80C-B7B75213627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8F4-F84D-A80C-B7B75213627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8F4-F84D-A80C-B7B75213627E}"/>
              </c:ext>
            </c:extLst>
          </c:dPt>
          <c:dLbls>
            <c:dLbl>
              <c:idx val="10"/>
              <c:tx>
                <c:rich>
                  <a:bodyPr/>
                  <a:lstStyle/>
                  <a:p>
                    <a:fld id="{05F5F3AD-B21D-4C47-BF96-3B528450786B}" type="CATEGORYNAME">
                      <a:rPr lang="en-US"/>
                      <a:pPr/>
                      <a:t>[CATEGORY NAME]</a:t>
                    </a:fld>
                    <a:r>
                      <a:rPr lang="en-US" dirty="0"/>
                      <a:t>s</a:t>
                    </a:r>
                    <a:r>
                      <a:rPr lang="en-US" baseline="0" dirty="0"/>
                      <a:t>, </a:t>
                    </a:r>
                    <a:fld id="{C8492545-936F-B640-B767-BF66151ABE67}" type="VALUE">
                      <a:rPr lang="en-US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08F4-F84D-A80C-B7B7521362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'[CapStone 1.xlsx]Pie Chart'!$A$2:$A$12</c:f>
              <c:strCache>
                <c:ptCount val="11"/>
                <c:pt idx="0">
                  <c:v>BMW</c:v>
                </c:pt>
                <c:pt idx="1">
                  <c:v>Mazda</c:v>
                </c:pt>
                <c:pt idx="2">
                  <c:v>Pontiac</c:v>
                </c:pt>
                <c:pt idx="3">
                  <c:v>Mitsubishi</c:v>
                </c:pt>
                <c:pt idx="4">
                  <c:v>Volkswagen</c:v>
                </c:pt>
                <c:pt idx="5">
                  <c:v>GMC</c:v>
                </c:pt>
                <c:pt idx="6">
                  <c:v>Toyota</c:v>
                </c:pt>
                <c:pt idx="7">
                  <c:v>Dodge</c:v>
                </c:pt>
                <c:pt idx="8">
                  <c:v>Chevrolet</c:v>
                </c:pt>
                <c:pt idx="9">
                  <c:v>Ford</c:v>
                </c:pt>
                <c:pt idx="10">
                  <c:v>Other</c:v>
                </c:pt>
              </c:strCache>
            </c:strRef>
          </c:cat>
          <c:val>
            <c:numRef>
              <c:f>'[CapStone 1.xlsx]Pie Chart'!$B$2:$B$12</c:f>
              <c:numCache>
                <c:formatCode>0%</c:formatCode>
                <c:ptCount val="11"/>
                <c:pt idx="0">
                  <c:v>3.1315299471223725E-2</c:v>
                </c:pt>
                <c:pt idx="1">
                  <c:v>3.051338050440762E-2</c:v>
                </c:pt>
                <c:pt idx="2">
                  <c:v>3.5044004031376801E-2</c:v>
                </c:pt>
                <c:pt idx="3">
                  <c:v>3.5401975689965622E-2</c:v>
                </c:pt>
                <c:pt idx="4">
                  <c:v>3.5659350334405676E-2</c:v>
                </c:pt>
                <c:pt idx="5">
                  <c:v>3.9210574289433128E-2</c:v>
                </c:pt>
                <c:pt idx="6">
                  <c:v>4.0338790983637032E-2</c:v>
                </c:pt>
                <c:pt idx="7">
                  <c:v>5.2275093230373361E-2</c:v>
                </c:pt>
                <c:pt idx="8">
                  <c:v>7.3863631182170569E-2</c:v>
                </c:pt>
                <c:pt idx="9">
                  <c:v>7.890160518610867E-2</c:v>
                </c:pt>
                <c:pt idx="10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8F4-F84D-A80C-B7B75213627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</a:t>
            </a:r>
          </a:p>
          <a:p>
            <a:pPr>
              <a:defRPr/>
            </a:pPr>
            <a:r>
              <a:rPr lang="en-US" sz="2000" baseline="0"/>
              <a:t>Profitable</a:t>
            </a:r>
            <a:endParaRPr lang="en-US" sz="2000"/>
          </a:p>
        </c:rich>
      </c:tx>
      <c:layout>
        <c:manualLayout>
          <c:xMode val="edge"/>
          <c:yMode val="edge"/>
          <c:x val="9.100109911890307E-2"/>
          <c:y val="6.2130177514792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497530692794384"/>
          <c:y val="0.15858091432587271"/>
          <c:w val="0.64232869060703801"/>
          <c:h val="0.83046638400969108"/>
        </c:manualLayout>
      </c:layout>
      <c:pieChart>
        <c:varyColors val="1"/>
        <c:ser>
          <c:idx val="0"/>
          <c:order val="0"/>
          <c:explosion val="2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8C-274B-BDF5-E389D7ADABF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8C-274B-BDF5-E389D7ADABF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8C-274B-BDF5-E389D7ADABF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8C-274B-BDF5-E389D7ADABF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A8C-274B-BDF5-E389D7ADABF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A8C-274B-BDF5-E389D7ADABF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A8C-274B-BDF5-E389D7ADABF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A8C-274B-BDF5-E389D7ADABF0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A8C-274B-BDF5-E389D7ADABF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A8C-274B-BDF5-E389D7ADAB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'[CapStone 1.xlsx]Pie Chart'!$Q$10:$Q$19</c:f>
              <c:strCache>
                <c:ptCount val="10"/>
                <c:pt idx="0">
                  <c:v>Aston Martin</c:v>
                </c:pt>
                <c:pt idx="1">
                  <c:v>BMW</c:v>
                </c:pt>
                <c:pt idx="2">
                  <c:v>Chevrolet</c:v>
                </c:pt>
                <c:pt idx="3">
                  <c:v>Dodge</c:v>
                </c:pt>
                <c:pt idx="4">
                  <c:v>GMC</c:v>
                </c:pt>
                <c:pt idx="5">
                  <c:v>Honda</c:v>
                </c:pt>
                <c:pt idx="6">
                  <c:v>Lamborghini</c:v>
                </c:pt>
                <c:pt idx="7">
                  <c:v>Mercedes-Benz</c:v>
                </c:pt>
                <c:pt idx="8">
                  <c:v>Mercury</c:v>
                </c:pt>
                <c:pt idx="9">
                  <c:v>Toyota</c:v>
                </c:pt>
              </c:strCache>
            </c:strRef>
          </c:cat>
          <c:val>
            <c:numRef>
              <c:f>'[CapStone 1.xlsx]Pie Chart'!$R$10:$R$19</c:f>
              <c:numCache>
                <c:formatCode>"$"#,##0.00</c:formatCode>
                <c:ptCount val="10"/>
                <c:pt idx="0">
                  <c:v>6056271.8399999999</c:v>
                </c:pt>
                <c:pt idx="1">
                  <c:v>7064426.1600000001</c:v>
                </c:pt>
                <c:pt idx="2">
                  <c:v>6181779.5599999996</c:v>
                </c:pt>
                <c:pt idx="3">
                  <c:v>6419963.7599999998</c:v>
                </c:pt>
                <c:pt idx="4">
                  <c:v>6261242.4800000004</c:v>
                </c:pt>
                <c:pt idx="5">
                  <c:v>6550906.7199999997</c:v>
                </c:pt>
                <c:pt idx="6">
                  <c:v>7710473.8399999999</c:v>
                </c:pt>
                <c:pt idx="7">
                  <c:v>7558051.4800000004</c:v>
                </c:pt>
                <c:pt idx="8">
                  <c:v>6363422.7999999998</c:v>
                </c:pt>
                <c:pt idx="9">
                  <c:v>6494287.8799999999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A8C-274B-BDF5-E389D7ADABF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LEAST</a:t>
            </a:r>
            <a:r>
              <a:rPr lang="en-US" sz="2400" baseline="0" dirty="0"/>
              <a:t> PROFITABLE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'[CapStone 1.xlsx]Least Profit'!$F$2:$F$11</c:f>
              <c:strCache>
                <c:ptCount val="10"/>
                <c:pt idx="0">
                  <c:v>Aptera</c:v>
                </c:pt>
                <c:pt idx="1">
                  <c:v>Peugeot</c:v>
                </c:pt>
                <c:pt idx="2">
                  <c:v>Smart</c:v>
                </c:pt>
                <c:pt idx="3">
                  <c:v>Corbin</c:v>
                </c:pt>
                <c:pt idx="4">
                  <c:v>Hillman</c:v>
                </c:pt>
                <c:pt idx="5">
                  <c:v>Renault</c:v>
                </c:pt>
                <c:pt idx="6">
                  <c:v>Daihatsu</c:v>
                </c:pt>
                <c:pt idx="7">
                  <c:v>Fiat</c:v>
                </c:pt>
                <c:pt idx="8">
                  <c:v>MG</c:v>
                </c:pt>
                <c:pt idx="9">
                  <c:v>Shelby</c:v>
                </c:pt>
              </c:strCache>
            </c:strRef>
          </c:cat>
          <c:val>
            <c:numRef>
              <c:f>'[CapStone 1.xlsx]Least Profit'!$G$2:$G$11</c:f>
              <c:numCache>
                <c:formatCode>"$"#,##0.00</c:formatCode>
                <c:ptCount val="10"/>
                <c:pt idx="0">
                  <c:v>72197.040000000008</c:v>
                </c:pt>
                <c:pt idx="1">
                  <c:v>72482.12</c:v>
                </c:pt>
                <c:pt idx="2">
                  <c:v>75371.16</c:v>
                </c:pt>
                <c:pt idx="3">
                  <c:v>87683.56</c:v>
                </c:pt>
                <c:pt idx="4">
                  <c:v>97611.72</c:v>
                </c:pt>
                <c:pt idx="5">
                  <c:v>126362.95999999999</c:v>
                </c:pt>
                <c:pt idx="6">
                  <c:v>177891.4</c:v>
                </c:pt>
                <c:pt idx="7">
                  <c:v>187661.52</c:v>
                </c:pt>
                <c:pt idx="8">
                  <c:v>193785.32</c:v>
                </c:pt>
                <c:pt idx="9">
                  <c:v>198132.96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06-9B4A-B888-CFF11AF9A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4912127"/>
        <c:axId val="1623387359"/>
      </c:barChart>
      <c:catAx>
        <c:axId val="165491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387359"/>
        <c:crosses val="autoZero"/>
        <c:auto val="1"/>
        <c:lblAlgn val="ctr"/>
        <c:lblOffset val="100"/>
        <c:noMultiLvlLbl val="0"/>
      </c:catAx>
      <c:valAx>
        <c:axId val="16233873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912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45500" l="8235" r="8213" t="23563"/>
          <a:stretch/>
        </p:blipFill>
        <p:spPr>
          <a:xfrm flipH="1" rot="10800000">
            <a:off x="1" y="2404067"/>
            <a:ext cx="12191999" cy="2539327"/>
          </a:xfrm>
          <a:custGeom>
            <a:rect b="b" l="l" r="r" t="t"/>
            <a:pathLst>
              <a:path extrusionOk="0" h="4473360" w="12191999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2" name="Google Shape;92;p1"/>
          <p:cNvSpPr txBox="1"/>
          <p:nvPr>
            <p:ph type="ctrTitle"/>
          </p:nvPr>
        </p:nvSpPr>
        <p:spPr>
          <a:xfrm>
            <a:off x="755904" y="4494130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rgbClr val="FFFFFF"/>
              </a:solidFill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86237" l="8235" r="8213" t="-1"/>
          <a:stretch/>
        </p:blipFill>
        <p:spPr>
          <a:xfrm flipH="1" rot="10800000">
            <a:off x="0" y="5616534"/>
            <a:ext cx="12191999" cy="1129775"/>
          </a:xfrm>
          <a:custGeom>
            <a:rect b="b" l="l" r="r" t="t"/>
            <a:pathLst>
              <a:path extrusionOk="0" h="4473360" w="12191999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514122" y="5265889"/>
            <a:ext cx="9163757" cy="450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Lariat's logo"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8274" y="965892"/>
            <a:ext cx="7075485" cy="320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CAR Gross</a:t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REVENUE 2018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02" name="Google Shape;102;p2"/>
          <p:cNvGrpSpPr/>
          <p:nvPr/>
        </p:nvGrpSpPr>
        <p:grpSpPr>
          <a:xfrm>
            <a:off x="1628240" y="3032566"/>
            <a:ext cx="2854530" cy="1812566"/>
            <a:chOff x="0" y="0"/>
            <a:chExt cx="2854530" cy="1812566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2854530" cy="181256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86756" y="111791"/>
              <a:ext cx="1681017" cy="56928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BABA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Total Gross Revenue</a:t>
              </a:r>
              <a:endParaRPr b="1" i="0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5444261" y="365125"/>
            <a:ext cx="6496294" cy="5811839"/>
            <a:chOff x="1553311" y="196978"/>
            <a:chExt cx="4773929" cy="4330699"/>
          </a:xfrm>
        </p:grpSpPr>
        <p:graphicFrame>
          <p:nvGraphicFramePr>
            <p:cNvPr id="106" name="Google Shape;106;p2"/>
            <p:cNvGraphicFramePr/>
            <p:nvPr/>
          </p:nvGraphicFramePr>
          <p:xfrm>
            <a:off x="1553311" y="196979"/>
            <a:ext cx="4773929" cy="4330698"/>
          </p:xfrm>
          <a:graphic>
            <a:graphicData uri="http://schemas.openxmlformats.org/drawingml/2006/chart">
              <c:chart r:id="rId3"/>
            </a:graphicData>
          </a:graphic>
        </p:graphicFrame>
        <p:sp>
          <p:nvSpPr>
            <p:cNvPr id="107" name="Google Shape;107;p2"/>
            <p:cNvSpPr txBox="1"/>
            <p:nvPr/>
          </p:nvSpPr>
          <p:spPr>
            <a:xfrm>
              <a:off x="1679304" y="196978"/>
              <a:ext cx="1920736" cy="9978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Top 10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Revenue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utive"/>
              <a:buNone/>
            </a:pPr>
            <a:r>
              <a:rPr lang="en-US">
                <a:latin typeface="Cutive"/>
                <a:ea typeface="Cutive"/>
                <a:cs typeface="Cutive"/>
                <a:sym typeface="Cutive"/>
              </a:rPr>
              <a:t>Most Rented 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CHEVROLET 			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DODGE	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GMC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TOYOTA/BMW/VOLKSWAGEN/MAZDA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-114300" y="152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Top 10 profitable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4"/>
          <p:cNvGraphicFramePr/>
          <p:nvPr/>
        </p:nvGraphicFramePr>
        <p:xfrm>
          <a:off x="4857378" y="365126"/>
          <a:ext cx="6496422" cy="5676900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122" name="Google Shape;122;p4"/>
          <p:cNvGrpSpPr/>
          <p:nvPr/>
        </p:nvGrpSpPr>
        <p:grpSpPr>
          <a:xfrm>
            <a:off x="1282535" y="2802576"/>
            <a:ext cx="3141106" cy="2180080"/>
            <a:chOff x="-3087584" y="355568"/>
            <a:chExt cx="2806700" cy="1422400"/>
          </a:xfrm>
        </p:grpSpPr>
        <p:sp>
          <p:nvSpPr>
            <p:cNvPr id="123" name="Google Shape;123;p4"/>
            <p:cNvSpPr/>
            <p:nvPr/>
          </p:nvSpPr>
          <p:spPr>
            <a:xfrm>
              <a:off x="-3087584" y="355568"/>
              <a:ext cx="2806700" cy="1422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</a:t>
              </a:r>
              <a:endParaRPr b="1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-2588864" y="496716"/>
              <a:ext cx="1615931" cy="240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Top 10 Profits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1" lang="en-US"/>
              <a:t>Investment Opportunity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Top 10 cars Equate to </a:t>
            </a:r>
            <a:r>
              <a:rPr b="1" lang="en-US" u="sng"/>
              <a:t>17%</a:t>
            </a:r>
            <a:r>
              <a:rPr lang="en-US" u="sng"/>
              <a:t> </a:t>
            </a:r>
            <a:r>
              <a:rPr lang="en-US"/>
              <a:t>of the </a:t>
            </a:r>
            <a:r>
              <a:rPr b="1" lang="en-US" u="sng"/>
              <a:t>TOTAL PROFIT </a:t>
            </a:r>
            <a:r>
              <a:rPr lang="en-US"/>
              <a:t>of the company.</a:t>
            </a:r>
            <a:endParaRPr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Cars need to be purchased more, and well maintained.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Eliminate Least Profitable Cars</a:t>
            </a:r>
            <a:endParaRPr/>
          </a:p>
          <a:p>
            <a:pPr indent="-342900" lvl="1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gross revenue, cost, net 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623887" y="-2159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 of least profitable cars</a:t>
            </a:r>
            <a:endParaRPr/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962025" y="925513"/>
          <a:ext cx="10515600" cy="4351338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37" name="Google Shape;137;p6"/>
          <p:cNvSpPr txBox="1"/>
          <p:nvPr/>
        </p:nvSpPr>
        <p:spPr>
          <a:xfrm>
            <a:off x="4899860" y="5747821"/>
            <a:ext cx="2392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0.34% of Total PROFIT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CAR-TOSIS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total (COST) for the </a:t>
            </a:r>
            <a:r>
              <a:rPr lang="en-US" u="sng"/>
              <a:t>Least Profitable Cars </a:t>
            </a:r>
            <a:r>
              <a:rPr lang="en-US"/>
              <a:t>is </a:t>
            </a:r>
            <a:r>
              <a:rPr b="1" lang="en-US"/>
              <a:t>$28,172,636.76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SELL LPC = $$$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Annual Savings (COST)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Use LPC sale $ + Annual Savings to buy 10 most Profitable Car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- new net revenue $$$, by how much percentage.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2020-09-14T23:44:26Z</dcterms:created>
  <dc:creator>Steven Choi</dc:creator>
</cp:coreProperties>
</file>