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sldIdLst>
    <p:sldId id="256" r:id="rId2"/>
    <p:sldId id="263" r:id="rId3"/>
    <p:sldId id="261" r:id="rId4"/>
    <p:sldId id="264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897"/>
  </p:normalViewPr>
  <p:slideViewPr>
    <p:cSldViewPr snapToGrid="0" snapToObjects="1">
      <p:cViewPr>
        <p:scale>
          <a:sx n="100" d="100"/>
          <a:sy n="100" d="100"/>
        </p:scale>
        <p:origin x="-26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tevenchoi/Car%20Data%20Capstone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tevenchoi/Car%20Data%20Capstone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tevenchoi/Car%20Data%20Capstone%2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tevenchoi/Car%20Data%20Capstone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6</a:t>
            </a:r>
            <a:r>
              <a:rPr lang="en-US" baseline="0"/>
              <a:t> cylinder vs 8 cylinder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7431565341520255E-2"/>
          <c:y val="0.15063908574306789"/>
          <c:w val="0.90161711242552689"/>
          <c:h val="0.656088692110291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 test 6vs8'!$F$4</c:f>
              <c:strCache>
                <c:ptCount val="1"/>
                <c:pt idx="0">
                  <c:v>Mean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'T test 6vs8'!$G$8:$H$8</c:f>
                <c:numCache>
                  <c:formatCode>General</c:formatCode>
                  <c:ptCount val="2"/>
                  <c:pt idx="0">
                    <c:v>4.3838390299031062E-2</c:v>
                  </c:pt>
                  <c:pt idx="1">
                    <c:v>5.3878962309409327E-2</c:v>
                  </c:pt>
                </c:numCache>
              </c:numRef>
            </c:plus>
            <c:minus>
              <c:numRef>
                <c:f>'T test 6vs8'!$G$9:$H$9</c:f>
                <c:numCache>
                  <c:formatCode>General</c:formatCode>
                  <c:ptCount val="2"/>
                  <c:pt idx="0">
                    <c:v>4.3838390299031062E-2</c:v>
                  </c:pt>
                  <c:pt idx="1">
                    <c:v>5.3878962309409327E-2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'T test 6vs8'!$G$3:$H$3</c:f>
              <c:strCache>
                <c:ptCount val="2"/>
                <c:pt idx="0">
                  <c:v>6 cylinder</c:v>
                </c:pt>
                <c:pt idx="1">
                  <c:v>8 cylinder</c:v>
                </c:pt>
              </c:strCache>
            </c:strRef>
          </c:cat>
          <c:val>
            <c:numRef>
              <c:f>'T test 6vs8'!$G$4:$H$4</c:f>
              <c:numCache>
                <c:formatCode>General</c:formatCode>
                <c:ptCount val="2"/>
                <c:pt idx="0">
                  <c:v>18.595613175548355</c:v>
                </c:pt>
                <c:pt idx="1">
                  <c:v>15.215801462654358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E8-3349-BA0E-6BF7AD609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2912767"/>
        <c:axId val="1564402991"/>
      </c:barChart>
      <c:lineChart>
        <c:grouping val="standard"/>
        <c:varyColors val="0"/>
        <c:ser>
          <c:idx val="1"/>
          <c:order val="1"/>
          <c:tx>
            <c:strRef>
              <c:f>'T test 6vs8'!$F$5</c:f>
              <c:strCache>
                <c:ptCount val="1"/>
                <c:pt idx="0">
                  <c:v>Variance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'T test 6vs8'!$G$3:$H$3</c:f>
              <c:strCache>
                <c:ptCount val="2"/>
                <c:pt idx="0">
                  <c:v>6 cylinder</c:v>
                </c:pt>
                <c:pt idx="1">
                  <c:v>8 cylinder</c:v>
                </c:pt>
              </c:strCache>
            </c:strRef>
          </c:cat>
          <c:val>
            <c:numRef>
              <c:f>'T test 6vs8'!$G$5:$H$5</c:f>
              <c:numCache>
                <c:formatCode>General</c:formatCode>
                <c:ptCount val="2"/>
                <c:pt idx="0">
                  <c:v>6.6363232840959263</c:v>
                </c:pt>
                <c:pt idx="1">
                  <c:v>6.3023450080602101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E8-3349-BA0E-6BF7AD609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2912767"/>
        <c:axId val="1564402991"/>
      </c:lineChart>
      <c:catAx>
        <c:axId val="752912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4402991"/>
        <c:crosses val="autoZero"/>
        <c:auto val="1"/>
        <c:lblAlgn val="ctr"/>
        <c:lblOffset val="100"/>
        <c:noMultiLvlLbl val="0"/>
      </c:catAx>
      <c:valAx>
        <c:axId val="1564402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2912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061726821719542"/>
          <c:y val="0.89419427928651773"/>
          <c:w val="0.20269600837467572"/>
          <c:h val="4.66220472440944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6 cylinder vs</a:t>
            </a:r>
            <a:r>
              <a:rPr lang="en-US" baseline="0"/>
              <a:t> 10 cylinder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 test 6vs10'!$F$4</c:f>
              <c:strCache>
                <c:ptCount val="1"/>
                <c:pt idx="0">
                  <c:v>Mean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'T test 6vs10'!$G$8:$H$8</c:f>
                <c:numCache>
                  <c:formatCode>General</c:formatCode>
                  <c:ptCount val="2"/>
                  <c:pt idx="0">
                    <c:v>4.4171654820596429E-2</c:v>
                  </c:pt>
                  <c:pt idx="1">
                    <c:v>0.29690593237148816</c:v>
                  </c:pt>
                </c:numCache>
              </c:numRef>
            </c:plus>
            <c:minus>
              <c:numRef>
                <c:f>'T test 6vs10'!$G$9:$H$9</c:f>
                <c:numCache>
                  <c:formatCode>General</c:formatCode>
                  <c:ptCount val="2"/>
                  <c:pt idx="0">
                    <c:v>4.4171654820596429E-2</c:v>
                  </c:pt>
                  <c:pt idx="1">
                    <c:v>0.29690593237148816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'T test 6vs10'!$G$3:$H$3</c:f>
              <c:strCache>
                <c:ptCount val="2"/>
                <c:pt idx="0">
                  <c:v>6 cylinder</c:v>
                </c:pt>
                <c:pt idx="1">
                  <c:v>10 cylinder</c:v>
                </c:pt>
              </c:strCache>
            </c:strRef>
          </c:cat>
          <c:val>
            <c:numRef>
              <c:f>'T test 6vs10'!$G$4:$H$4</c:f>
              <c:numCache>
                <c:formatCode>General</c:formatCode>
                <c:ptCount val="2"/>
                <c:pt idx="0">
                  <c:v>18.595613175548355</c:v>
                </c:pt>
                <c:pt idx="1">
                  <c:v>13.947712418300654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A4-4E44-B304-F2FDF6B993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49868191"/>
        <c:axId val="603890575"/>
      </c:barChart>
      <c:lineChart>
        <c:grouping val="standard"/>
        <c:varyColors val="0"/>
        <c:ser>
          <c:idx val="1"/>
          <c:order val="1"/>
          <c:tx>
            <c:strRef>
              <c:f>'T test 6vs10'!$F$5</c:f>
              <c:strCache>
                <c:ptCount val="1"/>
                <c:pt idx="0">
                  <c:v>Variance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'T test 6vs10'!$G$3:$H$3</c:f>
              <c:strCache>
                <c:ptCount val="2"/>
                <c:pt idx="0">
                  <c:v>6 cylinder</c:v>
                </c:pt>
                <c:pt idx="1">
                  <c:v>10 cylinder</c:v>
                </c:pt>
              </c:strCache>
            </c:strRef>
          </c:cat>
          <c:val>
            <c:numRef>
              <c:f>'T test 6vs10'!$G$5:$H$5</c:f>
              <c:numCache>
                <c:formatCode>General</c:formatCode>
                <c:ptCount val="2"/>
                <c:pt idx="0">
                  <c:v>6.6363232840959263</c:v>
                </c:pt>
                <c:pt idx="1">
                  <c:v>3.4577743378053079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A4-4E44-B304-F2FDF6B993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9868191"/>
        <c:axId val="603890575"/>
      </c:lineChart>
      <c:catAx>
        <c:axId val="949868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0575"/>
        <c:crosses val="autoZero"/>
        <c:auto val="1"/>
        <c:lblAlgn val="ctr"/>
        <c:lblOffset val="100"/>
        <c:noMultiLvlLbl val="0"/>
      </c:catAx>
      <c:valAx>
        <c:axId val="60389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986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6 cylinder vs</a:t>
            </a:r>
            <a:r>
              <a:rPr lang="en-US" baseline="0"/>
              <a:t> 10 cylinder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'[Car Data Capstone 2.xlsx]T test 6vs10'!$F$4</c:f>
              <c:strCache>
                <c:ptCount val="1"/>
                <c:pt idx="0">
                  <c:v>Mean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'[Car Data Capstone 2.xlsx]T test 6vs10'!$G$8:$H$8</c:f>
                <c:numCache>
                  <c:formatCode>General</c:formatCode>
                  <c:ptCount val="2"/>
                  <c:pt idx="0">
                    <c:v>4.4171654820596429E-2</c:v>
                  </c:pt>
                  <c:pt idx="1">
                    <c:v>0.29690593237148816</c:v>
                  </c:pt>
                </c:numCache>
              </c:numRef>
            </c:plus>
            <c:minus>
              <c:numRef>
                <c:f>'[Car Data Capstone 2.xlsx]T test 6vs10'!$G$9:$H$9</c:f>
                <c:numCache>
                  <c:formatCode>General</c:formatCode>
                  <c:ptCount val="2"/>
                  <c:pt idx="0">
                    <c:v>4.4171654820596429E-2</c:v>
                  </c:pt>
                  <c:pt idx="1">
                    <c:v>0.29690593237148816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'[Car Data Capstone 2.xlsx]T test 6vs10'!$G$3:$H$3</c:f>
              <c:strCache>
                <c:ptCount val="2"/>
                <c:pt idx="0">
                  <c:v>6 cylinder</c:v>
                </c:pt>
                <c:pt idx="1">
                  <c:v>10 cylinder</c:v>
                </c:pt>
              </c:strCache>
            </c:strRef>
          </c:cat>
          <c:val>
            <c:numRef>
              <c:f>'[Car Data Capstone 2.xlsx]T test 6vs10'!$G$4:$H$4</c:f>
              <c:numCache>
                <c:formatCode>General</c:formatCode>
                <c:ptCount val="2"/>
                <c:pt idx="0">
                  <c:v>18.595613175548355</c:v>
                </c:pt>
                <c:pt idx="1">
                  <c:v>13.947712418300654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5B-A84D-A354-696997FE2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49868191"/>
        <c:axId val="603890575"/>
      </c:barChart>
      <c:lineChart>
        <c:grouping val="standard"/>
        <c:varyColors val="0"/>
        <c:ser>
          <c:idx val="1"/>
          <c:order val="1"/>
          <c:tx>
            <c:strRef>
              <c:f>'[Car Data Capstone 2.xlsx]T test 6vs10'!$F$5</c:f>
              <c:strCache>
                <c:ptCount val="1"/>
                <c:pt idx="0">
                  <c:v>Variance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'[Car Data Capstone 2.xlsx]T test 6vs10'!$G$3:$H$3</c:f>
              <c:strCache>
                <c:ptCount val="2"/>
                <c:pt idx="0">
                  <c:v>6 cylinder</c:v>
                </c:pt>
                <c:pt idx="1">
                  <c:v>10 cylinder</c:v>
                </c:pt>
              </c:strCache>
            </c:strRef>
          </c:cat>
          <c:val>
            <c:numRef>
              <c:f>'[Car Data Capstone 2.xlsx]T test 6vs10'!$G$5:$H$5</c:f>
              <c:numCache>
                <c:formatCode>General</c:formatCode>
                <c:ptCount val="2"/>
                <c:pt idx="0">
                  <c:v>6.6363232840959263</c:v>
                </c:pt>
                <c:pt idx="1">
                  <c:v>3.4577743378053079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5B-A84D-A354-696997FE2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9868191"/>
        <c:axId val="603890575"/>
      </c:lineChart>
      <c:catAx>
        <c:axId val="949868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0575"/>
        <c:crosses val="autoZero"/>
        <c:auto val="1"/>
        <c:lblAlgn val="ctr"/>
        <c:lblOffset val="100"/>
        <c:noMultiLvlLbl val="0"/>
      </c:catAx>
      <c:valAx>
        <c:axId val="60389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986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6</a:t>
            </a:r>
            <a:r>
              <a:rPr lang="en-US" baseline="0"/>
              <a:t> cylinder vs 8 cylinder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7431565341520255E-2"/>
          <c:y val="0.15063908574306789"/>
          <c:w val="0.90161711242552689"/>
          <c:h val="0.656088692110291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'[Car Data Capstone 2.xlsx]T test 6vs8'!$F$4</c:f>
              <c:strCache>
                <c:ptCount val="1"/>
                <c:pt idx="0">
                  <c:v>Mean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'[Car Data Capstone 2.xlsx]T test 6vs8'!$G$8:$H$8</c:f>
                <c:numCache>
                  <c:formatCode>General</c:formatCode>
                  <c:ptCount val="2"/>
                  <c:pt idx="0">
                    <c:v>4.3838390299031062E-2</c:v>
                  </c:pt>
                  <c:pt idx="1">
                    <c:v>5.3878962309409327E-2</c:v>
                  </c:pt>
                </c:numCache>
              </c:numRef>
            </c:plus>
            <c:minus>
              <c:numRef>
                <c:f>'[Car Data Capstone 2.xlsx]T test 6vs8'!$G$9:$H$9</c:f>
                <c:numCache>
                  <c:formatCode>General</c:formatCode>
                  <c:ptCount val="2"/>
                  <c:pt idx="0">
                    <c:v>4.3838390299031062E-2</c:v>
                  </c:pt>
                  <c:pt idx="1">
                    <c:v>5.3878962309409327E-2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'[Car Data Capstone 2.xlsx]T test 6vs8'!$G$3:$H$3</c:f>
              <c:strCache>
                <c:ptCount val="2"/>
                <c:pt idx="0">
                  <c:v>6 cylinder</c:v>
                </c:pt>
                <c:pt idx="1">
                  <c:v>8 cylinder</c:v>
                </c:pt>
              </c:strCache>
            </c:strRef>
          </c:cat>
          <c:val>
            <c:numRef>
              <c:f>'[Car Data Capstone 2.xlsx]T test 6vs8'!$G$4:$H$4</c:f>
              <c:numCache>
                <c:formatCode>General</c:formatCode>
                <c:ptCount val="2"/>
                <c:pt idx="0">
                  <c:v>18.595613175548355</c:v>
                </c:pt>
                <c:pt idx="1">
                  <c:v>15.215801462654358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54-8E4C-92E4-2B2725196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2912767"/>
        <c:axId val="1564402991"/>
      </c:barChart>
      <c:lineChart>
        <c:grouping val="standard"/>
        <c:varyColors val="0"/>
        <c:ser>
          <c:idx val="1"/>
          <c:order val="1"/>
          <c:tx>
            <c:strRef>
              <c:f>'[Car Data Capstone 2.xlsx]T test 6vs8'!$F$5</c:f>
              <c:strCache>
                <c:ptCount val="1"/>
                <c:pt idx="0">
                  <c:v>Variance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'[Car Data Capstone 2.xlsx]T test 6vs8'!$G$3:$H$3</c:f>
              <c:strCache>
                <c:ptCount val="2"/>
                <c:pt idx="0">
                  <c:v>6 cylinder</c:v>
                </c:pt>
                <c:pt idx="1">
                  <c:v>8 cylinder</c:v>
                </c:pt>
              </c:strCache>
            </c:strRef>
          </c:cat>
          <c:val>
            <c:numRef>
              <c:f>'[Car Data Capstone 2.xlsx]T test 6vs8'!$G$5:$H$5</c:f>
              <c:numCache>
                <c:formatCode>General</c:formatCode>
                <c:ptCount val="2"/>
                <c:pt idx="0">
                  <c:v>6.6363232840959263</c:v>
                </c:pt>
                <c:pt idx="1">
                  <c:v>6.3023450080602101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54-8E4C-92E4-2B2725196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2912767"/>
        <c:axId val="1564402991"/>
      </c:lineChart>
      <c:catAx>
        <c:axId val="752912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4402991"/>
        <c:crosses val="autoZero"/>
        <c:auto val="1"/>
        <c:lblAlgn val="ctr"/>
        <c:lblOffset val="100"/>
        <c:noMultiLvlLbl val="0"/>
      </c:catAx>
      <c:valAx>
        <c:axId val="1564402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2912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061726821719542"/>
          <c:y val="0.89419427928651773"/>
          <c:w val="0.20269600837467572"/>
          <c:h val="4.66220472440944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9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6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7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6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9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8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4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9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3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8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53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3" r:id="rId10"/>
    <p:sldLayoutId id="21474838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1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3CA3E-3FFB-0949-BA29-A01AB3DFD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4571999"/>
            <a:ext cx="5905500" cy="1496301"/>
          </a:xfrm>
        </p:spPr>
        <p:txBody>
          <a:bodyPr>
            <a:normAutofit/>
          </a:bodyPr>
          <a:lstStyle/>
          <a:p>
            <a:pPr algn="l"/>
            <a:r>
              <a:rPr lang="en-US" sz="5100"/>
              <a:t>Cylinder Performance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F1A8F-94F8-B34A-A768-D1ACC7CE6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/>
              <a:t>Do 6 Cylinders get better Gas Mileage ?</a:t>
            </a:r>
          </a:p>
        </p:txBody>
      </p:sp>
      <p:pic>
        <p:nvPicPr>
          <p:cNvPr id="56" name="Picture 3" descr="A picture containing person, water, standing, large&#10;&#10;Description automatically generated">
            <a:extLst>
              <a:ext uri="{FF2B5EF4-FFF2-40B4-BE49-F238E27FC236}">
                <a16:creationId xmlns:a16="http://schemas.microsoft.com/office/drawing/2014/main" id="{D91C25AC-ACD0-46A3-B7A9-C21742CA3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0" r="1" b="5932"/>
          <a:stretch/>
        </p:blipFill>
        <p:spPr>
          <a:xfrm>
            <a:off x="1" y="2"/>
            <a:ext cx="6000749" cy="4048201"/>
          </a:xfrm>
          <a:custGeom>
            <a:avLst/>
            <a:gdLst/>
            <a:ahLst/>
            <a:cxnLst/>
            <a:rect l="l" t="t" r="r" b="b"/>
            <a:pathLst>
              <a:path w="6000749" h="4048201">
                <a:moveTo>
                  <a:pt x="0" y="0"/>
                </a:moveTo>
                <a:lnTo>
                  <a:pt x="6000749" y="0"/>
                </a:lnTo>
                <a:lnTo>
                  <a:pt x="6000749" y="4048201"/>
                </a:lnTo>
                <a:lnTo>
                  <a:pt x="5944247" y="4045387"/>
                </a:lnTo>
                <a:cubicBezTo>
                  <a:pt x="5912733" y="4040867"/>
                  <a:pt x="5883531" y="4032761"/>
                  <a:pt x="5860259" y="4018993"/>
                </a:cubicBezTo>
                <a:cubicBezTo>
                  <a:pt x="5845522" y="4010145"/>
                  <a:pt x="5815127" y="4009004"/>
                  <a:pt x="5790563" y="4005335"/>
                </a:cubicBezTo>
                <a:cubicBezTo>
                  <a:pt x="5770110" y="4002399"/>
                  <a:pt x="5748643" y="3999987"/>
                  <a:pt x="5726340" y="3999392"/>
                </a:cubicBezTo>
                <a:cubicBezTo>
                  <a:pt x="5702558" y="3998630"/>
                  <a:pt x="5676008" y="3996376"/>
                  <a:pt x="5653401" y="4001303"/>
                </a:cubicBezTo>
                <a:cubicBezTo>
                  <a:pt x="5584839" y="4015993"/>
                  <a:pt x="5528518" y="4014398"/>
                  <a:pt x="5475787" y="3994543"/>
                </a:cubicBezTo>
                <a:cubicBezTo>
                  <a:pt x="5448461" y="3984280"/>
                  <a:pt x="5408578" y="3972789"/>
                  <a:pt x="5376427" y="3977186"/>
                </a:cubicBezTo>
                <a:cubicBezTo>
                  <a:pt x="5298173" y="3987786"/>
                  <a:pt x="5231306" y="3983731"/>
                  <a:pt x="5158711" y="3977849"/>
                </a:cubicBezTo>
                <a:cubicBezTo>
                  <a:pt x="5111928" y="3974139"/>
                  <a:pt x="5059522" y="3974442"/>
                  <a:pt x="5009625" y="3971931"/>
                </a:cubicBezTo>
                <a:cubicBezTo>
                  <a:pt x="4951287" y="3968925"/>
                  <a:pt x="4888949" y="3973666"/>
                  <a:pt x="4849941" y="3947886"/>
                </a:cubicBezTo>
                <a:cubicBezTo>
                  <a:pt x="4845543" y="3945116"/>
                  <a:pt x="4833681" y="3946241"/>
                  <a:pt x="4827520" y="3943911"/>
                </a:cubicBezTo>
                <a:cubicBezTo>
                  <a:pt x="4807945" y="3936885"/>
                  <a:pt x="4783117" y="3931364"/>
                  <a:pt x="4771814" y="3921081"/>
                </a:cubicBezTo>
                <a:cubicBezTo>
                  <a:pt x="4739115" y="3891003"/>
                  <a:pt x="4712325" y="3858949"/>
                  <a:pt x="4682399" y="3827911"/>
                </a:cubicBezTo>
                <a:cubicBezTo>
                  <a:pt x="4675987" y="3821273"/>
                  <a:pt x="4669645" y="3812548"/>
                  <a:pt x="4657971" y="3809870"/>
                </a:cubicBezTo>
                <a:cubicBezTo>
                  <a:pt x="4590588" y="3794559"/>
                  <a:pt x="4522266" y="3780327"/>
                  <a:pt x="4453288" y="3766566"/>
                </a:cubicBezTo>
                <a:cubicBezTo>
                  <a:pt x="4425551" y="3761082"/>
                  <a:pt x="4404161" y="3769423"/>
                  <a:pt x="4382131" y="3783516"/>
                </a:cubicBezTo>
                <a:cubicBezTo>
                  <a:pt x="4360738" y="3796954"/>
                  <a:pt x="4334041" y="3811525"/>
                  <a:pt x="4305858" y="3818191"/>
                </a:cubicBezTo>
                <a:cubicBezTo>
                  <a:pt x="4249453" y="3831335"/>
                  <a:pt x="4190357" y="3840900"/>
                  <a:pt x="4132173" y="3849202"/>
                </a:cubicBezTo>
                <a:cubicBezTo>
                  <a:pt x="4110399" y="3852309"/>
                  <a:pt x="4086246" y="3848957"/>
                  <a:pt x="4065132" y="3846494"/>
                </a:cubicBezTo>
                <a:cubicBezTo>
                  <a:pt x="4025130" y="3841816"/>
                  <a:pt x="3987480" y="3833214"/>
                  <a:pt x="3946286" y="3830407"/>
                </a:cubicBezTo>
                <a:cubicBezTo>
                  <a:pt x="3898481" y="3827220"/>
                  <a:pt x="3868394" y="3815462"/>
                  <a:pt x="3850960" y="3792837"/>
                </a:cubicBezTo>
                <a:cubicBezTo>
                  <a:pt x="3825028" y="3759151"/>
                  <a:pt x="3772121" y="3740642"/>
                  <a:pt x="3710981" y="3728217"/>
                </a:cubicBezTo>
                <a:cubicBezTo>
                  <a:pt x="3633314" y="3712297"/>
                  <a:pt x="3545330" y="3726172"/>
                  <a:pt x="3460521" y="3731663"/>
                </a:cubicBezTo>
                <a:cubicBezTo>
                  <a:pt x="3428049" y="3733842"/>
                  <a:pt x="3394563" y="3736542"/>
                  <a:pt x="3364418" y="3734612"/>
                </a:cubicBezTo>
                <a:cubicBezTo>
                  <a:pt x="3250133" y="3727505"/>
                  <a:pt x="3136002" y="3721509"/>
                  <a:pt x="3013997" y="3739481"/>
                </a:cubicBezTo>
                <a:cubicBezTo>
                  <a:pt x="3004006" y="3740906"/>
                  <a:pt x="2993928" y="3741779"/>
                  <a:pt x="2983805" y="3742278"/>
                </a:cubicBezTo>
                <a:cubicBezTo>
                  <a:pt x="2895979" y="3747067"/>
                  <a:pt x="2805960" y="3756890"/>
                  <a:pt x="2738094" y="3725411"/>
                </a:cubicBezTo>
                <a:cubicBezTo>
                  <a:pt x="2725615" y="3719638"/>
                  <a:pt x="2699242" y="3721135"/>
                  <a:pt x="2678828" y="3721025"/>
                </a:cubicBezTo>
                <a:cubicBezTo>
                  <a:pt x="2643514" y="3721155"/>
                  <a:pt x="2618910" y="3714659"/>
                  <a:pt x="2603910" y="3698860"/>
                </a:cubicBezTo>
                <a:cubicBezTo>
                  <a:pt x="2578519" y="3671516"/>
                  <a:pt x="2549282" y="3645289"/>
                  <a:pt x="2525978" y="3617268"/>
                </a:cubicBezTo>
                <a:cubicBezTo>
                  <a:pt x="2509762" y="3598057"/>
                  <a:pt x="2483468" y="3589913"/>
                  <a:pt x="2444032" y="3586664"/>
                </a:cubicBezTo>
                <a:cubicBezTo>
                  <a:pt x="2421927" y="3584910"/>
                  <a:pt x="2401860" y="3577011"/>
                  <a:pt x="2385112" y="3569392"/>
                </a:cubicBezTo>
                <a:cubicBezTo>
                  <a:pt x="2364860" y="3560197"/>
                  <a:pt x="2352980" y="3545842"/>
                  <a:pt x="2331129" y="3538198"/>
                </a:cubicBezTo>
                <a:cubicBezTo>
                  <a:pt x="2277762" y="3518999"/>
                  <a:pt x="2258266" y="3492136"/>
                  <a:pt x="2269566" y="3453894"/>
                </a:cubicBezTo>
                <a:cubicBezTo>
                  <a:pt x="2279659" y="3419977"/>
                  <a:pt x="2235034" y="3382914"/>
                  <a:pt x="2183419" y="3383669"/>
                </a:cubicBezTo>
                <a:cubicBezTo>
                  <a:pt x="2126349" y="3384447"/>
                  <a:pt x="2085261" y="3372185"/>
                  <a:pt x="2042813" y="3358037"/>
                </a:cubicBezTo>
                <a:cubicBezTo>
                  <a:pt x="2019099" y="3350091"/>
                  <a:pt x="1986669" y="3344900"/>
                  <a:pt x="1956288" y="3346401"/>
                </a:cubicBezTo>
                <a:cubicBezTo>
                  <a:pt x="1840886" y="3351916"/>
                  <a:pt x="1735315" y="3380383"/>
                  <a:pt x="1630190" y="3417096"/>
                </a:cubicBezTo>
                <a:cubicBezTo>
                  <a:pt x="1561494" y="3441060"/>
                  <a:pt x="1483492" y="3455965"/>
                  <a:pt x="1408608" y="3472313"/>
                </a:cubicBezTo>
                <a:cubicBezTo>
                  <a:pt x="1385284" y="3477339"/>
                  <a:pt x="1354772" y="3477918"/>
                  <a:pt x="1333449" y="3473973"/>
                </a:cubicBezTo>
                <a:cubicBezTo>
                  <a:pt x="1258677" y="3460472"/>
                  <a:pt x="1184155" y="3446180"/>
                  <a:pt x="1113854" y="3428265"/>
                </a:cubicBezTo>
                <a:cubicBezTo>
                  <a:pt x="1048427" y="3411356"/>
                  <a:pt x="977291" y="3410553"/>
                  <a:pt x="902724" y="3424024"/>
                </a:cubicBezTo>
                <a:cubicBezTo>
                  <a:pt x="848399" y="3433852"/>
                  <a:pt x="798480" y="3436253"/>
                  <a:pt x="746075" y="3436555"/>
                </a:cubicBezTo>
                <a:cubicBezTo>
                  <a:pt x="702394" y="3436745"/>
                  <a:pt x="654694" y="3439396"/>
                  <a:pt x="611517" y="3448201"/>
                </a:cubicBezTo>
                <a:cubicBezTo>
                  <a:pt x="551003" y="3460611"/>
                  <a:pt x="499904" y="3462426"/>
                  <a:pt x="448281" y="3450343"/>
                </a:cubicBezTo>
                <a:cubicBezTo>
                  <a:pt x="420771" y="3443882"/>
                  <a:pt x="386449" y="3443304"/>
                  <a:pt x="354390" y="3440702"/>
                </a:cubicBezTo>
                <a:cubicBezTo>
                  <a:pt x="305001" y="3436609"/>
                  <a:pt x="254061" y="3434435"/>
                  <a:pt x="205560" y="3428894"/>
                </a:cubicBezTo>
                <a:cubicBezTo>
                  <a:pt x="153378" y="3423121"/>
                  <a:pt x="104769" y="3411741"/>
                  <a:pt x="51784" y="3407972"/>
                </a:cubicBezTo>
                <a:lnTo>
                  <a:pt x="0" y="3398392"/>
                </a:lnTo>
                <a:close/>
              </a:path>
            </a:pathLst>
          </a:custGeom>
        </p:spPr>
      </p:pic>
      <p:pic>
        <p:nvPicPr>
          <p:cNvPr id="6" name="Picture 5" descr="&#10;">
            <a:extLst>
              <a:ext uri="{FF2B5EF4-FFF2-40B4-BE49-F238E27FC236}">
                <a16:creationId xmlns:a16="http://schemas.microsoft.com/office/drawing/2014/main" id="{3C67021A-B01D-7848-88FA-F7762F739F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6" r="1" b="288"/>
          <a:stretch/>
        </p:blipFill>
        <p:spPr>
          <a:xfrm>
            <a:off x="6191250" y="10"/>
            <a:ext cx="6000750" cy="4038328"/>
          </a:xfrm>
          <a:custGeom>
            <a:avLst/>
            <a:gdLst/>
            <a:ahLst/>
            <a:cxnLst/>
            <a:rect l="l" t="t" r="r" b="b"/>
            <a:pathLst>
              <a:path w="6000750" h="4038338">
                <a:moveTo>
                  <a:pt x="0" y="0"/>
                </a:moveTo>
                <a:lnTo>
                  <a:pt x="6000750" y="0"/>
                </a:lnTo>
                <a:lnTo>
                  <a:pt x="6000750" y="3014035"/>
                </a:lnTo>
                <a:lnTo>
                  <a:pt x="5966830" y="3028116"/>
                </a:lnTo>
                <a:cubicBezTo>
                  <a:pt x="5952443" y="3034512"/>
                  <a:pt x="5934250" y="3039750"/>
                  <a:pt x="5924081" y="3047622"/>
                </a:cubicBezTo>
                <a:cubicBezTo>
                  <a:pt x="5872250" y="3087682"/>
                  <a:pt x="5801533" y="3089841"/>
                  <a:pt x="5731624" y="3095095"/>
                </a:cubicBezTo>
                <a:cubicBezTo>
                  <a:pt x="5719354" y="3095902"/>
                  <a:pt x="5704534" y="3096694"/>
                  <a:pt x="5694549" y="3100763"/>
                </a:cubicBezTo>
                <a:cubicBezTo>
                  <a:pt x="5649454" y="3119091"/>
                  <a:pt x="5609249" y="3120675"/>
                  <a:pt x="5566282" y="3110565"/>
                </a:cubicBezTo>
                <a:cubicBezTo>
                  <a:pt x="5528993" y="3101914"/>
                  <a:pt x="5487135" y="3099578"/>
                  <a:pt x="5447800" y="3122561"/>
                </a:cubicBezTo>
                <a:cubicBezTo>
                  <a:pt x="5360376" y="3173554"/>
                  <a:pt x="5261407" y="3189562"/>
                  <a:pt x="5153053" y="3180664"/>
                </a:cubicBezTo>
                <a:cubicBezTo>
                  <a:pt x="5075663" y="3174334"/>
                  <a:pt x="5001217" y="3180991"/>
                  <a:pt x="4924781" y="3209456"/>
                </a:cubicBezTo>
                <a:cubicBezTo>
                  <a:pt x="4895391" y="3220447"/>
                  <a:pt x="4855493" y="3221608"/>
                  <a:pt x="4820364" y="3228131"/>
                </a:cubicBezTo>
                <a:cubicBezTo>
                  <a:pt x="4800480" y="3231723"/>
                  <a:pt x="4778372" y="3235065"/>
                  <a:pt x="4761902" y="3242137"/>
                </a:cubicBezTo>
                <a:cubicBezTo>
                  <a:pt x="4717897" y="3260500"/>
                  <a:pt x="4677587" y="3281733"/>
                  <a:pt x="4633202" y="3299962"/>
                </a:cubicBezTo>
                <a:cubicBezTo>
                  <a:pt x="4611860" y="3308671"/>
                  <a:pt x="4585870" y="3315400"/>
                  <a:pt x="4560907" y="3319152"/>
                </a:cubicBezTo>
                <a:cubicBezTo>
                  <a:pt x="4487147" y="3330619"/>
                  <a:pt x="4413256" y="3341162"/>
                  <a:pt x="4339486" y="3349988"/>
                </a:cubicBezTo>
                <a:cubicBezTo>
                  <a:pt x="4217749" y="3364712"/>
                  <a:pt x="4094519" y="3381727"/>
                  <a:pt x="3999196" y="3339060"/>
                </a:cubicBezTo>
                <a:cubicBezTo>
                  <a:pt x="3991419" y="3335638"/>
                  <a:pt x="3975703" y="3335236"/>
                  <a:pt x="3963458" y="3336228"/>
                </a:cubicBezTo>
                <a:cubicBezTo>
                  <a:pt x="3906915" y="3340709"/>
                  <a:pt x="3849392" y="3348538"/>
                  <a:pt x="3793244" y="3350695"/>
                </a:cubicBezTo>
                <a:cubicBezTo>
                  <a:pt x="3748320" y="3352384"/>
                  <a:pt x="3711764" y="3359110"/>
                  <a:pt x="3680534" y="3380182"/>
                </a:cubicBezTo>
                <a:cubicBezTo>
                  <a:pt x="3639690" y="3407913"/>
                  <a:pt x="3587939" y="3428136"/>
                  <a:pt x="3528420" y="3429642"/>
                </a:cubicBezTo>
                <a:cubicBezTo>
                  <a:pt x="3468933" y="3431332"/>
                  <a:pt x="3432439" y="3451266"/>
                  <a:pt x="3391383" y="3472419"/>
                </a:cubicBezTo>
                <a:cubicBezTo>
                  <a:pt x="3361528" y="3487818"/>
                  <a:pt x="3327785" y="3506605"/>
                  <a:pt x="3292964" y="3512706"/>
                </a:cubicBezTo>
                <a:cubicBezTo>
                  <a:pt x="3214060" y="3526418"/>
                  <a:pt x="3151318" y="3574267"/>
                  <a:pt x="3062201" y="3564890"/>
                </a:cubicBezTo>
                <a:cubicBezTo>
                  <a:pt x="3056279" y="3564225"/>
                  <a:pt x="3046456" y="3569403"/>
                  <a:pt x="3038377" y="3571499"/>
                </a:cubicBezTo>
                <a:cubicBezTo>
                  <a:pt x="2973700" y="3587903"/>
                  <a:pt x="2910969" y="3589865"/>
                  <a:pt x="2859478" y="3573610"/>
                </a:cubicBezTo>
                <a:cubicBezTo>
                  <a:pt x="2791993" y="3552460"/>
                  <a:pt x="2721606" y="3559482"/>
                  <a:pt x="2645189" y="3580393"/>
                </a:cubicBezTo>
                <a:cubicBezTo>
                  <a:pt x="2620649" y="3587104"/>
                  <a:pt x="2595977" y="3592890"/>
                  <a:pt x="2571005" y="3599095"/>
                </a:cubicBezTo>
                <a:cubicBezTo>
                  <a:pt x="2537264" y="3607686"/>
                  <a:pt x="2503192" y="3616514"/>
                  <a:pt x="2469455" y="3625104"/>
                </a:cubicBezTo>
                <a:cubicBezTo>
                  <a:pt x="2436782" y="3633542"/>
                  <a:pt x="2400912" y="3645078"/>
                  <a:pt x="2372944" y="3632831"/>
                </a:cubicBezTo>
                <a:cubicBezTo>
                  <a:pt x="2348857" y="3622294"/>
                  <a:pt x="2333335" y="3625831"/>
                  <a:pt x="2314679" y="3640577"/>
                </a:cubicBezTo>
                <a:cubicBezTo>
                  <a:pt x="2249913" y="3692113"/>
                  <a:pt x="2167939" y="3730244"/>
                  <a:pt x="2058974" y="3747677"/>
                </a:cubicBezTo>
                <a:cubicBezTo>
                  <a:pt x="2036537" y="3751257"/>
                  <a:pt x="2014061" y="3757106"/>
                  <a:pt x="1992327" y="3763040"/>
                </a:cubicBezTo>
                <a:cubicBezTo>
                  <a:pt x="1978998" y="3766641"/>
                  <a:pt x="1962841" y="3770835"/>
                  <a:pt x="1955347" y="3777003"/>
                </a:cubicBezTo>
                <a:cubicBezTo>
                  <a:pt x="1896888" y="3824240"/>
                  <a:pt x="1821061" y="3862060"/>
                  <a:pt x="1737354" y="3895718"/>
                </a:cubicBezTo>
                <a:cubicBezTo>
                  <a:pt x="1707383" y="3907735"/>
                  <a:pt x="1675266" y="3920058"/>
                  <a:pt x="1642029" y="3927066"/>
                </a:cubicBezTo>
                <a:cubicBezTo>
                  <a:pt x="1607367" y="3934277"/>
                  <a:pt x="1570070" y="3935822"/>
                  <a:pt x="1534084" y="3938879"/>
                </a:cubicBezTo>
                <a:cubicBezTo>
                  <a:pt x="1512864" y="3940775"/>
                  <a:pt x="1488617" y="3944422"/>
                  <a:pt x="1471073" y="3941450"/>
                </a:cubicBezTo>
                <a:cubicBezTo>
                  <a:pt x="1415484" y="3932199"/>
                  <a:pt x="1361493" y="3921398"/>
                  <a:pt x="1309076" y="3908861"/>
                </a:cubicBezTo>
                <a:cubicBezTo>
                  <a:pt x="1264195" y="3898081"/>
                  <a:pt x="1255284" y="3896899"/>
                  <a:pt x="1221530" y="3923241"/>
                </a:cubicBezTo>
                <a:cubicBezTo>
                  <a:pt x="1186779" y="3950290"/>
                  <a:pt x="1141270" y="3968301"/>
                  <a:pt x="1089816" y="3980362"/>
                </a:cubicBezTo>
                <a:cubicBezTo>
                  <a:pt x="1008387" y="3999344"/>
                  <a:pt x="926086" y="4017317"/>
                  <a:pt x="843417" y="4032700"/>
                </a:cubicBezTo>
                <a:cubicBezTo>
                  <a:pt x="768546" y="4046592"/>
                  <a:pt x="730065" y="4034711"/>
                  <a:pt x="709553" y="3998175"/>
                </a:cubicBezTo>
                <a:cubicBezTo>
                  <a:pt x="697923" y="3977931"/>
                  <a:pt x="683529" y="3956192"/>
                  <a:pt x="637024" y="3956976"/>
                </a:cubicBezTo>
                <a:cubicBezTo>
                  <a:pt x="561096" y="3958367"/>
                  <a:pt x="483055" y="3965348"/>
                  <a:pt x="439818" y="3925257"/>
                </a:cubicBezTo>
                <a:cubicBezTo>
                  <a:pt x="420898" y="3938151"/>
                  <a:pt x="409248" y="3945856"/>
                  <a:pt x="397954" y="3953509"/>
                </a:cubicBezTo>
                <a:cubicBezTo>
                  <a:pt x="366752" y="3974766"/>
                  <a:pt x="298150" y="3991730"/>
                  <a:pt x="260774" y="3982524"/>
                </a:cubicBezTo>
                <a:cubicBezTo>
                  <a:pt x="205702" y="3969233"/>
                  <a:pt x="158421" y="3979944"/>
                  <a:pt x="110748" y="4003173"/>
                </a:cubicBezTo>
                <a:cubicBezTo>
                  <a:pt x="90816" y="4012815"/>
                  <a:pt x="69989" y="4020495"/>
                  <a:pt x="48615" y="4026612"/>
                </a:cubicBezTo>
                <a:lnTo>
                  <a:pt x="0" y="4037066"/>
                </a:lnTo>
                <a:close/>
              </a:path>
            </a:pathLst>
          </a:custGeom>
        </p:spPr>
      </p:pic>
      <p:sp>
        <p:nvSpPr>
          <p:cNvPr id="79" name="Freeform: Shape 73">
            <a:extLst>
              <a:ext uri="{FF2B5EF4-FFF2-40B4-BE49-F238E27FC236}">
                <a16:creationId xmlns:a16="http://schemas.microsoft.com/office/drawing/2014/main" id="{71811820-403F-4D93-B710-D7F182DE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4035"/>
            <a:ext cx="12192000" cy="1203824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5">
            <a:extLst>
              <a:ext uri="{FF2B5EF4-FFF2-40B4-BE49-F238E27FC236}">
                <a16:creationId xmlns:a16="http://schemas.microsoft.com/office/drawing/2014/main" id="{E1A8673D-5FEF-402F-8864-988FBAF8C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4035"/>
            <a:ext cx="12192000" cy="1203824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CAA4-63FF-BD4A-8B26-779030DB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D5054-D7F8-CE4A-85AB-17C32F3A2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36AE419-202E-2846-B9F3-FEAFC8A33E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342281"/>
              </p:ext>
            </p:extLst>
          </p:nvPr>
        </p:nvGraphicFramePr>
        <p:xfrm>
          <a:off x="647700" y="304800"/>
          <a:ext cx="10985500" cy="622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151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74C538-7B60-1D4F-87F9-88267AC2D3E6}"/>
              </a:ext>
            </a:extLst>
          </p:cNvPr>
          <p:cNvSpPr/>
          <p:nvPr/>
        </p:nvSpPr>
        <p:spPr>
          <a:xfrm>
            <a:off x="2051050" y="2286000"/>
            <a:ext cx="8089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Mileage Difference versus 6 and 8 cylinders is significant.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With 95% confidence we can conclude mileage is between 3.31mpg and 3.45mpg more.</a:t>
            </a:r>
          </a:p>
        </p:txBody>
      </p:sp>
    </p:spTree>
    <p:extLst>
      <p:ext uri="{BB962C8B-B14F-4D97-AF65-F5344CB8AC3E}">
        <p14:creationId xmlns:p14="http://schemas.microsoft.com/office/powerpoint/2010/main" val="99708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5CBE-CC53-9C48-8430-5C02E26B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2D6C5-EA0E-6B4B-8F4E-4350C2057E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F13B7BD-E824-EC43-BFCD-6B16A0E957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923258"/>
              </p:ext>
            </p:extLst>
          </p:nvPr>
        </p:nvGraphicFramePr>
        <p:xfrm>
          <a:off x="654050" y="304800"/>
          <a:ext cx="10883900" cy="624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95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0D9E57-7FF9-E344-A8B4-530FFC9CA925}"/>
              </a:ext>
            </a:extLst>
          </p:cNvPr>
          <p:cNvSpPr/>
          <p:nvPr/>
        </p:nvSpPr>
        <p:spPr>
          <a:xfrm>
            <a:off x="2254250" y="2244636"/>
            <a:ext cx="7683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Mileage Difference versus 6 and 10 cylinder is significant.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With 95% confidence we can conclude mileage is between 4.34mpg and 4.94mpg more.</a:t>
            </a:r>
          </a:p>
        </p:txBody>
      </p:sp>
    </p:spTree>
    <p:extLst>
      <p:ext uri="{BB962C8B-B14F-4D97-AF65-F5344CB8AC3E}">
        <p14:creationId xmlns:p14="http://schemas.microsoft.com/office/powerpoint/2010/main" val="247472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1FB71A8-CD2E-B646-9A5B-961DB7F18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8" y="471484"/>
            <a:ext cx="10668000" cy="7589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Cylinder Comparison</a:t>
            </a:r>
            <a:br>
              <a:rPr lang="en-US" dirty="0"/>
            </a:br>
            <a:r>
              <a:rPr lang="en-US" dirty="0"/>
              <a:t>Miles Per Gallon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A45B88-F315-2D4E-8F97-5F78C8434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7F36068-491D-A945-BB66-F563F3A90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9B2CC889-DFF0-CB46-B53E-66F10CBC8A19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35873911"/>
              </p:ext>
            </p:extLst>
          </p:nvPr>
        </p:nvGraphicFramePr>
        <p:xfrm>
          <a:off x="6800852" y="2198559"/>
          <a:ext cx="4775200" cy="3810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Content Placeholder 29">
            <a:extLst>
              <a:ext uri="{FF2B5EF4-FFF2-40B4-BE49-F238E27FC236}">
                <a16:creationId xmlns:a16="http://schemas.microsoft.com/office/drawing/2014/main" id="{2E3B6225-19C5-5D4E-87BE-BAC8568853F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46360058"/>
              </p:ext>
            </p:extLst>
          </p:nvPr>
        </p:nvGraphicFramePr>
        <p:xfrm>
          <a:off x="704850" y="2198560"/>
          <a:ext cx="4686300" cy="3810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7168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EC504F-C5BA-9346-8727-68C91138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762" y="73818"/>
            <a:ext cx="6096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r"/>
            <a:r>
              <a:rPr lang="en-US" sz="8000" dirty="0"/>
              <a:t>Conclusion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AE36BC-811C-144E-9E9C-DD8423283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8762" y="2472927"/>
            <a:ext cx="6319838" cy="3826273"/>
          </a:xfrm>
        </p:spPr>
        <p:txBody>
          <a:bodyPr vert="horz" lIns="91440" tIns="45720" rIns="91440" bIns="45720" rtlCol="0">
            <a:normAutofit/>
          </a:bodyPr>
          <a:lstStyle/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6 CYLINDER ENGINES SIGNIFICANTLY HAVE BETTER GAS MILAGE THAN LARGER CYLINDER CARS.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THEREFORE LESS GAS COMSUMPTION AND LESS MONEY SPENT OF FUEL.</a:t>
            </a:r>
          </a:p>
        </p:txBody>
      </p:sp>
      <p:pic>
        <p:nvPicPr>
          <p:cNvPr id="20" name="Picture 9">
            <a:extLst>
              <a:ext uri="{FF2B5EF4-FFF2-40B4-BE49-F238E27FC236}">
                <a16:creationId xmlns:a16="http://schemas.microsoft.com/office/drawing/2014/main" id="{5BD09F7F-4440-4DD5-9BA2-905E653BBC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50" r="38617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21" name="Group 15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4637994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</TotalTime>
  <Words>111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Verdana Pro</vt:lpstr>
      <vt:lpstr>Verdana Pro Cond SemiBold</vt:lpstr>
      <vt:lpstr>TornVTI</vt:lpstr>
      <vt:lpstr>Cylinder Performance </vt:lpstr>
      <vt:lpstr>PowerPoint Presentation</vt:lpstr>
      <vt:lpstr>PowerPoint Presentation</vt:lpstr>
      <vt:lpstr>PowerPoint Presentation</vt:lpstr>
      <vt:lpstr>PowerPoint Presentation</vt:lpstr>
      <vt:lpstr>Cylinder Comparison Miles Per Gallon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Cylinder Performance </dc:title>
  <dc:creator>Steven Choi</dc:creator>
  <cp:lastModifiedBy>Steven Choi</cp:lastModifiedBy>
  <cp:revision>13</cp:revision>
  <dcterms:created xsi:type="dcterms:W3CDTF">2020-11-05T03:07:14Z</dcterms:created>
  <dcterms:modified xsi:type="dcterms:W3CDTF">2020-11-05T23:43:08Z</dcterms:modified>
</cp:coreProperties>
</file>