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5"/>
  </p:notesMasterIdLst>
  <p:sldIdLst>
    <p:sldId id="256" r:id="rId2"/>
    <p:sldId id="270" r:id="rId3"/>
    <p:sldId id="269" r:id="rId4"/>
    <p:sldId id="259" r:id="rId5"/>
    <p:sldId id="260" r:id="rId6"/>
    <p:sldId id="261" r:id="rId7"/>
    <p:sldId id="262" r:id="rId8"/>
    <p:sldId id="268" r:id="rId9"/>
    <p:sldId id="263" r:id="rId10"/>
    <p:sldId id="264" r:id="rId11"/>
    <p:sldId id="257" r:id="rId12"/>
    <p:sldId id="271" r:id="rId13"/>
    <p:sldId id="272" r:id="rId14"/>
    <p:sldId id="273" r:id="rId15"/>
    <p:sldId id="258" r:id="rId16"/>
    <p:sldId id="265"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0"/>
    <p:restoredTop sz="95440"/>
  </p:normalViewPr>
  <p:slideViewPr>
    <p:cSldViewPr snapToGrid="0" snapToObjects="1">
      <p:cViewPr varScale="1">
        <p:scale>
          <a:sx n="105" d="100"/>
          <a:sy n="105"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DD69D-7BD8-0347-99C6-29829FE0B837}" type="datetimeFigureOut">
              <a:rPr lang="en-US" smtClean="0"/>
              <a:t>8/14/21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62625-637B-2E4A-804F-45A4DC6C57DD}" type="slidenum">
              <a:rPr lang="en-US" smtClean="0"/>
              <a:t>‹#›</a:t>
            </a:fld>
            <a:endParaRPr lang="en-US"/>
          </a:p>
        </p:txBody>
      </p:sp>
    </p:spTree>
    <p:extLst>
      <p:ext uri="{BB962C8B-B14F-4D97-AF65-F5344CB8AC3E}">
        <p14:creationId xmlns:p14="http://schemas.microsoft.com/office/powerpoint/2010/main" val="92060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Ozone- Arizona Colorado </a:t>
            </a:r>
            <a:r>
              <a:rPr lang="en-US" dirty="0" err="1"/>
              <a:t>newmexico</a:t>
            </a:r>
            <a:r>
              <a:rPr lang="en-US" dirty="0"/>
              <a:t>/ </a:t>
            </a:r>
            <a:r>
              <a:rPr lang="en-US" dirty="0" err="1"/>
              <a:t>hawai</a:t>
            </a:r>
            <a:r>
              <a:rPr lang="en-US" dirty="0"/>
              <a:t> </a:t>
            </a:r>
            <a:r>
              <a:rPr lang="en-US" dirty="0" err="1"/>
              <a:t>washingon</a:t>
            </a:r>
            <a:r>
              <a:rPr lang="en-US" dirty="0"/>
              <a:t> Oregon</a:t>
            </a:r>
          </a:p>
          <a:p>
            <a:r>
              <a:rPr lang="en-US" dirty="0"/>
              <a:t>No2 = Nevada Idaho Arizona / </a:t>
            </a:r>
            <a:r>
              <a:rPr lang="en-US" dirty="0" err="1"/>
              <a:t>montana</a:t>
            </a:r>
            <a:r>
              <a:rPr lang="en-US" dirty="0"/>
              <a:t> Wyoming </a:t>
            </a:r>
            <a:r>
              <a:rPr lang="en-US" dirty="0" err="1"/>
              <a:t>newhapshpier</a:t>
            </a:r>
            <a:endParaRPr lang="en-US" dirty="0"/>
          </a:p>
        </p:txBody>
      </p:sp>
      <p:sp>
        <p:nvSpPr>
          <p:cNvPr id="4" name="Slide Number Placeholder 3"/>
          <p:cNvSpPr>
            <a:spLocks noGrp="1"/>
          </p:cNvSpPr>
          <p:nvPr>
            <p:ph type="sldNum" sz="quarter" idx="5"/>
          </p:nvPr>
        </p:nvSpPr>
        <p:spPr/>
        <p:txBody>
          <a:bodyPr/>
          <a:lstStyle/>
          <a:p>
            <a:fld id="{3DDAFE8F-9582-014D-9B09-9D3B8B0F1F4D}" type="slidenum">
              <a:rPr lang="en-US" smtClean="0"/>
              <a:t>11</a:t>
            </a:fld>
            <a:endParaRPr lang="en-US"/>
          </a:p>
        </p:txBody>
      </p:sp>
    </p:spTree>
    <p:extLst>
      <p:ext uri="{BB962C8B-B14F-4D97-AF65-F5344CB8AC3E}">
        <p14:creationId xmlns:p14="http://schemas.microsoft.com/office/powerpoint/2010/main" val="2747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DC0DB1-C204-A946-AF9C-390408B93571}" type="slidenum">
              <a:rPr lang="en-US" smtClean="0"/>
              <a:t>23</a:t>
            </a:fld>
            <a:endParaRPr lang="en-US"/>
          </a:p>
        </p:txBody>
      </p:sp>
    </p:spTree>
    <p:extLst>
      <p:ext uri="{BB962C8B-B14F-4D97-AF65-F5344CB8AC3E}">
        <p14:creationId xmlns:p14="http://schemas.microsoft.com/office/powerpoint/2010/main" val="3533082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So2 Alaska </a:t>
            </a:r>
            <a:r>
              <a:rPr lang="en-US" dirty="0" err="1"/>
              <a:t>wv</a:t>
            </a:r>
            <a:r>
              <a:rPr lang="en-US" dirty="0"/>
              <a:t> </a:t>
            </a:r>
            <a:r>
              <a:rPr lang="en-US" dirty="0" err="1"/>
              <a:t>alambaba</a:t>
            </a:r>
            <a:r>
              <a:rPr lang="en-US" dirty="0"/>
              <a:t>/ Wyoming </a:t>
            </a:r>
            <a:r>
              <a:rPr lang="en-US" dirty="0" err="1"/>
              <a:t>newmexico</a:t>
            </a:r>
            <a:r>
              <a:rPr lang="en-US" dirty="0"/>
              <a:t> new </a:t>
            </a:r>
            <a:r>
              <a:rPr lang="en-US" dirty="0" err="1"/>
              <a:t>jersy</a:t>
            </a:r>
            <a:endParaRPr lang="en-US" dirty="0"/>
          </a:p>
          <a:p>
            <a:r>
              <a:rPr lang="en-US" dirty="0"/>
              <a:t>Carbon – Georgia Arizona </a:t>
            </a:r>
            <a:r>
              <a:rPr lang="en-US" dirty="0" err="1"/>
              <a:t>alsak</a:t>
            </a:r>
            <a:r>
              <a:rPr lang="en-US" dirty="0"/>
              <a:t> a / south Carolina Wyoming </a:t>
            </a:r>
            <a:r>
              <a:rPr lang="en-US" dirty="0" err="1"/>
              <a:t>missiipi</a:t>
            </a:r>
            <a:r>
              <a:rPr lang="en-US" dirty="0"/>
              <a:t> </a:t>
            </a:r>
          </a:p>
        </p:txBody>
      </p:sp>
      <p:sp>
        <p:nvSpPr>
          <p:cNvPr id="4" name="Slide Number Placeholder 3"/>
          <p:cNvSpPr>
            <a:spLocks noGrp="1"/>
          </p:cNvSpPr>
          <p:nvPr>
            <p:ph type="sldNum" sz="quarter" idx="5"/>
          </p:nvPr>
        </p:nvSpPr>
        <p:spPr/>
        <p:txBody>
          <a:bodyPr/>
          <a:lstStyle/>
          <a:p>
            <a:fld id="{3DDAFE8F-9582-014D-9B09-9D3B8B0F1F4D}" type="slidenum">
              <a:rPr lang="en-US" smtClean="0"/>
              <a:t>12</a:t>
            </a:fld>
            <a:endParaRPr lang="en-US"/>
          </a:p>
        </p:txBody>
      </p:sp>
    </p:spTree>
    <p:extLst>
      <p:ext uri="{BB962C8B-B14F-4D97-AF65-F5344CB8AC3E}">
        <p14:creationId xmlns:p14="http://schemas.microsoft.com/office/powerpoint/2010/main" val="165492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AFE8F-9582-014D-9B09-9D3B8B0F1F4D}" type="slidenum">
              <a:rPr lang="en-US" smtClean="0"/>
              <a:t>13</a:t>
            </a:fld>
            <a:endParaRPr lang="en-US"/>
          </a:p>
        </p:txBody>
      </p:sp>
    </p:spTree>
    <p:extLst>
      <p:ext uri="{BB962C8B-B14F-4D97-AF65-F5344CB8AC3E}">
        <p14:creationId xmlns:p14="http://schemas.microsoft.com/office/powerpoint/2010/main" val="300883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AFE8F-9582-014D-9B09-9D3B8B0F1F4D}" type="slidenum">
              <a:rPr lang="en-US" smtClean="0"/>
              <a:t>14</a:t>
            </a:fld>
            <a:endParaRPr lang="en-US"/>
          </a:p>
        </p:txBody>
      </p:sp>
    </p:spTree>
    <p:extLst>
      <p:ext uri="{BB962C8B-B14F-4D97-AF65-F5344CB8AC3E}">
        <p14:creationId xmlns:p14="http://schemas.microsoft.com/office/powerpoint/2010/main" val="273832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DC0DB1-C204-A946-AF9C-390408B93571}" type="slidenum">
              <a:rPr lang="en-US" smtClean="0"/>
              <a:t>15</a:t>
            </a:fld>
            <a:endParaRPr lang="en-US"/>
          </a:p>
        </p:txBody>
      </p:sp>
    </p:spTree>
    <p:extLst>
      <p:ext uri="{BB962C8B-B14F-4D97-AF65-F5344CB8AC3E}">
        <p14:creationId xmlns:p14="http://schemas.microsoft.com/office/powerpoint/2010/main" val="3429842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3,4,3,4</a:t>
            </a:r>
          </a:p>
        </p:txBody>
      </p:sp>
      <p:sp>
        <p:nvSpPr>
          <p:cNvPr id="4" name="Slide Number Placeholder 3"/>
          <p:cNvSpPr>
            <a:spLocks noGrp="1"/>
          </p:cNvSpPr>
          <p:nvPr>
            <p:ph type="sldNum" sz="quarter" idx="5"/>
          </p:nvPr>
        </p:nvSpPr>
        <p:spPr/>
        <p:txBody>
          <a:bodyPr/>
          <a:lstStyle/>
          <a:p>
            <a:fld id="{3DDAFE8F-9582-014D-9B09-9D3B8B0F1F4D}" type="slidenum">
              <a:rPr lang="en-US" smtClean="0"/>
              <a:t>18</a:t>
            </a:fld>
            <a:endParaRPr lang="en-US"/>
          </a:p>
        </p:txBody>
      </p:sp>
    </p:spTree>
    <p:extLst>
      <p:ext uri="{BB962C8B-B14F-4D97-AF65-F5344CB8AC3E}">
        <p14:creationId xmlns:p14="http://schemas.microsoft.com/office/powerpoint/2010/main" val="1360027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Ozone – more than 100, sulfur </a:t>
            </a:r>
            <a:r>
              <a:rPr lang="en-US" dirty="0" err="1"/>
              <a:t>dioxie</a:t>
            </a:r>
            <a:r>
              <a:rPr lang="en-US" dirty="0"/>
              <a:t>- 80 </a:t>
            </a:r>
          </a:p>
        </p:txBody>
      </p:sp>
      <p:sp>
        <p:nvSpPr>
          <p:cNvPr id="4" name="Slide Number Placeholder 3"/>
          <p:cNvSpPr>
            <a:spLocks noGrp="1"/>
          </p:cNvSpPr>
          <p:nvPr>
            <p:ph type="sldNum" sz="quarter" idx="5"/>
          </p:nvPr>
        </p:nvSpPr>
        <p:spPr/>
        <p:txBody>
          <a:bodyPr/>
          <a:lstStyle/>
          <a:p>
            <a:fld id="{3DDAFE8F-9582-014D-9B09-9D3B8B0F1F4D}" type="slidenum">
              <a:rPr lang="en-US" smtClean="0"/>
              <a:t>20</a:t>
            </a:fld>
            <a:endParaRPr lang="en-US"/>
          </a:p>
        </p:txBody>
      </p:sp>
    </p:spTree>
    <p:extLst>
      <p:ext uri="{BB962C8B-B14F-4D97-AF65-F5344CB8AC3E}">
        <p14:creationId xmlns:p14="http://schemas.microsoft.com/office/powerpoint/2010/main" val="306291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Carb- 10, nit- 80</a:t>
            </a:r>
          </a:p>
        </p:txBody>
      </p:sp>
      <p:sp>
        <p:nvSpPr>
          <p:cNvPr id="4" name="Slide Number Placeholder 3"/>
          <p:cNvSpPr>
            <a:spLocks noGrp="1"/>
          </p:cNvSpPr>
          <p:nvPr>
            <p:ph type="sldNum" sz="quarter" idx="5"/>
          </p:nvPr>
        </p:nvSpPr>
        <p:spPr/>
        <p:txBody>
          <a:bodyPr/>
          <a:lstStyle/>
          <a:p>
            <a:fld id="{3DDAFE8F-9582-014D-9B09-9D3B8B0F1F4D}" type="slidenum">
              <a:rPr lang="en-US" smtClean="0"/>
              <a:t>21</a:t>
            </a:fld>
            <a:endParaRPr lang="en-US"/>
          </a:p>
        </p:txBody>
      </p:sp>
    </p:spTree>
    <p:extLst>
      <p:ext uri="{BB962C8B-B14F-4D97-AF65-F5344CB8AC3E}">
        <p14:creationId xmlns:p14="http://schemas.microsoft.com/office/powerpoint/2010/main" val="268243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Ozone</a:t>
            </a:r>
          </a:p>
          <a:p>
            <a:pPr marL="171450" indent="-171450">
              <a:buFontTx/>
              <a:buChar char="-"/>
            </a:pPr>
            <a:r>
              <a:rPr lang="en-US" noProof="0" dirty="0"/>
              <a:t>vehicles </a:t>
            </a:r>
          </a:p>
          <a:p>
            <a:pPr marL="171450" indent="-171450">
              <a:buFontTx/>
              <a:buChar char="-"/>
            </a:pPr>
            <a:endParaRPr lang="en-US" noProof="0" dirty="0"/>
          </a:p>
          <a:p>
            <a:r>
              <a:rPr lang="en-US" noProof="0" dirty="0"/>
              <a:t>Carbon monoxide- </a:t>
            </a:r>
          </a:p>
          <a:p>
            <a:r>
              <a:rPr lang="en-US" noProof="0" dirty="0"/>
              <a:t>Mostly indoor. </a:t>
            </a:r>
            <a:r>
              <a:rPr lang="en-US" sz="1200" b="0" i="0" u="none" strike="noStrike" kern="1200" noProof="0" dirty="0">
                <a:solidFill>
                  <a:schemeClr val="tx1"/>
                </a:solidFill>
                <a:effectLst/>
                <a:latin typeface="+mn-lt"/>
                <a:ea typeface="+mn-ea"/>
                <a:cs typeface="+mn-cs"/>
              </a:rPr>
              <a:t>carbon in fuels do not completely burn. Carbon monoxide is produced by any fuel burning appliance, vehicle, tool and more. Many of the potential sources of carbon monoxide come from malfunctioning indoor appliances</a:t>
            </a:r>
          </a:p>
          <a:p>
            <a:r>
              <a:rPr lang="en-US" noProof="0" dirty="0"/>
              <a:t>Nitrogen dioxide </a:t>
            </a:r>
          </a:p>
          <a:p>
            <a:r>
              <a:rPr lang="en-US" sz="1200" b="0" i="0" u="none" strike="noStrike" kern="1200" noProof="0" dirty="0">
                <a:solidFill>
                  <a:schemeClr val="tx1"/>
                </a:solidFill>
                <a:effectLst/>
                <a:latin typeface="+mn-lt"/>
                <a:ea typeface="+mn-ea"/>
                <a:cs typeface="+mn-cs"/>
              </a:rPr>
              <a:t>Cars and trucks</a:t>
            </a:r>
          </a:p>
          <a:p>
            <a:r>
              <a:rPr lang="en-US" sz="1200" b="0" i="0" u="none" strike="noStrike" kern="1200" noProof="0" dirty="0">
                <a:solidFill>
                  <a:schemeClr val="tx1"/>
                </a:solidFill>
                <a:effectLst/>
                <a:latin typeface="+mn-lt"/>
                <a:ea typeface="+mn-ea"/>
                <a:cs typeface="+mn-cs"/>
              </a:rPr>
              <a:t>Coal-fired power plants</a:t>
            </a:r>
          </a:p>
          <a:p>
            <a:r>
              <a:rPr lang="en-US" sz="1200" b="0" i="0" u="none" strike="noStrike" kern="1200" noProof="0" dirty="0">
                <a:solidFill>
                  <a:schemeClr val="tx1"/>
                </a:solidFill>
                <a:effectLst/>
                <a:latin typeface="+mn-lt"/>
                <a:ea typeface="+mn-ea"/>
                <a:cs typeface="+mn-cs"/>
              </a:rPr>
              <a:t>Large industrial operations</a:t>
            </a:r>
          </a:p>
          <a:p>
            <a:r>
              <a:rPr lang="en-US" sz="1200" b="0" i="0" u="none" strike="noStrike" kern="1200" noProof="0" dirty="0">
                <a:solidFill>
                  <a:schemeClr val="tx1"/>
                </a:solidFill>
                <a:effectLst/>
                <a:latin typeface="+mn-lt"/>
                <a:ea typeface="+mn-ea"/>
                <a:cs typeface="+mn-cs"/>
              </a:rPr>
              <a:t>Ships and airplanes</a:t>
            </a:r>
          </a:p>
          <a:p>
            <a:endParaRPr lang="en-US" noProof="0" dirty="0"/>
          </a:p>
          <a:p>
            <a:r>
              <a:rPr lang="en-US" noProof="0" dirty="0"/>
              <a:t>Sulfur dioxide –</a:t>
            </a:r>
          </a:p>
          <a:p>
            <a:r>
              <a:rPr lang="en-US" sz="1200" b="0" i="0" u="none" strike="noStrike" kern="1200" noProof="0" dirty="0">
                <a:solidFill>
                  <a:schemeClr val="tx1"/>
                </a:solidFill>
                <a:effectLst/>
                <a:latin typeface="+mn-lt"/>
                <a:ea typeface="+mn-ea"/>
                <a:cs typeface="+mn-cs"/>
              </a:rPr>
              <a:t>burning of fossil fuels — coal, oil, and diesel — or other materials that contain sulfur. Sources include power plants, metals processing and smelting facilities, and vehicles.</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9DC0DB1-C204-A946-AF9C-390408B93571}" type="slidenum">
              <a:rPr lang="en-US" smtClean="0"/>
              <a:t>22</a:t>
            </a:fld>
            <a:endParaRPr lang="en-US"/>
          </a:p>
        </p:txBody>
      </p:sp>
    </p:spTree>
    <p:extLst>
      <p:ext uri="{BB962C8B-B14F-4D97-AF65-F5344CB8AC3E}">
        <p14:creationId xmlns:p14="http://schemas.microsoft.com/office/powerpoint/2010/main" val="178258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8/14/21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8/14/21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8/14/21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8/14/21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4E97-30A6-0C4B-BB3F-14DC70AC9CE1}"/>
              </a:ext>
            </a:extLst>
          </p:cNvPr>
          <p:cNvSpPr>
            <a:spLocks noGrp="1"/>
          </p:cNvSpPr>
          <p:nvPr>
            <p:ph type="ctrTitle"/>
          </p:nvPr>
        </p:nvSpPr>
        <p:spPr/>
        <p:txBody>
          <a:bodyPr/>
          <a:lstStyle/>
          <a:p>
            <a:r>
              <a:rPr lang="en-US" dirty="0"/>
              <a:t>Air quality analysis</a:t>
            </a:r>
          </a:p>
        </p:txBody>
      </p:sp>
      <p:sp>
        <p:nvSpPr>
          <p:cNvPr id="3" name="Subtitle 2">
            <a:extLst>
              <a:ext uri="{FF2B5EF4-FFF2-40B4-BE49-F238E27FC236}">
                <a16:creationId xmlns:a16="http://schemas.microsoft.com/office/drawing/2014/main" id="{DE9C3224-0A76-734D-9AF1-05390F5B6C6F}"/>
              </a:ext>
            </a:extLst>
          </p:cNvPr>
          <p:cNvSpPr>
            <a:spLocks noGrp="1"/>
          </p:cNvSpPr>
          <p:nvPr>
            <p:ph type="subTitle" idx="1"/>
          </p:nvPr>
        </p:nvSpPr>
        <p:spPr/>
        <p:txBody>
          <a:bodyPr/>
          <a:lstStyle/>
          <a:p>
            <a:r>
              <a:rPr lang="en-US" sz="2400" b="1" dirty="0"/>
              <a:t>Sooyeon Choi</a:t>
            </a:r>
          </a:p>
          <a:p>
            <a:r>
              <a:rPr lang="en-US" dirty="0"/>
              <a:t>Summer 2021, Phase 01</a:t>
            </a:r>
          </a:p>
        </p:txBody>
      </p:sp>
    </p:spTree>
    <p:extLst>
      <p:ext uri="{BB962C8B-B14F-4D97-AF65-F5344CB8AC3E}">
        <p14:creationId xmlns:p14="http://schemas.microsoft.com/office/powerpoint/2010/main" val="121251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histogram&#10;&#10;Description automatically generated">
            <a:extLst>
              <a:ext uri="{FF2B5EF4-FFF2-40B4-BE49-F238E27FC236}">
                <a16:creationId xmlns:a16="http://schemas.microsoft.com/office/drawing/2014/main" id="{46E18527-5608-BB4D-8709-08BA47D4541C}"/>
              </a:ext>
            </a:extLst>
          </p:cNvPr>
          <p:cNvPicPr>
            <a:picLocks noChangeAspect="1"/>
          </p:cNvPicPr>
          <p:nvPr/>
        </p:nvPicPr>
        <p:blipFill>
          <a:blip r:embed="rId2"/>
          <a:stretch>
            <a:fillRect/>
          </a:stretch>
        </p:blipFill>
        <p:spPr>
          <a:xfrm>
            <a:off x="-55416" y="3645629"/>
            <a:ext cx="12192000" cy="2060559"/>
          </a:xfrm>
          <a:prstGeom prst="rect">
            <a:avLst/>
          </a:prstGeom>
        </p:spPr>
      </p:pic>
      <p:sp>
        <p:nvSpPr>
          <p:cNvPr id="13" name="Rectangle 12">
            <a:extLst>
              <a:ext uri="{FF2B5EF4-FFF2-40B4-BE49-F238E27FC236}">
                <a16:creationId xmlns:a16="http://schemas.microsoft.com/office/drawing/2014/main" id="{CE063993-4D15-B24F-B635-E3E0C36030D4}"/>
              </a:ext>
            </a:extLst>
          </p:cNvPr>
          <p:cNvSpPr/>
          <p:nvPr/>
        </p:nvSpPr>
        <p:spPr>
          <a:xfrm>
            <a:off x="6096000" y="3645629"/>
            <a:ext cx="1527726" cy="369332"/>
          </a:xfrm>
          <a:prstGeom prst="rect">
            <a:avLst/>
          </a:prstGeom>
        </p:spPr>
        <p:txBody>
          <a:bodyPr wrap="none">
            <a:spAutoFit/>
          </a:bodyPr>
          <a:lstStyle/>
          <a:p>
            <a:r>
              <a:rPr lang="en-US" dirty="0"/>
              <a:t>Sulfur Dioxide</a:t>
            </a:r>
          </a:p>
        </p:txBody>
      </p:sp>
      <p:sp>
        <p:nvSpPr>
          <p:cNvPr id="29" name="TextBox 28">
            <a:extLst>
              <a:ext uri="{FF2B5EF4-FFF2-40B4-BE49-F238E27FC236}">
                <a16:creationId xmlns:a16="http://schemas.microsoft.com/office/drawing/2014/main" id="{5F64ACFC-F5D0-F84F-AF4F-995059A6396C}"/>
              </a:ext>
            </a:extLst>
          </p:cNvPr>
          <p:cNvSpPr txBox="1"/>
          <p:nvPr/>
        </p:nvSpPr>
        <p:spPr>
          <a:xfrm>
            <a:off x="464721" y="5625220"/>
            <a:ext cx="9575314" cy="923330"/>
          </a:xfrm>
          <a:prstGeom prst="rect">
            <a:avLst/>
          </a:prstGeom>
          <a:noFill/>
        </p:spPr>
        <p:txBody>
          <a:bodyPr wrap="none" rtlCol="0">
            <a:spAutoFit/>
          </a:bodyPr>
          <a:lstStyle/>
          <a:p>
            <a:r>
              <a:rPr lang="en-US" dirty="0"/>
              <a:t>Overall, most of the states have many outliers which suggests that sulfur dioxide AQI is inconsistent. </a:t>
            </a:r>
          </a:p>
          <a:p>
            <a:r>
              <a:rPr lang="en-US" dirty="0"/>
              <a:t>Alaska has highest AQI with some low outliers. </a:t>
            </a:r>
          </a:p>
          <a:p>
            <a:r>
              <a:rPr lang="en-US" dirty="0"/>
              <a:t>Hawaii, Texas, and Virginia has low AQI but very high outlier.</a:t>
            </a:r>
          </a:p>
        </p:txBody>
      </p:sp>
      <p:pic>
        <p:nvPicPr>
          <p:cNvPr id="30" name="Picture 29" descr="Chart, box and whisker chart&#10;&#10;Description automatically generated">
            <a:extLst>
              <a:ext uri="{FF2B5EF4-FFF2-40B4-BE49-F238E27FC236}">
                <a16:creationId xmlns:a16="http://schemas.microsoft.com/office/drawing/2014/main" id="{B8010927-C00D-1A4C-B269-738D98AD99A0}"/>
              </a:ext>
            </a:extLst>
          </p:cNvPr>
          <p:cNvPicPr>
            <a:picLocks noChangeAspect="1"/>
          </p:cNvPicPr>
          <p:nvPr/>
        </p:nvPicPr>
        <p:blipFill>
          <a:blip r:embed="rId3"/>
          <a:stretch>
            <a:fillRect/>
          </a:stretch>
        </p:blipFill>
        <p:spPr>
          <a:xfrm>
            <a:off x="-55416" y="678873"/>
            <a:ext cx="12192000" cy="2062008"/>
          </a:xfrm>
          <a:prstGeom prst="rect">
            <a:avLst/>
          </a:prstGeom>
        </p:spPr>
      </p:pic>
      <p:sp>
        <p:nvSpPr>
          <p:cNvPr id="31" name="TextBox 30">
            <a:extLst>
              <a:ext uri="{FF2B5EF4-FFF2-40B4-BE49-F238E27FC236}">
                <a16:creationId xmlns:a16="http://schemas.microsoft.com/office/drawing/2014/main" id="{099925E6-F430-3944-92FE-4333F0CEEE4F}"/>
              </a:ext>
            </a:extLst>
          </p:cNvPr>
          <p:cNvSpPr txBox="1"/>
          <p:nvPr/>
        </p:nvSpPr>
        <p:spPr>
          <a:xfrm>
            <a:off x="5146669" y="205934"/>
            <a:ext cx="1898661" cy="369332"/>
          </a:xfrm>
          <a:prstGeom prst="rect">
            <a:avLst/>
          </a:prstGeom>
          <a:noFill/>
        </p:spPr>
        <p:txBody>
          <a:bodyPr wrap="none" rtlCol="0">
            <a:spAutoFit/>
          </a:bodyPr>
          <a:lstStyle/>
          <a:p>
            <a:r>
              <a:rPr lang="en-US" dirty="0"/>
              <a:t>Nitrogen Dioxide </a:t>
            </a:r>
          </a:p>
        </p:txBody>
      </p:sp>
      <p:sp>
        <p:nvSpPr>
          <p:cNvPr id="32" name="TextBox 31">
            <a:extLst>
              <a:ext uri="{FF2B5EF4-FFF2-40B4-BE49-F238E27FC236}">
                <a16:creationId xmlns:a16="http://schemas.microsoft.com/office/drawing/2014/main" id="{831EB744-C0EF-EB45-9166-59247620C056}"/>
              </a:ext>
            </a:extLst>
          </p:cNvPr>
          <p:cNvSpPr txBox="1"/>
          <p:nvPr/>
        </p:nvSpPr>
        <p:spPr>
          <a:xfrm>
            <a:off x="318655" y="2895600"/>
            <a:ext cx="5345631" cy="369332"/>
          </a:xfrm>
          <a:prstGeom prst="rect">
            <a:avLst/>
          </a:prstGeom>
          <a:noFill/>
        </p:spPr>
        <p:txBody>
          <a:bodyPr wrap="none" rtlCol="0">
            <a:spAutoFit/>
          </a:bodyPr>
          <a:lstStyle/>
          <a:p>
            <a:r>
              <a:rPr lang="en-US" dirty="0"/>
              <a:t>Nevada has a high AQI with no outliers. Very consistent.</a:t>
            </a:r>
          </a:p>
        </p:txBody>
      </p:sp>
    </p:spTree>
    <p:extLst>
      <p:ext uri="{BB962C8B-B14F-4D97-AF65-F5344CB8AC3E}">
        <p14:creationId xmlns:p14="http://schemas.microsoft.com/office/powerpoint/2010/main" val="253043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 bar chart, histogram&#10;&#10;Description automatically generated">
            <a:extLst>
              <a:ext uri="{FF2B5EF4-FFF2-40B4-BE49-F238E27FC236}">
                <a16:creationId xmlns:a16="http://schemas.microsoft.com/office/drawing/2014/main" id="{5073B993-EF36-974B-9741-E3BDC8CE7F55}"/>
              </a:ext>
            </a:extLst>
          </p:cNvPr>
          <p:cNvPicPr>
            <a:picLocks noChangeAspect="1"/>
          </p:cNvPicPr>
          <p:nvPr/>
        </p:nvPicPr>
        <p:blipFill>
          <a:blip r:embed="rId3"/>
          <a:stretch>
            <a:fillRect/>
          </a:stretch>
        </p:blipFill>
        <p:spPr>
          <a:xfrm>
            <a:off x="1233973" y="3429000"/>
            <a:ext cx="3403221" cy="3135646"/>
          </a:xfrm>
          <a:prstGeom prst="rect">
            <a:avLst/>
          </a:prstGeom>
        </p:spPr>
      </p:pic>
      <p:pic>
        <p:nvPicPr>
          <p:cNvPr id="27" name="Picture 26" descr="Chart, bar chart&#10;&#10;Description automatically generated">
            <a:extLst>
              <a:ext uri="{FF2B5EF4-FFF2-40B4-BE49-F238E27FC236}">
                <a16:creationId xmlns:a16="http://schemas.microsoft.com/office/drawing/2014/main" id="{6E72D34F-B425-E543-8A40-9A298E2CFA69}"/>
              </a:ext>
            </a:extLst>
          </p:cNvPr>
          <p:cNvPicPr>
            <a:picLocks noChangeAspect="1"/>
          </p:cNvPicPr>
          <p:nvPr/>
        </p:nvPicPr>
        <p:blipFill>
          <a:blip r:embed="rId4"/>
          <a:stretch>
            <a:fillRect/>
          </a:stretch>
        </p:blipFill>
        <p:spPr>
          <a:xfrm>
            <a:off x="1233973" y="239406"/>
            <a:ext cx="3269364" cy="2881884"/>
          </a:xfrm>
          <a:prstGeom prst="rect">
            <a:avLst/>
          </a:prstGeom>
        </p:spPr>
      </p:pic>
      <p:pic>
        <p:nvPicPr>
          <p:cNvPr id="34" name="Picture 33" descr="Chart, bar chart&#10;&#10;Description automatically generated">
            <a:extLst>
              <a:ext uri="{FF2B5EF4-FFF2-40B4-BE49-F238E27FC236}">
                <a16:creationId xmlns:a16="http://schemas.microsoft.com/office/drawing/2014/main" id="{5F4A1CFD-B25B-724D-90B3-E0AD14EAD996}"/>
              </a:ext>
            </a:extLst>
          </p:cNvPr>
          <p:cNvPicPr>
            <a:picLocks noChangeAspect="1"/>
          </p:cNvPicPr>
          <p:nvPr/>
        </p:nvPicPr>
        <p:blipFill>
          <a:blip r:embed="rId5"/>
          <a:stretch>
            <a:fillRect/>
          </a:stretch>
        </p:blipFill>
        <p:spPr>
          <a:xfrm>
            <a:off x="6927102" y="239406"/>
            <a:ext cx="3565803" cy="3027218"/>
          </a:xfrm>
          <a:prstGeom prst="rect">
            <a:avLst/>
          </a:prstGeom>
        </p:spPr>
      </p:pic>
      <p:pic>
        <p:nvPicPr>
          <p:cNvPr id="36" name="Picture 35" descr="Chart, bar chart, histogram&#10;&#10;Description automatically generated">
            <a:extLst>
              <a:ext uri="{FF2B5EF4-FFF2-40B4-BE49-F238E27FC236}">
                <a16:creationId xmlns:a16="http://schemas.microsoft.com/office/drawing/2014/main" id="{96BED88F-61F9-A144-B3D9-081E2D0FBE25}"/>
              </a:ext>
            </a:extLst>
          </p:cNvPr>
          <p:cNvPicPr>
            <a:picLocks noChangeAspect="1"/>
          </p:cNvPicPr>
          <p:nvPr/>
        </p:nvPicPr>
        <p:blipFill>
          <a:blip r:embed="rId6"/>
          <a:stretch>
            <a:fillRect/>
          </a:stretch>
        </p:blipFill>
        <p:spPr>
          <a:xfrm>
            <a:off x="7001389" y="3429000"/>
            <a:ext cx="3417228" cy="3324369"/>
          </a:xfrm>
          <a:prstGeom prst="rect">
            <a:avLst/>
          </a:prstGeom>
        </p:spPr>
      </p:pic>
      <p:sp>
        <p:nvSpPr>
          <p:cNvPr id="37" name="TextBox 36">
            <a:extLst>
              <a:ext uri="{FF2B5EF4-FFF2-40B4-BE49-F238E27FC236}">
                <a16:creationId xmlns:a16="http://schemas.microsoft.com/office/drawing/2014/main" id="{99FC9783-E877-E84F-9BB2-7EB1CB9DABEC}"/>
              </a:ext>
            </a:extLst>
          </p:cNvPr>
          <p:cNvSpPr txBox="1"/>
          <p:nvPr/>
        </p:nvSpPr>
        <p:spPr>
          <a:xfrm flipH="1">
            <a:off x="200315" y="3081958"/>
            <a:ext cx="1682645" cy="369332"/>
          </a:xfrm>
          <a:prstGeom prst="rect">
            <a:avLst/>
          </a:prstGeom>
          <a:noFill/>
        </p:spPr>
        <p:txBody>
          <a:bodyPr wrap="square" rtlCol="0">
            <a:spAutoFit/>
          </a:bodyPr>
          <a:lstStyle/>
          <a:p>
            <a:r>
              <a:rPr lang="en-US" dirty="0"/>
              <a:t>Ozone</a:t>
            </a:r>
          </a:p>
        </p:txBody>
      </p:sp>
      <p:sp>
        <p:nvSpPr>
          <p:cNvPr id="38" name="TextBox 37">
            <a:extLst>
              <a:ext uri="{FF2B5EF4-FFF2-40B4-BE49-F238E27FC236}">
                <a16:creationId xmlns:a16="http://schemas.microsoft.com/office/drawing/2014/main" id="{49DC8C45-0D4C-A941-910C-B1F5CF8DBEA3}"/>
              </a:ext>
            </a:extLst>
          </p:cNvPr>
          <p:cNvSpPr txBox="1"/>
          <p:nvPr/>
        </p:nvSpPr>
        <p:spPr>
          <a:xfrm>
            <a:off x="5719182" y="2982333"/>
            <a:ext cx="2415839" cy="646331"/>
          </a:xfrm>
          <a:prstGeom prst="rect">
            <a:avLst/>
          </a:prstGeom>
          <a:noFill/>
        </p:spPr>
        <p:txBody>
          <a:bodyPr wrap="square" rtlCol="0">
            <a:spAutoFit/>
          </a:bodyPr>
          <a:lstStyle/>
          <a:p>
            <a:r>
              <a:rPr lang="en-US" dirty="0"/>
              <a:t>Nitrogen</a:t>
            </a:r>
          </a:p>
          <a:p>
            <a:r>
              <a:rPr lang="en-US" dirty="0"/>
              <a:t>dioxide</a:t>
            </a:r>
          </a:p>
        </p:txBody>
      </p:sp>
    </p:spTree>
    <p:extLst>
      <p:ext uri="{BB962C8B-B14F-4D97-AF65-F5344CB8AC3E}">
        <p14:creationId xmlns:p14="http://schemas.microsoft.com/office/powerpoint/2010/main" val="518468997"/>
      </p:ext>
    </p:extLst>
  </p:cSld>
  <p:clrMapOvr>
    <a:masterClrMapping/>
  </p:clrMapOvr>
  <mc:AlternateContent xmlns:mc="http://schemas.openxmlformats.org/markup-compatibility/2006" xmlns:p14="http://schemas.microsoft.com/office/powerpoint/2010/main">
    <mc:Choice Requires="p14">
      <p:transition spd="slow" p14:dur="2000" advTm="50712"/>
    </mc:Choice>
    <mc:Fallback xmlns="">
      <p:transition spd="slow" advTm="507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ar chart&#10;&#10;Description automatically generated">
            <a:extLst>
              <a:ext uri="{FF2B5EF4-FFF2-40B4-BE49-F238E27FC236}">
                <a16:creationId xmlns:a16="http://schemas.microsoft.com/office/drawing/2014/main" id="{106F1AA1-32C1-1A43-AAF5-32DEEBE810C0}"/>
              </a:ext>
            </a:extLst>
          </p:cNvPr>
          <p:cNvPicPr>
            <a:picLocks noChangeAspect="1"/>
          </p:cNvPicPr>
          <p:nvPr/>
        </p:nvPicPr>
        <p:blipFill>
          <a:blip r:embed="rId3"/>
          <a:stretch>
            <a:fillRect/>
          </a:stretch>
        </p:blipFill>
        <p:spPr>
          <a:xfrm>
            <a:off x="7744433" y="397764"/>
            <a:ext cx="3057976" cy="3000588"/>
          </a:xfrm>
          <a:prstGeom prst="rect">
            <a:avLst/>
          </a:prstGeom>
        </p:spPr>
      </p:pic>
      <p:pic>
        <p:nvPicPr>
          <p:cNvPr id="13" name="Picture 12" descr="Chart, bar chart&#10;&#10;Description automatically generated">
            <a:extLst>
              <a:ext uri="{FF2B5EF4-FFF2-40B4-BE49-F238E27FC236}">
                <a16:creationId xmlns:a16="http://schemas.microsoft.com/office/drawing/2014/main" id="{355C9919-C121-3242-8046-7AA132AF1105}"/>
              </a:ext>
            </a:extLst>
          </p:cNvPr>
          <p:cNvPicPr>
            <a:picLocks noChangeAspect="1"/>
          </p:cNvPicPr>
          <p:nvPr/>
        </p:nvPicPr>
        <p:blipFill>
          <a:blip r:embed="rId4"/>
          <a:stretch>
            <a:fillRect/>
          </a:stretch>
        </p:blipFill>
        <p:spPr>
          <a:xfrm>
            <a:off x="7756117" y="3429000"/>
            <a:ext cx="3030415" cy="2757756"/>
          </a:xfrm>
          <a:prstGeom prst="rect">
            <a:avLst/>
          </a:prstGeom>
        </p:spPr>
      </p:pic>
      <p:sp>
        <p:nvSpPr>
          <p:cNvPr id="15" name="TextBox 14">
            <a:extLst>
              <a:ext uri="{FF2B5EF4-FFF2-40B4-BE49-F238E27FC236}">
                <a16:creationId xmlns:a16="http://schemas.microsoft.com/office/drawing/2014/main" id="{92E90DF6-7542-064B-8DAF-6343AA61C93C}"/>
              </a:ext>
            </a:extLst>
          </p:cNvPr>
          <p:cNvSpPr txBox="1"/>
          <p:nvPr/>
        </p:nvSpPr>
        <p:spPr>
          <a:xfrm>
            <a:off x="6365012" y="3226839"/>
            <a:ext cx="2016138" cy="923330"/>
          </a:xfrm>
          <a:prstGeom prst="rect">
            <a:avLst/>
          </a:prstGeom>
          <a:noFill/>
        </p:spPr>
        <p:txBody>
          <a:bodyPr wrap="square" rtlCol="0">
            <a:spAutoFit/>
          </a:bodyPr>
          <a:lstStyle/>
          <a:p>
            <a:r>
              <a:rPr lang="en-US" dirty="0"/>
              <a:t>Carbon </a:t>
            </a:r>
          </a:p>
          <a:p>
            <a:r>
              <a:rPr lang="en-US" dirty="0"/>
              <a:t>monoxide</a:t>
            </a:r>
          </a:p>
          <a:p>
            <a:endParaRPr lang="en-US" dirty="0"/>
          </a:p>
        </p:txBody>
      </p:sp>
      <p:pic>
        <p:nvPicPr>
          <p:cNvPr id="18" name="Picture 17" descr="Chart&#10;&#10;Description automatically generated">
            <a:extLst>
              <a:ext uri="{FF2B5EF4-FFF2-40B4-BE49-F238E27FC236}">
                <a16:creationId xmlns:a16="http://schemas.microsoft.com/office/drawing/2014/main" id="{7920C8B5-84B8-4C45-987C-7052AD854065}"/>
              </a:ext>
            </a:extLst>
          </p:cNvPr>
          <p:cNvPicPr>
            <a:picLocks noChangeAspect="1"/>
          </p:cNvPicPr>
          <p:nvPr/>
        </p:nvPicPr>
        <p:blipFill>
          <a:blip r:embed="rId5"/>
          <a:stretch>
            <a:fillRect/>
          </a:stretch>
        </p:blipFill>
        <p:spPr>
          <a:xfrm>
            <a:off x="1276983" y="263206"/>
            <a:ext cx="3397540" cy="3044790"/>
          </a:xfrm>
          <a:prstGeom prst="rect">
            <a:avLst/>
          </a:prstGeom>
        </p:spPr>
      </p:pic>
      <p:pic>
        <p:nvPicPr>
          <p:cNvPr id="21" name="Picture 20" descr="Chart&#10;&#10;Description automatically generated with medium confidence">
            <a:extLst>
              <a:ext uri="{FF2B5EF4-FFF2-40B4-BE49-F238E27FC236}">
                <a16:creationId xmlns:a16="http://schemas.microsoft.com/office/drawing/2014/main" id="{91D9134E-CD97-8342-97AF-71C6627269A6}"/>
              </a:ext>
            </a:extLst>
          </p:cNvPr>
          <p:cNvPicPr>
            <a:picLocks noChangeAspect="1"/>
          </p:cNvPicPr>
          <p:nvPr/>
        </p:nvPicPr>
        <p:blipFill>
          <a:blip r:embed="rId6"/>
          <a:stretch>
            <a:fillRect/>
          </a:stretch>
        </p:blipFill>
        <p:spPr>
          <a:xfrm>
            <a:off x="1276983" y="3449151"/>
            <a:ext cx="3397540" cy="2853934"/>
          </a:xfrm>
          <a:prstGeom prst="rect">
            <a:avLst/>
          </a:prstGeom>
        </p:spPr>
      </p:pic>
      <p:sp>
        <p:nvSpPr>
          <p:cNvPr id="23" name="TextBox 22">
            <a:extLst>
              <a:ext uri="{FF2B5EF4-FFF2-40B4-BE49-F238E27FC236}">
                <a16:creationId xmlns:a16="http://schemas.microsoft.com/office/drawing/2014/main" id="{D9A55E7A-E72D-1842-B7C2-9C31E90DAA1B}"/>
              </a:ext>
            </a:extLst>
          </p:cNvPr>
          <p:cNvSpPr txBox="1"/>
          <p:nvPr/>
        </p:nvSpPr>
        <p:spPr>
          <a:xfrm>
            <a:off x="268914" y="3226839"/>
            <a:ext cx="2016138" cy="646331"/>
          </a:xfrm>
          <a:prstGeom prst="rect">
            <a:avLst/>
          </a:prstGeom>
          <a:noFill/>
        </p:spPr>
        <p:txBody>
          <a:bodyPr wrap="square" rtlCol="0">
            <a:spAutoFit/>
          </a:bodyPr>
          <a:lstStyle/>
          <a:p>
            <a:r>
              <a:rPr lang="en-US" dirty="0"/>
              <a:t>Sulfur </a:t>
            </a:r>
          </a:p>
          <a:p>
            <a:r>
              <a:rPr lang="en-US" dirty="0"/>
              <a:t>dioxide</a:t>
            </a:r>
          </a:p>
        </p:txBody>
      </p:sp>
    </p:spTree>
    <p:extLst>
      <p:ext uri="{BB962C8B-B14F-4D97-AF65-F5344CB8AC3E}">
        <p14:creationId xmlns:p14="http://schemas.microsoft.com/office/powerpoint/2010/main" val="979116566"/>
      </p:ext>
    </p:extLst>
  </p:cSld>
  <p:clrMapOvr>
    <a:masterClrMapping/>
  </p:clrMapOvr>
  <mc:AlternateContent xmlns:mc="http://schemas.openxmlformats.org/markup-compatibility/2006" xmlns:p14="http://schemas.microsoft.com/office/powerpoint/2010/main">
    <mc:Choice Requires="p14">
      <p:transition spd="slow" p14:dur="2000" advTm="35215"/>
    </mc:Choice>
    <mc:Fallback xmlns="">
      <p:transition spd="slow" advTm="3521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4D274FA9-4BEF-644F-BA41-6AC253547F22}"/>
              </a:ext>
            </a:extLst>
          </p:cNvPr>
          <p:cNvPicPr>
            <a:picLocks noChangeAspect="1"/>
          </p:cNvPicPr>
          <p:nvPr/>
        </p:nvPicPr>
        <p:blipFill>
          <a:blip r:embed="rId3"/>
          <a:stretch>
            <a:fillRect/>
          </a:stretch>
        </p:blipFill>
        <p:spPr>
          <a:xfrm>
            <a:off x="4575175" y="3804475"/>
            <a:ext cx="7353300" cy="2882900"/>
          </a:xfrm>
          <a:prstGeom prst="rect">
            <a:avLst/>
          </a:prstGeom>
        </p:spPr>
      </p:pic>
      <p:pic>
        <p:nvPicPr>
          <p:cNvPr id="4" name="Picture 3" descr="A picture containing text, map&#10;&#10;Description automatically generated">
            <a:extLst>
              <a:ext uri="{FF2B5EF4-FFF2-40B4-BE49-F238E27FC236}">
                <a16:creationId xmlns:a16="http://schemas.microsoft.com/office/drawing/2014/main" id="{62779CA3-F088-5C43-A2D9-43A89D267175}"/>
              </a:ext>
            </a:extLst>
          </p:cNvPr>
          <p:cNvPicPr>
            <a:picLocks noChangeAspect="1"/>
          </p:cNvPicPr>
          <p:nvPr/>
        </p:nvPicPr>
        <p:blipFill>
          <a:blip r:embed="rId4"/>
          <a:stretch>
            <a:fillRect/>
          </a:stretch>
        </p:blipFill>
        <p:spPr>
          <a:xfrm>
            <a:off x="0" y="170625"/>
            <a:ext cx="8051800" cy="3530600"/>
          </a:xfrm>
          <a:prstGeom prst="rect">
            <a:avLst/>
          </a:prstGeom>
        </p:spPr>
      </p:pic>
    </p:spTree>
    <p:extLst>
      <p:ext uri="{BB962C8B-B14F-4D97-AF65-F5344CB8AC3E}">
        <p14:creationId xmlns:p14="http://schemas.microsoft.com/office/powerpoint/2010/main" val="1068823292"/>
      </p:ext>
    </p:extLst>
  </p:cSld>
  <p:clrMapOvr>
    <a:masterClrMapping/>
  </p:clrMapOvr>
  <mc:AlternateContent xmlns:mc="http://schemas.openxmlformats.org/markup-compatibility/2006" xmlns:p14="http://schemas.microsoft.com/office/powerpoint/2010/main">
    <mc:Choice Requires="p14">
      <p:transition spd="slow" p14:dur="2000" advTm="22972"/>
    </mc:Choice>
    <mc:Fallback xmlns="">
      <p:transition spd="slow" advTm="2297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A3397D47-6660-034C-8684-B996AAD4AA3B}"/>
              </a:ext>
            </a:extLst>
          </p:cNvPr>
          <p:cNvPicPr>
            <a:picLocks noChangeAspect="1"/>
          </p:cNvPicPr>
          <p:nvPr/>
        </p:nvPicPr>
        <p:blipFill>
          <a:blip r:embed="rId3"/>
          <a:stretch>
            <a:fillRect/>
          </a:stretch>
        </p:blipFill>
        <p:spPr>
          <a:xfrm>
            <a:off x="115887" y="330200"/>
            <a:ext cx="7467600" cy="3098800"/>
          </a:xfrm>
          <a:prstGeom prst="rect">
            <a:avLst/>
          </a:prstGeom>
        </p:spPr>
      </p:pic>
      <p:pic>
        <p:nvPicPr>
          <p:cNvPr id="4" name="Picture 3" descr="A picture containing text, map&#10;&#10;Description automatically generated">
            <a:extLst>
              <a:ext uri="{FF2B5EF4-FFF2-40B4-BE49-F238E27FC236}">
                <a16:creationId xmlns:a16="http://schemas.microsoft.com/office/drawing/2014/main" id="{0329CDD8-9785-AD4A-B582-B286E176A107}"/>
              </a:ext>
            </a:extLst>
          </p:cNvPr>
          <p:cNvPicPr>
            <a:picLocks noChangeAspect="1"/>
          </p:cNvPicPr>
          <p:nvPr/>
        </p:nvPicPr>
        <p:blipFill>
          <a:blip r:embed="rId4"/>
          <a:stretch>
            <a:fillRect/>
          </a:stretch>
        </p:blipFill>
        <p:spPr>
          <a:xfrm>
            <a:off x="4459392" y="3594100"/>
            <a:ext cx="7493000" cy="2933700"/>
          </a:xfrm>
          <a:prstGeom prst="rect">
            <a:avLst/>
          </a:prstGeom>
        </p:spPr>
      </p:pic>
    </p:spTree>
    <p:extLst>
      <p:ext uri="{BB962C8B-B14F-4D97-AF65-F5344CB8AC3E}">
        <p14:creationId xmlns:p14="http://schemas.microsoft.com/office/powerpoint/2010/main" val="723747825"/>
      </p:ext>
    </p:extLst>
  </p:cSld>
  <p:clrMapOvr>
    <a:masterClrMapping/>
  </p:clrMapOvr>
  <mc:AlternateContent xmlns:mc="http://schemas.openxmlformats.org/markup-compatibility/2006" xmlns:p14="http://schemas.microsoft.com/office/powerpoint/2010/main">
    <mc:Choice Requires="p14">
      <p:transition spd="slow" p14:dur="2000" advTm="14976"/>
    </mc:Choice>
    <mc:Fallback xmlns="">
      <p:transition spd="slow" advTm="149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ED23-D2F2-9B4B-ACA4-35BF7BC0F978}"/>
              </a:ext>
            </a:extLst>
          </p:cNvPr>
          <p:cNvSpPr>
            <a:spLocks noGrp="1"/>
          </p:cNvSpPr>
          <p:nvPr>
            <p:ph type="title"/>
          </p:nvPr>
        </p:nvSpPr>
        <p:spPr/>
        <p:txBody>
          <a:bodyPr/>
          <a:lstStyle/>
          <a:p>
            <a:r>
              <a:rPr lang="en-US" dirty="0"/>
              <a:t>Clustering Analysis </a:t>
            </a:r>
            <a:br>
              <a:rPr lang="en-US" dirty="0"/>
            </a:br>
            <a:r>
              <a:rPr lang="en-US" dirty="0"/>
              <a:t>(K-Means)</a:t>
            </a:r>
          </a:p>
        </p:txBody>
      </p:sp>
      <p:sp>
        <p:nvSpPr>
          <p:cNvPr id="3" name="Rectangle 2">
            <a:extLst>
              <a:ext uri="{FF2B5EF4-FFF2-40B4-BE49-F238E27FC236}">
                <a16:creationId xmlns:a16="http://schemas.microsoft.com/office/drawing/2014/main" id="{0A2EBAD1-3DD3-A049-89FF-4B74B80F1828}"/>
              </a:ext>
            </a:extLst>
          </p:cNvPr>
          <p:cNvSpPr/>
          <p:nvPr/>
        </p:nvSpPr>
        <p:spPr>
          <a:xfrm>
            <a:off x="1570046" y="2661557"/>
            <a:ext cx="9051907" cy="2308324"/>
          </a:xfrm>
          <a:prstGeom prst="rect">
            <a:avLst/>
          </a:prstGeom>
        </p:spPr>
        <p:txBody>
          <a:bodyPr wrap="square">
            <a:spAutoFit/>
          </a:bodyPr>
          <a:lstStyle/>
          <a:p>
            <a:r>
              <a:rPr lang="en-US" sz="2400" dirty="0"/>
              <a:t>In order to find the best analyzation for our dataset, the K-Means clustering model was ran to see how many clusters, and where the clusters were. The four data sets (four types of criteria gases) were ran separately, with the elements that had an AQI over the limit of a good-moderate pollution rate (In other words, the clusters showed the states/regions that had air pollution for each type of gas). </a:t>
            </a:r>
          </a:p>
        </p:txBody>
      </p:sp>
    </p:spTree>
    <p:extLst>
      <p:ext uri="{BB962C8B-B14F-4D97-AF65-F5344CB8AC3E}">
        <p14:creationId xmlns:p14="http://schemas.microsoft.com/office/powerpoint/2010/main" val="236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ir Pollution: What Is Air Quality Index, How Is It Measured And Its Health Impact">
            <a:extLst>
              <a:ext uri="{FF2B5EF4-FFF2-40B4-BE49-F238E27FC236}">
                <a16:creationId xmlns:a16="http://schemas.microsoft.com/office/drawing/2014/main" id="{D6E40694-B36E-CF40-BEB9-00034CD33A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05" b="10131"/>
          <a:stretch/>
        </p:blipFill>
        <p:spPr bwMode="auto">
          <a:xfrm>
            <a:off x="1633761" y="1124712"/>
            <a:ext cx="8924478" cy="46085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3E2513B-F8EF-7F4D-8FC0-97D6A92727DB}"/>
              </a:ext>
            </a:extLst>
          </p:cNvPr>
          <p:cNvSpPr/>
          <p:nvPr/>
        </p:nvSpPr>
        <p:spPr>
          <a:xfrm>
            <a:off x="85344" y="6400799"/>
            <a:ext cx="12106656" cy="307777"/>
          </a:xfrm>
          <a:prstGeom prst="rect">
            <a:avLst/>
          </a:prstGeom>
        </p:spPr>
        <p:txBody>
          <a:bodyPr wrap="square">
            <a:spAutoFit/>
          </a:bodyPr>
          <a:lstStyle/>
          <a:p>
            <a:r>
              <a:rPr lang="en-US" sz="1400" dirty="0"/>
              <a:t>Chart retrieved from: https://</a:t>
            </a:r>
            <a:r>
              <a:rPr lang="en-US" sz="1400" dirty="0" err="1"/>
              <a:t>swachhindia.ndtv.com</a:t>
            </a:r>
            <a:r>
              <a:rPr lang="en-US" sz="1400" dirty="0"/>
              <a:t>/air-pollution-what-is-air-quality-index-how-is-it-measured-and-its-health-impact-40387/</a:t>
            </a:r>
          </a:p>
        </p:txBody>
      </p:sp>
    </p:spTree>
    <p:extLst>
      <p:ext uri="{BB962C8B-B14F-4D97-AF65-F5344CB8AC3E}">
        <p14:creationId xmlns:p14="http://schemas.microsoft.com/office/powerpoint/2010/main" val="429285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ACD77D19-5E9E-504D-8AC1-F796C2B4E01A}"/>
              </a:ext>
            </a:extLst>
          </p:cNvPr>
          <p:cNvPicPr>
            <a:picLocks noChangeAspect="1"/>
          </p:cNvPicPr>
          <p:nvPr/>
        </p:nvPicPr>
        <p:blipFill>
          <a:blip r:embed="rId2"/>
          <a:stretch>
            <a:fillRect/>
          </a:stretch>
        </p:blipFill>
        <p:spPr>
          <a:xfrm>
            <a:off x="264257" y="158909"/>
            <a:ext cx="4762080" cy="183375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88F6B620-3B06-1840-9783-4DB5EBF404C9}"/>
              </a:ext>
            </a:extLst>
          </p:cNvPr>
          <p:cNvPicPr>
            <a:picLocks noChangeAspect="1"/>
          </p:cNvPicPr>
          <p:nvPr/>
        </p:nvPicPr>
        <p:blipFill>
          <a:blip r:embed="rId3"/>
          <a:stretch>
            <a:fillRect/>
          </a:stretch>
        </p:blipFill>
        <p:spPr>
          <a:xfrm>
            <a:off x="264257" y="2133600"/>
            <a:ext cx="4762080" cy="4148504"/>
          </a:xfrm>
          <a:prstGeom prst="rect">
            <a:avLst/>
          </a:prstGeom>
        </p:spPr>
      </p:pic>
      <p:sp>
        <p:nvSpPr>
          <p:cNvPr id="16" name="TextBox 15">
            <a:extLst>
              <a:ext uri="{FF2B5EF4-FFF2-40B4-BE49-F238E27FC236}">
                <a16:creationId xmlns:a16="http://schemas.microsoft.com/office/drawing/2014/main" id="{96CE2471-6274-5542-B27E-0395A89470CC}"/>
              </a:ext>
            </a:extLst>
          </p:cNvPr>
          <p:cNvSpPr txBox="1"/>
          <p:nvPr/>
        </p:nvSpPr>
        <p:spPr>
          <a:xfrm>
            <a:off x="5550195" y="808074"/>
            <a:ext cx="6377548" cy="5170646"/>
          </a:xfrm>
          <a:prstGeom prst="rect">
            <a:avLst/>
          </a:prstGeom>
          <a:noFill/>
        </p:spPr>
        <p:txBody>
          <a:bodyPr wrap="square" rtlCol="0">
            <a:spAutoFit/>
          </a:bodyPr>
          <a:lstStyle/>
          <a:p>
            <a:pPr marL="342900" indent="-342900">
              <a:buAutoNum type="arabicPeriod"/>
            </a:pPr>
            <a:r>
              <a:rPr lang="en-US" sz="2400" dirty="0"/>
              <a:t>Setting boundary of the dataset to at least ’moderately polluted’</a:t>
            </a:r>
          </a:p>
          <a:p>
            <a:pPr marL="285750" indent="-285750">
              <a:buFontTx/>
              <a:buChar char="-"/>
            </a:pPr>
            <a:r>
              <a:rPr lang="en-US" sz="2400" dirty="0"/>
              <a:t>Ozone:  AQI &gt; 100</a:t>
            </a:r>
          </a:p>
          <a:p>
            <a:pPr marL="285750" indent="-285750">
              <a:buFontTx/>
              <a:buChar char="-"/>
            </a:pPr>
            <a:r>
              <a:rPr lang="en-US" sz="2400" dirty="0"/>
              <a:t>Carbon Monoxide:  AQI &gt; 10</a:t>
            </a:r>
          </a:p>
          <a:p>
            <a:pPr marL="285750" indent="-285750">
              <a:buFontTx/>
              <a:buChar char="-"/>
            </a:pPr>
            <a:r>
              <a:rPr lang="en-US" sz="2400" dirty="0"/>
              <a:t>Nitrogen Dioxide: AQI &gt; 80</a:t>
            </a:r>
          </a:p>
          <a:p>
            <a:pPr marL="285750" indent="-285750">
              <a:buFontTx/>
              <a:buChar char="-"/>
            </a:pPr>
            <a:r>
              <a:rPr lang="en-US" sz="2400" dirty="0"/>
              <a:t>Sulfur Dioxide:  AQI &gt; 80</a:t>
            </a:r>
          </a:p>
          <a:p>
            <a:pPr marL="285750" indent="-285750">
              <a:buFontTx/>
              <a:buChar char="-"/>
            </a:pPr>
            <a:endParaRPr lang="en-US" sz="2400" dirty="0"/>
          </a:p>
          <a:p>
            <a:r>
              <a:rPr lang="en-US" sz="2400" dirty="0"/>
              <a:t>2. Using Longitude and Latitude for x and y </a:t>
            </a:r>
          </a:p>
          <a:p>
            <a:endParaRPr lang="en-US" sz="2400" dirty="0"/>
          </a:p>
          <a:p>
            <a:r>
              <a:rPr lang="en-US" sz="2400" dirty="0"/>
              <a:t>3. Compute the Sum of Squared Error (SSE) to find the number of K by the elbow method. </a:t>
            </a:r>
          </a:p>
          <a:p>
            <a:endParaRPr lang="en-US" sz="2400" dirty="0"/>
          </a:p>
          <a:p>
            <a:endParaRPr lang="en-US" sz="2400" dirty="0"/>
          </a:p>
          <a:p>
            <a:pPr marL="285750" indent="-285750">
              <a:buFontTx/>
              <a:buChar char="-"/>
            </a:pPr>
            <a:endParaRPr lang="en-US" dirty="0"/>
          </a:p>
        </p:txBody>
      </p:sp>
    </p:spTree>
    <p:extLst>
      <p:ext uri="{BB962C8B-B14F-4D97-AF65-F5344CB8AC3E}">
        <p14:creationId xmlns:p14="http://schemas.microsoft.com/office/powerpoint/2010/main" val="93894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1288-BD28-8D41-AC7E-8FD91511BAB6}"/>
              </a:ext>
            </a:extLst>
          </p:cNvPr>
          <p:cNvSpPr>
            <a:spLocks noGrp="1"/>
          </p:cNvSpPr>
          <p:nvPr>
            <p:ph type="title"/>
          </p:nvPr>
        </p:nvSpPr>
        <p:spPr>
          <a:xfrm>
            <a:off x="2537174" y="161914"/>
            <a:ext cx="8116157" cy="852450"/>
          </a:xfrm>
        </p:spPr>
        <p:txBody>
          <a:bodyPr/>
          <a:lstStyle/>
          <a:p>
            <a:r>
              <a:rPr lang="en-US" dirty="0"/>
              <a:t>K means clustering</a:t>
            </a:r>
          </a:p>
        </p:txBody>
      </p:sp>
      <p:sp>
        <p:nvSpPr>
          <p:cNvPr id="8" name="TextBox 7">
            <a:extLst>
              <a:ext uri="{FF2B5EF4-FFF2-40B4-BE49-F238E27FC236}">
                <a16:creationId xmlns:a16="http://schemas.microsoft.com/office/drawing/2014/main" id="{89CBF98E-0FC0-5947-A148-52AA8678C61E}"/>
              </a:ext>
            </a:extLst>
          </p:cNvPr>
          <p:cNvSpPr txBox="1"/>
          <p:nvPr/>
        </p:nvSpPr>
        <p:spPr>
          <a:xfrm>
            <a:off x="8874521" y="645850"/>
            <a:ext cx="1692904" cy="369332"/>
          </a:xfrm>
          <a:prstGeom prst="rect">
            <a:avLst/>
          </a:prstGeom>
          <a:noFill/>
        </p:spPr>
        <p:txBody>
          <a:bodyPr wrap="square" rtlCol="0">
            <a:spAutoFit/>
          </a:bodyPr>
          <a:lstStyle/>
          <a:p>
            <a:r>
              <a:rPr lang="en-US" dirty="0"/>
              <a:t>Elbow Method </a:t>
            </a:r>
          </a:p>
        </p:txBody>
      </p:sp>
      <p:pic>
        <p:nvPicPr>
          <p:cNvPr id="18" name="Picture 17" descr="Ozone">
            <a:extLst>
              <a:ext uri="{FF2B5EF4-FFF2-40B4-BE49-F238E27FC236}">
                <a16:creationId xmlns:a16="http://schemas.microsoft.com/office/drawing/2014/main" id="{72F4BCE5-9D19-524F-9064-52BC1D027E34}"/>
              </a:ext>
            </a:extLst>
          </p:cNvPr>
          <p:cNvPicPr>
            <a:picLocks noChangeAspect="1"/>
          </p:cNvPicPr>
          <p:nvPr/>
        </p:nvPicPr>
        <p:blipFill rotWithShape="1">
          <a:blip r:embed="rId3"/>
          <a:srcRect t="4593"/>
          <a:stretch/>
        </p:blipFill>
        <p:spPr>
          <a:xfrm>
            <a:off x="835773" y="1464156"/>
            <a:ext cx="3842997" cy="2396643"/>
          </a:xfrm>
          <a:prstGeom prst="rect">
            <a:avLst/>
          </a:prstGeom>
        </p:spPr>
      </p:pic>
      <p:sp>
        <p:nvSpPr>
          <p:cNvPr id="19" name="TextBox 18">
            <a:extLst>
              <a:ext uri="{FF2B5EF4-FFF2-40B4-BE49-F238E27FC236}">
                <a16:creationId xmlns:a16="http://schemas.microsoft.com/office/drawing/2014/main" id="{8C4E3F43-7249-AC46-9521-356EB5D13A19}"/>
              </a:ext>
            </a:extLst>
          </p:cNvPr>
          <p:cNvSpPr txBox="1"/>
          <p:nvPr/>
        </p:nvSpPr>
        <p:spPr>
          <a:xfrm>
            <a:off x="3704336" y="1723027"/>
            <a:ext cx="845954" cy="369332"/>
          </a:xfrm>
          <a:prstGeom prst="rect">
            <a:avLst/>
          </a:prstGeom>
          <a:noFill/>
        </p:spPr>
        <p:txBody>
          <a:bodyPr wrap="square" rtlCol="0">
            <a:spAutoFit/>
          </a:bodyPr>
          <a:lstStyle/>
          <a:p>
            <a:r>
              <a:rPr lang="en-US" dirty="0"/>
              <a:t>Ozone </a:t>
            </a:r>
          </a:p>
        </p:txBody>
      </p:sp>
      <p:pic>
        <p:nvPicPr>
          <p:cNvPr id="23" name="Picture 22" descr="Chart, line chart&#10;&#10;Description automatically generated">
            <a:extLst>
              <a:ext uri="{FF2B5EF4-FFF2-40B4-BE49-F238E27FC236}">
                <a16:creationId xmlns:a16="http://schemas.microsoft.com/office/drawing/2014/main" id="{0074EE9B-79F5-BC44-9D06-64CEC3CA04DF}"/>
              </a:ext>
            </a:extLst>
          </p:cNvPr>
          <p:cNvPicPr>
            <a:picLocks noChangeAspect="1"/>
          </p:cNvPicPr>
          <p:nvPr/>
        </p:nvPicPr>
        <p:blipFill>
          <a:blip r:embed="rId4"/>
          <a:stretch>
            <a:fillRect/>
          </a:stretch>
        </p:blipFill>
        <p:spPr>
          <a:xfrm>
            <a:off x="6891204" y="1348792"/>
            <a:ext cx="3777180" cy="2512008"/>
          </a:xfrm>
          <a:prstGeom prst="rect">
            <a:avLst/>
          </a:prstGeom>
        </p:spPr>
      </p:pic>
      <p:sp>
        <p:nvSpPr>
          <p:cNvPr id="24" name="TextBox 23">
            <a:extLst>
              <a:ext uri="{FF2B5EF4-FFF2-40B4-BE49-F238E27FC236}">
                <a16:creationId xmlns:a16="http://schemas.microsoft.com/office/drawing/2014/main" id="{10ADB89F-E520-F343-82AD-3296E8946549}"/>
              </a:ext>
            </a:extLst>
          </p:cNvPr>
          <p:cNvSpPr txBox="1"/>
          <p:nvPr/>
        </p:nvSpPr>
        <p:spPr>
          <a:xfrm>
            <a:off x="8755311" y="1723027"/>
            <a:ext cx="1807367" cy="646331"/>
          </a:xfrm>
          <a:prstGeom prst="rect">
            <a:avLst/>
          </a:prstGeom>
          <a:noFill/>
        </p:spPr>
        <p:txBody>
          <a:bodyPr wrap="square" rtlCol="0">
            <a:spAutoFit/>
          </a:bodyPr>
          <a:lstStyle/>
          <a:p>
            <a:r>
              <a:rPr lang="en-US" dirty="0"/>
              <a:t>Carbon Monoxide</a:t>
            </a:r>
          </a:p>
        </p:txBody>
      </p:sp>
      <p:pic>
        <p:nvPicPr>
          <p:cNvPr id="27" name="Picture 26" descr="Chart, line chart&#10;&#10;Description automatically generated">
            <a:extLst>
              <a:ext uri="{FF2B5EF4-FFF2-40B4-BE49-F238E27FC236}">
                <a16:creationId xmlns:a16="http://schemas.microsoft.com/office/drawing/2014/main" id="{65CF02B7-2813-DC47-8BD2-480D3127D06A}"/>
              </a:ext>
            </a:extLst>
          </p:cNvPr>
          <p:cNvPicPr>
            <a:picLocks noChangeAspect="1"/>
          </p:cNvPicPr>
          <p:nvPr/>
        </p:nvPicPr>
        <p:blipFill>
          <a:blip r:embed="rId5"/>
          <a:stretch>
            <a:fillRect/>
          </a:stretch>
        </p:blipFill>
        <p:spPr>
          <a:xfrm>
            <a:off x="835773" y="4161361"/>
            <a:ext cx="3842996" cy="2561997"/>
          </a:xfrm>
          <a:prstGeom prst="rect">
            <a:avLst/>
          </a:prstGeom>
        </p:spPr>
      </p:pic>
      <p:sp>
        <p:nvSpPr>
          <p:cNvPr id="28" name="TextBox 27">
            <a:extLst>
              <a:ext uri="{FF2B5EF4-FFF2-40B4-BE49-F238E27FC236}">
                <a16:creationId xmlns:a16="http://schemas.microsoft.com/office/drawing/2014/main" id="{CAD97270-5902-6344-8F01-5E6409E08642}"/>
              </a:ext>
            </a:extLst>
          </p:cNvPr>
          <p:cNvSpPr txBox="1"/>
          <p:nvPr/>
        </p:nvSpPr>
        <p:spPr>
          <a:xfrm>
            <a:off x="3098826" y="4611154"/>
            <a:ext cx="1028487" cy="646331"/>
          </a:xfrm>
          <a:prstGeom prst="rect">
            <a:avLst/>
          </a:prstGeom>
          <a:noFill/>
        </p:spPr>
        <p:txBody>
          <a:bodyPr wrap="none" rtlCol="0">
            <a:spAutoFit/>
          </a:bodyPr>
          <a:lstStyle/>
          <a:p>
            <a:r>
              <a:rPr lang="en-US" dirty="0"/>
              <a:t>Nitrogen</a:t>
            </a:r>
          </a:p>
          <a:p>
            <a:r>
              <a:rPr lang="en-US" dirty="0"/>
              <a:t> Dioxide</a:t>
            </a:r>
          </a:p>
        </p:txBody>
      </p:sp>
      <p:pic>
        <p:nvPicPr>
          <p:cNvPr id="30" name="Picture 29" descr="Chart, line chart&#10;&#10;Description automatically generated">
            <a:extLst>
              <a:ext uri="{FF2B5EF4-FFF2-40B4-BE49-F238E27FC236}">
                <a16:creationId xmlns:a16="http://schemas.microsoft.com/office/drawing/2014/main" id="{959847CF-5FE8-6C41-A602-F08802CA23C3}"/>
              </a:ext>
            </a:extLst>
          </p:cNvPr>
          <p:cNvPicPr>
            <a:picLocks noChangeAspect="1"/>
          </p:cNvPicPr>
          <p:nvPr/>
        </p:nvPicPr>
        <p:blipFill>
          <a:blip r:embed="rId6"/>
          <a:stretch>
            <a:fillRect/>
          </a:stretch>
        </p:blipFill>
        <p:spPr>
          <a:xfrm>
            <a:off x="6924225" y="4240698"/>
            <a:ext cx="3986461" cy="2403321"/>
          </a:xfrm>
          <a:prstGeom prst="rect">
            <a:avLst/>
          </a:prstGeom>
        </p:spPr>
      </p:pic>
      <p:sp>
        <p:nvSpPr>
          <p:cNvPr id="31" name="TextBox 30">
            <a:extLst>
              <a:ext uri="{FF2B5EF4-FFF2-40B4-BE49-F238E27FC236}">
                <a16:creationId xmlns:a16="http://schemas.microsoft.com/office/drawing/2014/main" id="{B768C94E-7549-184D-9B83-6AA9D6FAC4F2}"/>
              </a:ext>
            </a:extLst>
          </p:cNvPr>
          <p:cNvSpPr txBox="1"/>
          <p:nvPr/>
        </p:nvSpPr>
        <p:spPr>
          <a:xfrm>
            <a:off x="9724851" y="4413239"/>
            <a:ext cx="926600" cy="646331"/>
          </a:xfrm>
          <a:prstGeom prst="rect">
            <a:avLst/>
          </a:prstGeom>
          <a:noFill/>
        </p:spPr>
        <p:txBody>
          <a:bodyPr wrap="none" rtlCol="0">
            <a:spAutoFit/>
          </a:bodyPr>
          <a:lstStyle/>
          <a:p>
            <a:r>
              <a:rPr lang="en-US" dirty="0"/>
              <a:t>Sulfur</a:t>
            </a:r>
          </a:p>
          <a:p>
            <a:r>
              <a:rPr lang="en-US" dirty="0"/>
              <a:t>Dioxide</a:t>
            </a:r>
          </a:p>
        </p:txBody>
      </p:sp>
    </p:spTree>
    <p:extLst>
      <p:ext uri="{BB962C8B-B14F-4D97-AF65-F5344CB8AC3E}">
        <p14:creationId xmlns:p14="http://schemas.microsoft.com/office/powerpoint/2010/main" val="2630528340"/>
      </p:ext>
    </p:extLst>
  </p:cSld>
  <p:clrMapOvr>
    <a:masterClrMapping/>
  </p:clrMapOvr>
  <mc:AlternateContent xmlns:mc="http://schemas.openxmlformats.org/markup-compatibility/2006" xmlns:p14="http://schemas.microsoft.com/office/powerpoint/2010/main">
    <mc:Choice Requires="p14">
      <p:transition spd="slow" p14:dur="2000" advTm="36681"/>
    </mc:Choice>
    <mc:Fallback xmlns="">
      <p:transition spd="slow" advTm="366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1B743533-07ED-EC4C-AB57-44DE70C2782B}"/>
              </a:ext>
            </a:extLst>
          </p:cNvPr>
          <p:cNvPicPr>
            <a:picLocks noChangeAspect="1"/>
          </p:cNvPicPr>
          <p:nvPr/>
        </p:nvPicPr>
        <p:blipFill>
          <a:blip r:embed="rId2"/>
          <a:stretch>
            <a:fillRect/>
          </a:stretch>
        </p:blipFill>
        <p:spPr>
          <a:xfrm>
            <a:off x="458382" y="351762"/>
            <a:ext cx="6595144" cy="2785467"/>
          </a:xfrm>
          <a:prstGeom prst="rect">
            <a:avLst/>
          </a:prstGeom>
        </p:spPr>
      </p:pic>
      <p:pic>
        <p:nvPicPr>
          <p:cNvPr id="6" name="Picture 5" descr="Text&#10;&#10;Description automatically generated">
            <a:extLst>
              <a:ext uri="{FF2B5EF4-FFF2-40B4-BE49-F238E27FC236}">
                <a16:creationId xmlns:a16="http://schemas.microsoft.com/office/drawing/2014/main" id="{77C62980-E173-3C45-AE11-E23D8B0EDA7A}"/>
              </a:ext>
            </a:extLst>
          </p:cNvPr>
          <p:cNvPicPr>
            <a:picLocks noChangeAspect="1"/>
          </p:cNvPicPr>
          <p:nvPr/>
        </p:nvPicPr>
        <p:blipFill>
          <a:blip r:embed="rId3"/>
          <a:stretch>
            <a:fillRect/>
          </a:stretch>
        </p:blipFill>
        <p:spPr>
          <a:xfrm>
            <a:off x="458381" y="3258880"/>
            <a:ext cx="6595145" cy="3204828"/>
          </a:xfrm>
          <a:prstGeom prst="rect">
            <a:avLst/>
          </a:prstGeom>
        </p:spPr>
      </p:pic>
      <p:sp>
        <p:nvSpPr>
          <p:cNvPr id="9" name="TextBox 8">
            <a:extLst>
              <a:ext uri="{FF2B5EF4-FFF2-40B4-BE49-F238E27FC236}">
                <a16:creationId xmlns:a16="http://schemas.microsoft.com/office/drawing/2014/main" id="{8CF8CDCD-660C-D54B-8954-AE1746D689C6}"/>
              </a:ext>
            </a:extLst>
          </p:cNvPr>
          <p:cNvSpPr txBox="1"/>
          <p:nvPr/>
        </p:nvSpPr>
        <p:spPr>
          <a:xfrm>
            <a:off x="7782869" y="1310514"/>
            <a:ext cx="4409131" cy="2246769"/>
          </a:xfrm>
          <a:prstGeom prst="rect">
            <a:avLst/>
          </a:prstGeom>
          <a:noFill/>
        </p:spPr>
        <p:txBody>
          <a:bodyPr wrap="square" rtlCol="0">
            <a:spAutoFit/>
          </a:bodyPr>
          <a:lstStyle/>
          <a:p>
            <a:r>
              <a:rPr lang="en-US" sz="2800" dirty="0"/>
              <a:t>4. With the number of K clusters, generate </a:t>
            </a:r>
          </a:p>
          <a:p>
            <a:r>
              <a:rPr lang="en-US" sz="2800" dirty="0"/>
              <a:t>K-means clustering. </a:t>
            </a:r>
          </a:p>
          <a:p>
            <a:endParaRPr lang="en-US" sz="2800" dirty="0"/>
          </a:p>
          <a:p>
            <a:r>
              <a:rPr lang="en-US" sz="2800" dirty="0"/>
              <a:t>5. Plot the clusters </a:t>
            </a:r>
          </a:p>
        </p:txBody>
      </p:sp>
    </p:spTree>
    <p:extLst>
      <p:ext uri="{BB962C8B-B14F-4D97-AF65-F5344CB8AC3E}">
        <p14:creationId xmlns:p14="http://schemas.microsoft.com/office/powerpoint/2010/main" val="316387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A962-7AB2-DB43-B95B-081936EBC7F2}"/>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1BD410F9-C825-6F40-9343-06A7D0D55417}"/>
              </a:ext>
            </a:extLst>
          </p:cNvPr>
          <p:cNvSpPr txBox="1"/>
          <p:nvPr/>
        </p:nvSpPr>
        <p:spPr>
          <a:xfrm>
            <a:off x="908654" y="2551837"/>
            <a:ext cx="10168318" cy="3416320"/>
          </a:xfrm>
          <a:prstGeom prst="rect">
            <a:avLst/>
          </a:prstGeom>
          <a:noFill/>
        </p:spPr>
        <p:txBody>
          <a:bodyPr wrap="square" rtlCol="0">
            <a:spAutoFit/>
          </a:bodyPr>
          <a:lstStyle/>
          <a:p>
            <a:r>
              <a:rPr lang="en-US" dirty="0"/>
              <a:t>Saving and protecting our environment is a key topic these days. Every issue of pollution is important and </a:t>
            </a:r>
          </a:p>
          <a:p>
            <a:r>
              <a:rPr lang="en-US" dirty="0"/>
              <a:t>essential in our ecosystem. Out of many factors, air is essential to life and the quality of air can highly affect our health. Every year, millions of Americans suffer from adverse health impacts liked to air pollution, and tens of thousands have their lives cut short. This project focuses on air pollution with the retrieved air data.</a:t>
            </a:r>
          </a:p>
          <a:p>
            <a:endParaRPr lang="en-US" dirty="0"/>
          </a:p>
          <a:p>
            <a:r>
              <a:rPr lang="en-US" i="1" dirty="0"/>
              <a:t>So, what is Air data? </a:t>
            </a:r>
            <a:endParaRPr lang="en-US" dirty="0"/>
          </a:p>
          <a:p>
            <a:r>
              <a:rPr lang="en-US" dirty="0"/>
              <a:t>The United States Environmental Protection Agency (EPA) provides access to air quality data (primarily from Air quality system (AQS) database) collected at outdoor monitors across the United Sates, Puerto Rico, and the U.S Virgin Islands. The data can be used to view, create visuals and graphical displays, investigate monitor locations, and so on. It is accessible to the public and can be downloaded by hourly, daily, and annual concentration data, AQI data, and spectated particle pollution data.</a:t>
            </a:r>
          </a:p>
          <a:p>
            <a:r>
              <a:rPr lang="en-US" dirty="0"/>
              <a:t> </a:t>
            </a:r>
          </a:p>
        </p:txBody>
      </p:sp>
    </p:spTree>
    <p:extLst>
      <p:ext uri="{BB962C8B-B14F-4D97-AF65-F5344CB8AC3E}">
        <p14:creationId xmlns:p14="http://schemas.microsoft.com/office/powerpoint/2010/main" val="229269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9866-9CD6-824E-991E-F95E2FCA4015}"/>
              </a:ext>
            </a:extLst>
          </p:cNvPr>
          <p:cNvSpPr>
            <a:spLocks noGrp="1"/>
          </p:cNvSpPr>
          <p:nvPr>
            <p:ph type="title"/>
          </p:nvPr>
        </p:nvSpPr>
        <p:spPr>
          <a:xfrm>
            <a:off x="2434336" y="236558"/>
            <a:ext cx="7729728" cy="1188720"/>
          </a:xfrm>
        </p:spPr>
        <p:txBody>
          <a:bodyPr/>
          <a:lstStyle/>
          <a:p>
            <a:r>
              <a:rPr lang="en-US" dirty="0"/>
              <a:t>K-means Clustering</a:t>
            </a:r>
          </a:p>
        </p:txBody>
      </p:sp>
      <p:pic>
        <p:nvPicPr>
          <p:cNvPr id="4" name="Picture 3" descr="Chart, scatter chart&#10;&#10;Description automatically generated">
            <a:extLst>
              <a:ext uri="{FF2B5EF4-FFF2-40B4-BE49-F238E27FC236}">
                <a16:creationId xmlns:a16="http://schemas.microsoft.com/office/drawing/2014/main" id="{45C29DA3-DB0E-6841-A0F3-EB0021A341EE}"/>
              </a:ext>
            </a:extLst>
          </p:cNvPr>
          <p:cNvPicPr>
            <a:picLocks noChangeAspect="1"/>
          </p:cNvPicPr>
          <p:nvPr/>
        </p:nvPicPr>
        <p:blipFill>
          <a:blip r:embed="rId3"/>
          <a:stretch>
            <a:fillRect/>
          </a:stretch>
        </p:blipFill>
        <p:spPr>
          <a:xfrm>
            <a:off x="256117" y="1995221"/>
            <a:ext cx="5636683" cy="3552980"/>
          </a:xfrm>
          <a:prstGeom prst="rect">
            <a:avLst/>
          </a:prstGeom>
        </p:spPr>
      </p:pic>
      <p:pic>
        <p:nvPicPr>
          <p:cNvPr id="6" name="Picture 5" descr="Chart, scatter chart&#10;&#10;Description automatically generated">
            <a:extLst>
              <a:ext uri="{FF2B5EF4-FFF2-40B4-BE49-F238E27FC236}">
                <a16:creationId xmlns:a16="http://schemas.microsoft.com/office/drawing/2014/main" id="{0A4AD440-BBF8-AB43-BB27-2007CE2B056D}"/>
              </a:ext>
            </a:extLst>
          </p:cNvPr>
          <p:cNvPicPr>
            <a:picLocks noChangeAspect="1"/>
          </p:cNvPicPr>
          <p:nvPr/>
        </p:nvPicPr>
        <p:blipFill rotWithShape="1">
          <a:blip r:embed="rId4"/>
          <a:srcRect t="3503"/>
          <a:stretch/>
        </p:blipFill>
        <p:spPr>
          <a:xfrm>
            <a:off x="6299200" y="2099733"/>
            <a:ext cx="5636683" cy="3472939"/>
          </a:xfrm>
          <a:prstGeom prst="rect">
            <a:avLst/>
          </a:prstGeom>
        </p:spPr>
      </p:pic>
      <p:sp>
        <p:nvSpPr>
          <p:cNvPr id="7" name="TextBox 6">
            <a:extLst>
              <a:ext uri="{FF2B5EF4-FFF2-40B4-BE49-F238E27FC236}">
                <a16:creationId xmlns:a16="http://schemas.microsoft.com/office/drawing/2014/main" id="{BA6D4E3E-EC01-C944-86A6-4C77A9713B0B}"/>
              </a:ext>
            </a:extLst>
          </p:cNvPr>
          <p:cNvSpPr txBox="1"/>
          <p:nvPr/>
        </p:nvSpPr>
        <p:spPr>
          <a:xfrm>
            <a:off x="2666777" y="5751725"/>
            <a:ext cx="888385" cy="369332"/>
          </a:xfrm>
          <a:prstGeom prst="rect">
            <a:avLst/>
          </a:prstGeom>
          <a:noFill/>
        </p:spPr>
        <p:txBody>
          <a:bodyPr wrap="none" rtlCol="0">
            <a:spAutoFit/>
          </a:bodyPr>
          <a:lstStyle/>
          <a:p>
            <a:r>
              <a:rPr lang="en-US" dirty="0"/>
              <a:t>Ozone </a:t>
            </a:r>
          </a:p>
        </p:txBody>
      </p:sp>
      <p:sp>
        <p:nvSpPr>
          <p:cNvPr id="8" name="TextBox 7">
            <a:extLst>
              <a:ext uri="{FF2B5EF4-FFF2-40B4-BE49-F238E27FC236}">
                <a16:creationId xmlns:a16="http://schemas.microsoft.com/office/drawing/2014/main" id="{23D3200B-2DE6-604A-BF21-5770B6FE8F51}"/>
              </a:ext>
            </a:extLst>
          </p:cNvPr>
          <p:cNvSpPr txBox="1"/>
          <p:nvPr/>
        </p:nvSpPr>
        <p:spPr>
          <a:xfrm>
            <a:off x="8636840" y="5751725"/>
            <a:ext cx="1591846" cy="369332"/>
          </a:xfrm>
          <a:prstGeom prst="rect">
            <a:avLst/>
          </a:prstGeom>
          <a:noFill/>
        </p:spPr>
        <p:txBody>
          <a:bodyPr wrap="none" rtlCol="0">
            <a:spAutoFit/>
          </a:bodyPr>
          <a:lstStyle/>
          <a:p>
            <a:r>
              <a:rPr lang="en-US" dirty="0"/>
              <a:t>Sulfur Dioxide </a:t>
            </a:r>
          </a:p>
        </p:txBody>
      </p:sp>
    </p:spTree>
    <p:extLst>
      <p:ext uri="{BB962C8B-B14F-4D97-AF65-F5344CB8AC3E}">
        <p14:creationId xmlns:p14="http://schemas.microsoft.com/office/powerpoint/2010/main" val="3005021416"/>
      </p:ext>
    </p:extLst>
  </p:cSld>
  <p:clrMapOvr>
    <a:masterClrMapping/>
  </p:clrMapOvr>
  <mc:AlternateContent xmlns:mc="http://schemas.openxmlformats.org/markup-compatibility/2006" xmlns:p14="http://schemas.microsoft.com/office/powerpoint/2010/main">
    <mc:Choice Requires="p14">
      <p:transition spd="slow" p14:dur="2000" advTm="41044"/>
    </mc:Choice>
    <mc:Fallback xmlns="">
      <p:transition spd="slow" advTm="4104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E055-0CB9-554C-99FF-B925567FCB73}"/>
              </a:ext>
            </a:extLst>
          </p:cNvPr>
          <p:cNvSpPr>
            <a:spLocks noGrp="1"/>
          </p:cNvSpPr>
          <p:nvPr>
            <p:ph type="title"/>
          </p:nvPr>
        </p:nvSpPr>
        <p:spPr>
          <a:xfrm>
            <a:off x="2437658" y="271098"/>
            <a:ext cx="7729728" cy="1188720"/>
          </a:xfrm>
        </p:spPr>
        <p:txBody>
          <a:bodyPr/>
          <a:lstStyle/>
          <a:p>
            <a:r>
              <a:rPr lang="en-US" dirty="0"/>
              <a:t>K-means Clustering</a:t>
            </a:r>
          </a:p>
        </p:txBody>
      </p:sp>
      <p:pic>
        <p:nvPicPr>
          <p:cNvPr id="4" name="Picture 3" descr="Chart, scatter chart, bubble chart&#10;&#10;Description automatically generated">
            <a:extLst>
              <a:ext uri="{FF2B5EF4-FFF2-40B4-BE49-F238E27FC236}">
                <a16:creationId xmlns:a16="http://schemas.microsoft.com/office/drawing/2014/main" id="{DBD308BC-57F9-9146-AC2D-9A2C080C7A15}"/>
              </a:ext>
            </a:extLst>
          </p:cNvPr>
          <p:cNvPicPr>
            <a:picLocks noChangeAspect="1"/>
          </p:cNvPicPr>
          <p:nvPr/>
        </p:nvPicPr>
        <p:blipFill>
          <a:blip r:embed="rId3"/>
          <a:stretch>
            <a:fillRect/>
          </a:stretch>
        </p:blipFill>
        <p:spPr>
          <a:xfrm>
            <a:off x="6850876" y="2293472"/>
            <a:ext cx="4954506" cy="3181570"/>
          </a:xfrm>
          <a:prstGeom prst="rect">
            <a:avLst/>
          </a:prstGeom>
        </p:spPr>
      </p:pic>
      <p:sp>
        <p:nvSpPr>
          <p:cNvPr id="6" name="TextBox 5">
            <a:extLst>
              <a:ext uri="{FF2B5EF4-FFF2-40B4-BE49-F238E27FC236}">
                <a16:creationId xmlns:a16="http://schemas.microsoft.com/office/drawing/2014/main" id="{C1D576F9-A1F3-244C-946D-EB78308D7B56}"/>
              </a:ext>
            </a:extLst>
          </p:cNvPr>
          <p:cNvSpPr txBox="1"/>
          <p:nvPr/>
        </p:nvSpPr>
        <p:spPr>
          <a:xfrm>
            <a:off x="9008533" y="5609894"/>
            <a:ext cx="1834541" cy="369332"/>
          </a:xfrm>
          <a:prstGeom prst="rect">
            <a:avLst/>
          </a:prstGeom>
          <a:noFill/>
        </p:spPr>
        <p:txBody>
          <a:bodyPr wrap="none" rtlCol="0">
            <a:spAutoFit/>
          </a:bodyPr>
          <a:lstStyle/>
          <a:p>
            <a:r>
              <a:rPr lang="en-US" dirty="0"/>
              <a:t>Nitrogen Dioxide</a:t>
            </a:r>
          </a:p>
        </p:txBody>
      </p:sp>
      <p:pic>
        <p:nvPicPr>
          <p:cNvPr id="8" name="Picture 7" descr="Chart, scatter chart&#10;&#10;Description automatically generated">
            <a:extLst>
              <a:ext uri="{FF2B5EF4-FFF2-40B4-BE49-F238E27FC236}">
                <a16:creationId xmlns:a16="http://schemas.microsoft.com/office/drawing/2014/main" id="{9DE424BF-A46A-9C49-8CC5-2CD00408210A}"/>
              </a:ext>
            </a:extLst>
          </p:cNvPr>
          <p:cNvPicPr>
            <a:picLocks noChangeAspect="1"/>
          </p:cNvPicPr>
          <p:nvPr/>
        </p:nvPicPr>
        <p:blipFill rotWithShape="1">
          <a:blip r:embed="rId4"/>
          <a:srcRect t="2963" b="-1"/>
          <a:stretch/>
        </p:blipFill>
        <p:spPr>
          <a:xfrm>
            <a:off x="966125" y="2243658"/>
            <a:ext cx="4735925" cy="3181570"/>
          </a:xfrm>
          <a:prstGeom prst="rect">
            <a:avLst/>
          </a:prstGeom>
        </p:spPr>
      </p:pic>
      <p:sp>
        <p:nvSpPr>
          <p:cNvPr id="9" name="TextBox 8">
            <a:extLst>
              <a:ext uri="{FF2B5EF4-FFF2-40B4-BE49-F238E27FC236}">
                <a16:creationId xmlns:a16="http://schemas.microsoft.com/office/drawing/2014/main" id="{597AC785-1CBE-0B4F-AD6B-200073F2B691}"/>
              </a:ext>
            </a:extLst>
          </p:cNvPr>
          <p:cNvSpPr txBox="1"/>
          <p:nvPr/>
        </p:nvSpPr>
        <p:spPr>
          <a:xfrm>
            <a:off x="2437658" y="5609894"/>
            <a:ext cx="1898020" cy="369332"/>
          </a:xfrm>
          <a:prstGeom prst="rect">
            <a:avLst/>
          </a:prstGeom>
          <a:noFill/>
        </p:spPr>
        <p:txBody>
          <a:bodyPr wrap="none" rtlCol="0">
            <a:spAutoFit/>
          </a:bodyPr>
          <a:lstStyle/>
          <a:p>
            <a:r>
              <a:rPr lang="en-US" dirty="0"/>
              <a:t>Carbon Monoxide</a:t>
            </a:r>
          </a:p>
        </p:txBody>
      </p:sp>
    </p:spTree>
    <p:extLst>
      <p:ext uri="{BB962C8B-B14F-4D97-AF65-F5344CB8AC3E}">
        <p14:creationId xmlns:p14="http://schemas.microsoft.com/office/powerpoint/2010/main" val="156031194"/>
      </p:ext>
    </p:extLst>
  </p:cSld>
  <p:clrMapOvr>
    <a:masterClrMapping/>
  </p:clrMapOvr>
  <mc:AlternateContent xmlns:mc="http://schemas.openxmlformats.org/markup-compatibility/2006" xmlns:p14="http://schemas.microsoft.com/office/powerpoint/2010/main">
    <mc:Choice Requires="p14">
      <p:transition spd="slow" p14:dur="2000" advTm="38797"/>
    </mc:Choice>
    <mc:Fallback xmlns="">
      <p:transition spd="slow" advTm="3879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AB2A-7CBC-174D-98F4-D9290837747C}"/>
              </a:ext>
            </a:extLst>
          </p:cNvPr>
          <p:cNvSpPr>
            <a:spLocks noGrp="1"/>
          </p:cNvSpPr>
          <p:nvPr>
            <p:ph type="title"/>
          </p:nvPr>
        </p:nvSpPr>
        <p:spPr>
          <a:xfrm>
            <a:off x="2361765" y="246235"/>
            <a:ext cx="7729728" cy="1188720"/>
          </a:xfrm>
        </p:spPr>
        <p:txBody>
          <a:bodyPr/>
          <a:lstStyle/>
          <a:p>
            <a:r>
              <a:rPr lang="en-US" dirty="0"/>
              <a:t>Findings/suggestions</a:t>
            </a:r>
          </a:p>
        </p:txBody>
      </p:sp>
      <p:sp>
        <p:nvSpPr>
          <p:cNvPr id="4" name="TextBox 3">
            <a:extLst>
              <a:ext uri="{FF2B5EF4-FFF2-40B4-BE49-F238E27FC236}">
                <a16:creationId xmlns:a16="http://schemas.microsoft.com/office/drawing/2014/main" id="{C2629C10-064F-AA43-AC45-CD76DFA3E432}"/>
              </a:ext>
            </a:extLst>
          </p:cNvPr>
          <p:cNvSpPr txBox="1"/>
          <p:nvPr/>
        </p:nvSpPr>
        <p:spPr>
          <a:xfrm>
            <a:off x="1473653" y="3612176"/>
            <a:ext cx="9244693" cy="4154984"/>
          </a:xfrm>
          <a:prstGeom prst="rect">
            <a:avLst/>
          </a:prstGeom>
          <a:noFill/>
        </p:spPr>
        <p:txBody>
          <a:bodyPr wrap="square" numCol="2" rtlCol="0">
            <a:spAutoFit/>
          </a:bodyPr>
          <a:lstStyle/>
          <a:p>
            <a:endParaRPr lang="en-US" sz="2000" i="1" dirty="0"/>
          </a:p>
          <a:p>
            <a:pPr marL="457200" indent="-457200">
              <a:buAutoNum type="arabicPeriod"/>
            </a:pPr>
            <a:r>
              <a:rPr lang="en-US" sz="2000" i="1" dirty="0"/>
              <a:t>Ozone</a:t>
            </a:r>
          </a:p>
          <a:p>
            <a:pPr marL="342900" indent="-342900">
              <a:buFontTx/>
              <a:buChar char="-"/>
            </a:pPr>
            <a:r>
              <a:rPr lang="en-US" sz="2000" dirty="0"/>
              <a:t>Limiting driving </a:t>
            </a:r>
          </a:p>
          <a:p>
            <a:pPr marL="342900" indent="-342900">
              <a:buFontTx/>
              <a:buChar char="-"/>
            </a:pPr>
            <a:r>
              <a:rPr lang="en-US" sz="2000" dirty="0"/>
              <a:t>Maintain vehicles/tools well</a:t>
            </a:r>
          </a:p>
          <a:p>
            <a:pPr marL="342900" indent="-342900">
              <a:buFontTx/>
              <a:buChar char="-"/>
            </a:pPr>
            <a:r>
              <a:rPr lang="en-US" sz="2000" dirty="0"/>
              <a:t>Try to use tools without motors.</a:t>
            </a:r>
          </a:p>
          <a:p>
            <a:pPr marL="342900" indent="-342900">
              <a:buFontTx/>
              <a:buChar char="-"/>
            </a:pPr>
            <a:endParaRPr lang="en-US" sz="2000" dirty="0"/>
          </a:p>
          <a:p>
            <a:r>
              <a:rPr lang="en-US" sz="2000" i="1" dirty="0"/>
              <a:t>2. Carbon Monoxide</a:t>
            </a:r>
          </a:p>
          <a:p>
            <a:pPr marL="342900" indent="-342900">
              <a:buFontTx/>
              <a:buChar char="-"/>
            </a:pPr>
            <a:r>
              <a:rPr lang="en-US" sz="2000" dirty="0"/>
              <a:t>Regular inspections, maintenance</a:t>
            </a:r>
          </a:p>
          <a:p>
            <a:pPr marL="342900" indent="-342900">
              <a:buFontTx/>
              <a:buChar char="-"/>
            </a:pPr>
            <a:r>
              <a:rPr lang="en-US" sz="2000" dirty="0"/>
              <a:t>Proper storage in house </a:t>
            </a:r>
          </a:p>
          <a:p>
            <a:pPr marL="342900" indent="-342900">
              <a:buFontTx/>
              <a:buChar char="-"/>
            </a:pPr>
            <a:endParaRPr lang="en-US" sz="2000" dirty="0"/>
          </a:p>
          <a:p>
            <a:pPr marL="342900" indent="-342900">
              <a:buFontTx/>
              <a:buChar char="-"/>
            </a:pPr>
            <a:endParaRPr lang="en-US" sz="2000" dirty="0"/>
          </a:p>
          <a:p>
            <a:pPr marL="342900" indent="-342900">
              <a:buFontTx/>
              <a:buChar char="-"/>
            </a:pPr>
            <a:endParaRPr lang="en-US" sz="2000" dirty="0"/>
          </a:p>
          <a:p>
            <a:endParaRPr lang="en-US" sz="2000" dirty="0"/>
          </a:p>
          <a:p>
            <a:endParaRPr lang="en-US" sz="2000" i="1" dirty="0"/>
          </a:p>
          <a:p>
            <a:r>
              <a:rPr lang="en-US" sz="2000" i="1" dirty="0"/>
              <a:t>3. Nitrogen Dioxide</a:t>
            </a:r>
          </a:p>
          <a:p>
            <a:pPr marL="342900" indent="-342900">
              <a:buFontTx/>
              <a:buChar char="-"/>
            </a:pPr>
            <a:r>
              <a:rPr lang="en-US" sz="2000" dirty="0"/>
              <a:t>Manage and Reduce Emissions</a:t>
            </a:r>
          </a:p>
          <a:p>
            <a:pPr marL="342900" indent="-342900">
              <a:buFontTx/>
              <a:buChar char="-"/>
            </a:pPr>
            <a:r>
              <a:rPr lang="en-US" sz="2000" dirty="0"/>
              <a:t>Conserve energy, Less driving</a:t>
            </a:r>
          </a:p>
          <a:p>
            <a:pPr marL="342900" indent="-342900">
              <a:buFontTx/>
              <a:buChar char="-"/>
            </a:pPr>
            <a:endParaRPr lang="en-US" sz="2000" dirty="0"/>
          </a:p>
          <a:p>
            <a:r>
              <a:rPr lang="en-US" sz="2000" dirty="0"/>
              <a:t> </a:t>
            </a:r>
          </a:p>
          <a:p>
            <a:r>
              <a:rPr lang="en-US" sz="2000" i="1" dirty="0"/>
              <a:t>4. Sulfur Dioxide</a:t>
            </a:r>
          </a:p>
          <a:p>
            <a:r>
              <a:rPr lang="en-US" sz="2000" dirty="0"/>
              <a:t>- Set regulations by State</a:t>
            </a:r>
            <a:endParaRPr lang="en-US" dirty="0"/>
          </a:p>
        </p:txBody>
      </p:sp>
      <p:sp>
        <p:nvSpPr>
          <p:cNvPr id="5" name="Rectangle 4">
            <a:extLst>
              <a:ext uri="{FF2B5EF4-FFF2-40B4-BE49-F238E27FC236}">
                <a16:creationId xmlns:a16="http://schemas.microsoft.com/office/drawing/2014/main" id="{8AFDAE03-00BB-5245-8CD3-BAE2879DC1EA}"/>
              </a:ext>
            </a:extLst>
          </p:cNvPr>
          <p:cNvSpPr/>
          <p:nvPr/>
        </p:nvSpPr>
        <p:spPr>
          <a:xfrm>
            <a:off x="1473652" y="1934757"/>
            <a:ext cx="8862333" cy="1200329"/>
          </a:xfrm>
          <a:prstGeom prst="rect">
            <a:avLst/>
          </a:prstGeom>
        </p:spPr>
        <p:txBody>
          <a:bodyPr wrap="square">
            <a:spAutoFit/>
          </a:bodyPr>
          <a:lstStyle/>
          <a:p>
            <a:pPr marL="342900" indent="-342900">
              <a:buFontTx/>
              <a:buChar char="-"/>
            </a:pPr>
            <a:r>
              <a:rPr lang="en-US" sz="2400" dirty="0"/>
              <a:t>Sulfur Dioxide’s air pollution is the most severe out of the 4 gases</a:t>
            </a:r>
          </a:p>
          <a:p>
            <a:pPr marL="342900" indent="-342900">
              <a:buFontTx/>
              <a:buChar char="-"/>
            </a:pPr>
            <a:r>
              <a:rPr lang="en-US" sz="2400" dirty="0"/>
              <a:t>Central States have the best AQI overall</a:t>
            </a:r>
          </a:p>
          <a:p>
            <a:pPr marL="342900" indent="-342900">
              <a:buFontTx/>
              <a:buChar char="-"/>
            </a:pPr>
            <a:r>
              <a:rPr lang="en-US" sz="2400" dirty="0"/>
              <a:t>The clusters seem to be generated by regions (West, Central, East)</a:t>
            </a:r>
          </a:p>
        </p:txBody>
      </p:sp>
    </p:spTree>
    <p:extLst>
      <p:ext uri="{BB962C8B-B14F-4D97-AF65-F5344CB8AC3E}">
        <p14:creationId xmlns:p14="http://schemas.microsoft.com/office/powerpoint/2010/main" val="85430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506C-F837-5A4F-9770-20B2BAE12A30}"/>
              </a:ext>
            </a:extLst>
          </p:cNvPr>
          <p:cNvSpPr>
            <a:spLocks noGrp="1"/>
          </p:cNvSpPr>
          <p:nvPr>
            <p:ph type="title"/>
          </p:nvPr>
        </p:nvSpPr>
        <p:spPr/>
        <p:txBody>
          <a:bodyPr/>
          <a:lstStyle/>
          <a:p>
            <a:r>
              <a:rPr lang="en-US" dirty="0"/>
              <a:t>Moving forward </a:t>
            </a:r>
          </a:p>
        </p:txBody>
      </p:sp>
      <p:sp>
        <p:nvSpPr>
          <p:cNvPr id="3" name="Rectangle 2">
            <a:extLst>
              <a:ext uri="{FF2B5EF4-FFF2-40B4-BE49-F238E27FC236}">
                <a16:creationId xmlns:a16="http://schemas.microsoft.com/office/drawing/2014/main" id="{FD121294-8A5A-1048-A973-44A3D46E806E}"/>
              </a:ext>
            </a:extLst>
          </p:cNvPr>
          <p:cNvSpPr/>
          <p:nvPr/>
        </p:nvSpPr>
        <p:spPr>
          <a:xfrm>
            <a:off x="1251857" y="2701944"/>
            <a:ext cx="9688285" cy="3108543"/>
          </a:xfrm>
          <a:prstGeom prst="rect">
            <a:avLst/>
          </a:prstGeom>
        </p:spPr>
        <p:txBody>
          <a:bodyPr wrap="square">
            <a:spAutoFit/>
          </a:bodyPr>
          <a:lstStyle/>
          <a:p>
            <a:pPr marR="0" lvl="0">
              <a:spcBef>
                <a:spcPts val="0"/>
              </a:spcBef>
              <a:spcAft>
                <a:spcPts val="0"/>
              </a:spcAft>
            </a:pPr>
            <a:endParaRPr lang="en-US" sz="2800"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Find more details for the clusters. </a:t>
            </a: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Find a detailed dataset that has the indicators for pollution.</a:t>
            </a: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Generate clusters using time (See when the pollution is more severe).</a:t>
            </a:r>
          </a:p>
          <a:p>
            <a:pPr marL="342900" marR="0" lvl="0" indent="-342900">
              <a:spcBef>
                <a:spcPts val="0"/>
              </a:spcBef>
              <a:spcAft>
                <a:spcPts val="0"/>
              </a:spcAft>
              <a:buFont typeface="Courier New" panose="02070309020205020404" pitchFamily="49" charset="0"/>
              <a:buChar char="o"/>
            </a:pPr>
            <a:r>
              <a:rPr lang="en-US" sz="2800" dirty="0">
                <a:latin typeface="Calibri" panose="020F0502020204030204" pitchFamily="34" charset="0"/>
                <a:ea typeface="Times New Roman" panose="02020603050405020304" pitchFamily="18" charset="0"/>
                <a:cs typeface="Calibri" panose="020F0502020204030204" pitchFamily="34" charset="0"/>
              </a:rPr>
              <a:t>Think of other analysis/ machine learning that I can do with the dataset. </a:t>
            </a:r>
          </a:p>
        </p:txBody>
      </p:sp>
    </p:spTree>
    <p:extLst>
      <p:ext uri="{BB962C8B-B14F-4D97-AF65-F5344CB8AC3E}">
        <p14:creationId xmlns:p14="http://schemas.microsoft.com/office/powerpoint/2010/main" val="319662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26C1-B3A8-4F49-894E-4594042EBFD0}"/>
              </a:ext>
            </a:extLst>
          </p:cNvPr>
          <p:cNvSpPr>
            <a:spLocks noGrp="1"/>
          </p:cNvSpPr>
          <p:nvPr>
            <p:ph type="title"/>
          </p:nvPr>
        </p:nvSpPr>
        <p:spPr>
          <a:xfrm>
            <a:off x="2231136" y="270211"/>
            <a:ext cx="7729728" cy="1188720"/>
          </a:xfrm>
        </p:spPr>
        <p:txBody>
          <a:bodyPr/>
          <a:lstStyle/>
          <a:p>
            <a:r>
              <a:rPr lang="en-US" dirty="0"/>
              <a:t>Criteria gases</a:t>
            </a:r>
          </a:p>
        </p:txBody>
      </p:sp>
      <p:sp>
        <p:nvSpPr>
          <p:cNvPr id="3" name="TextBox 2">
            <a:extLst>
              <a:ext uri="{FF2B5EF4-FFF2-40B4-BE49-F238E27FC236}">
                <a16:creationId xmlns:a16="http://schemas.microsoft.com/office/drawing/2014/main" id="{A23CC0E6-1667-E140-93BF-24DB079A5E40}"/>
              </a:ext>
            </a:extLst>
          </p:cNvPr>
          <p:cNvSpPr txBox="1"/>
          <p:nvPr/>
        </p:nvSpPr>
        <p:spPr>
          <a:xfrm>
            <a:off x="382929" y="1620981"/>
            <a:ext cx="11423248" cy="5262979"/>
          </a:xfrm>
          <a:prstGeom prst="rect">
            <a:avLst/>
          </a:prstGeom>
          <a:noFill/>
        </p:spPr>
        <p:txBody>
          <a:bodyPr wrap="square" numCol="2" rtlCol="0">
            <a:spAutoFit/>
          </a:bodyPr>
          <a:lstStyle/>
          <a:p>
            <a:r>
              <a:rPr lang="en-US" sz="2000" i="1" dirty="0"/>
              <a:t>How does the four criteria gases air pollution impact us?</a:t>
            </a:r>
          </a:p>
          <a:p>
            <a:endParaRPr lang="en-US" dirty="0"/>
          </a:p>
          <a:p>
            <a:r>
              <a:rPr lang="en-US" sz="1600" b="1" dirty="0"/>
              <a:t>Ozone</a:t>
            </a:r>
            <a:endParaRPr lang="en-US" sz="1600" dirty="0"/>
          </a:p>
          <a:p>
            <a:pPr marL="285750" indent="-285750" fontAlgn="base">
              <a:buFont typeface="Courier New" panose="02070309020205020404" pitchFamily="49" charset="0"/>
              <a:buChar char="o"/>
            </a:pPr>
            <a:r>
              <a:rPr lang="en-US" sz="1600" dirty="0"/>
              <a:t>Coughing and pain when taking a deep breath</a:t>
            </a:r>
          </a:p>
          <a:p>
            <a:pPr marL="285750" indent="-285750" fontAlgn="base">
              <a:buFont typeface="Courier New" panose="02070309020205020404" pitchFamily="49" charset="0"/>
              <a:buChar char="o"/>
            </a:pPr>
            <a:r>
              <a:rPr lang="en-US" sz="1600" dirty="0"/>
              <a:t>Lung and throat irritation</a:t>
            </a:r>
          </a:p>
          <a:p>
            <a:pPr marL="285750" indent="-285750" fontAlgn="base">
              <a:buFont typeface="Courier New" panose="02070309020205020404" pitchFamily="49" charset="0"/>
              <a:buChar char="o"/>
            </a:pPr>
            <a:r>
              <a:rPr lang="en-US" sz="1600" dirty="0"/>
              <a:t>Wheezing and trouble breathing during exercise or outdoor activities</a:t>
            </a:r>
          </a:p>
          <a:p>
            <a:pPr marL="285750" indent="-285750" fontAlgn="base">
              <a:buFont typeface="Courier New" panose="02070309020205020404" pitchFamily="49" charset="0"/>
              <a:buChar char="o"/>
            </a:pPr>
            <a:r>
              <a:rPr lang="en-US" sz="1600" dirty="0"/>
              <a:t>Can affect everyone, but specifically people with asthma or other lung diseases, older adults, babies and children</a:t>
            </a:r>
          </a:p>
          <a:p>
            <a:pPr fontAlgn="base"/>
            <a:endParaRPr lang="en-US" sz="1600" dirty="0"/>
          </a:p>
          <a:p>
            <a:r>
              <a:rPr lang="en-US" sz="1600" b="1" dirty="0"/>
              <a:t>Carbon monoxide</a:t>
            </a:r>
            <a:endParaRPr lang="en-US" sz="1600" dirty="0"/>
          </a:p>
          <a:p>
            <a:pPr marL="285750" indent="-285750" fontAlgn="base">
              <a:buFont typeface="Courier New" panose="02070309020205020404" pitchFamily="49" charset="0"/>
              <a:buChar char="o"/>
            </a:pPr>
            <a:r>
              <a:rPr lang="en-US" sz="1600" dirty="0"/>
              <a:t>Breathing air with a high concentration of CO reduces the amount of oxygen that can be transported in the blood stream to critical organs like the heart and brain.</a:t>
            </a:r>
          </a:p>
          <a:p>
            <a:pPr marL="285750" indent="-285750" fontAlgn="base">
              <a:buFont typeface="Courier New" panose="02070309020205020404" pitchFamily="49" charset="0"/>
              <a:buChar char="o"/>
            </a:pPr>
            <a:r>
              <a:rPr lang="en-US" sz="1600" dirty="0"/>
              <a:t>Can cause dizziness, confusion, unconsciousness and death.</a:t>
            </a:r>
          </a:p>
          <a:p>
            <a:pPr marL="285750" indent="-285750" fontAlgn="base">
              <a:buFont typeface="Courier New" panose="02070309020205020404" pitchFamily="49" charset="0"/>
              <a:buChar char="o"/>
            </a:pPr>
            <a:r>
              <a:rPr lang="en-US" sz="1600" dirty="0"/>
              <a:t>Very high levels of CO are not likely to occur outdoors. However, when CO levels are elevated outdoors, they can be of particular concern for people with some types of heart disease.</a:t>
            </a:r>
          </a:p>
          <a:p>
            <a:endParaRPr lang="en-US" sz="1600" b="1" dirty="0"/>
          </a:p>
          <a:p>
            <a:endParaRPr lang="en-US" sz="1600" b="1" dirty="0"/>
          </a:p>
          <a:p>
            <a:endParaRPr lang="en-US" sz="1600" b="1" dirty="0"/>
          </a:p>
          <a:p>
            <a:endParaRPr lang="en-US" sz="1600" b="1" dirty="0"/>
          </a:p>
          <a:p>
            <a:r>
              <a:rPr lang="en-US" sz="1600" b="1" dirty="0"/>
              <a:t>Nitrogen dioxide  </a:t>
            </a:r>
            <a:endParaRPr lang="en-US" sz="1600" dirty="0"/>
          </a:p>
          <a:p>
            <a:pPr marL="285750" indent="-285750" fontAlgn="base">
              <a:buFont typeface="Courier New" panose="02070309020205020404" pitchFamily="49" charset="0"/>
              <a:buChar char="o"/>
            </a:pPr>
            <a:r>
              <a:rPr lang="en-US" sz="1600" dirty="0"/>
              <a:t>Increased inflammation of the airways </a:t>
            </a:r>
          </a:p>
          <a:p>
            <a:pPr marL="285750" indent="-285750" fontAlgn="base">
              <a:buFont typeface="Courier New" panose="02070309020205020404" pitchFamily="49" charset="0"/>
              <a:buChar char="o"/>
            </a:pPr>
            <a:r>
              <a:rPr lang="en-US" sz="1600" dirty="0"/>
              <a:t>Worsened cough and wheezing</a:t>
            </a:r>
          </a:p>
          <a:p>
            <a:pPr marL="285750" indent="-285750" fontAlgn="base">
              <a:buFont typeface="Courier New" panose="02070309020205020404" pitchFamily="49" charset="0"/>
              <a:buChar char="o"/>
            </a:pPr>
            <a:r>
              <a:rPr lang="en-US" sz="1600" dirty="0"/>
              <a:t>Reduced lung function</a:t>
            </a:r>
          </a:p>
          <a:p>
            <a:pPr marL="285750" indent="-285750" fontAlgn="base">
              <a:buFont typeface="Courier New" panose="02070309020205020404" pitchFamily="49" charset="0"/>
              <a:buChar char="o"/>
            </a:pPr>
            <a:r>
              <a:rPr lang="en-US" sz="1600" dirty="0"/>
              <a:t>Increased asthma attacks</a:t>
            </a:r>
          </a:p>
          <a:p>
            <a:pPr marL="285750" indent="-285750" fontAlgn="base">
              <a:buFont typeface="Courier New" panose="02070309020205020404" pitchFamily="49" charset="0"/>
              <a:buChar char="o"/>
            </a:pPr>
            <a:r>
              <a:rPr lang="en-US" sz="1600" dirty="0"/>
              <a:t>Greater likelihood of emergency department and hospital admissions.</a:t>
            </a:r>
          </a:p>
          <a:p>
            <a:pPr fontAlgn="base"/>
            <a:endParaRPr lang="en-US" sz="1600" dirty="0"/>
          </a:p>
          <a:p>
            <a:r>
              <a:rPr lang="en-US" sz="1600" b="1" dirty="0"/>
              <a:t>Sulfur dioxide</a:t>
            </a:r>
            <a:endParaRPr lang="en-US" sz="1600" dirty="0"/>
          </a:p>
          <a:p>
            <a:pPr marL="285750" indent="-285750" fontAlgn="base">
              <a:buFont typeface="Courier New" panose="02070309020205020404" pitchFamily="49" charset="0"/>
              <a:buChar char="o"/>
            </a:pPr>
            <a:r>
              <a:rPr lang="en-US" sz="1600" dirty="0"/>
              <a:t>Irritates the skin and mucous membranes of the eyes, nose, throat, and lungs. </a:t>
            </a:r>
          </a:p>
          <a:p>
            <a:pPr marL="285750" indent="-285750" fontAlgn="base">
              <a:buFont typeface="Courier New" panose="02070309020205020404" pitchFamily="49" charset="0"/>
              <a:buChar char="o"/>
            </a:pPr>
            <a:r>
              <a:rPr lang="en-US" sz="1600" dirty="0"/>
              <a:t>Can cause inflammation and irritation of the respiratory system.</a:t>
            </a:r>
          </a:p>
          <a:p>
            <a:pPr marL="285750" indent="-285750" fontAlgn="base">
              <a:buFont typeface="Courier New" panose="02070309020205020404" pitchFamily="49" charset="0"/>
              <a:buChar char="o"/>
            </a:pPr>
            <a:r>
              <a:rPr lang="en-US" sz="1600" dirty="0"/>
              <a:t>Pain when taking a deep breath, coughing, throat irritation, and breathing difficulties. High concentrations of SO</a:t>
            </a:r>
            <a:r>
              <a:rPr lang="en-US" sz="1600" baseline="-25000" dirty="0"/>
              <a:t>2</a:t>
            </a:r>
            <a:r>
              <a:rPr lang="en-US" sz="1600" dirty="0"/>
              <a:t> can affect lung function, worsen asthma attacks, and worsen existing heart disease in sensitive groups. </a:t>
            </a:r>
          </a:p>
        </p:txBody>
      </p:sp>
    </p:spTree>
    <p:extLst>
      <p:ext uri="{BB962C8B-B14F-4D97-AF65-F5344CB8AC3E}">
        <p14:creationId xmlns:p14="http://schemas.microsoft.com/office/powerpoint/2010/main" val="277196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FB0B-1A72-014B-9E06-F256D9C36960}"/>
              </a:ext>
            </a:extLst>
          </p:cNvPr>
          <p:cNvSpPr>
            <a:spLocks noGrp="1"/>
          </p:cNvSpPr>
          <p:nvPr>
            <p:ph type="title"/>
          </p:nvPr>
        </p:nvSpPr>
        <p:spPr/>
        <p:txBody>
          <a:bodyPr/>
          <a:lstStyle/>
          <a:p>
            <a:r>
              <a:rPr lang="en-US" dirty="0"/>
              <a:t>Project Goal/Hypothesis</a:t>
            </a:r>
          </a:p>
        </p:txBody>
      </p:sp>
      <p:sp>
        <p:nvSpPr>
          <p:cNvPr id="6" name="TextBox 5">
            <a:extLst>
              <a:ext uri="{FF2B5EF4-FFF2-40B4-BE49-F238E27FC236}">
                <a16:creationId xmlns:a16="http://schemas.microsoft.com/office/drawing/2014/main" id="{B3EC29CB-D242-DC48-B67D-8248EC822A06}"/>
              </a:ext>
            </a:extLst>
          </p:cNvPr>
          <p:cNvSpPr txBox="1"/>
          <p:nvPr/>
        </p:nvSpPr>
        <p:spPr>
          <a:xfrm>
            <a:off x="948730" y="2598003"/>
            <a:ext cx="10869197" cy="2800767"/>
          </a:xfrm>
          <a:prstGeom prst="rect">
            <a:avLst/>
          </a:prstGeom>
          <a:noFill/>
        </p:spPr>
        <p:txBody>
          <a:bodyPr wrap="square" rtlCol="0">
            <a:spAutoFit/>
          </a:bodyPr>
          <a:lstStyle/>
          <a:p>
            <a:endParaRPr lang="en-US" dirty="0"/>
          </a:p>
          <a:p>
            <a:r>
              <a:rPr lang="en-US" sz="2000" dirty="0"/>
              <a:t>Project Goal/Hypothesis:</a:t>
            </a:r>
          </a:p>
          <a:p>
            <a:pPr marL="285750" indent="-285750" fontAlgn="base">
              <a:buFont typeface="Courier New" panose="02070309020205020404" pitchFamily="49" charset="0"/>
              <a:buChar char="o"/>
            </a:pPr>
            <a:r>
              <a:rPr lang="en-US" sz="2000" dirty="0"/>
              <a:t>How is air pollution different by state/county?</a:t>
            </a:r>
          </a:p>
          <a:p>
            <a:pPr marL="285750" indent="-285750" fontAlgn="base">
              <a:buFont typeface="Courier New" panose="02070309020205020404" pitchFamily="49" charset="0"/>
              <a:buChar char="o"/>
            </a:pPr>
            <a:r>
              <a:rPr lang="en-US" sz="2000" dirty="0"/>
              <a:t>Clustering Analysis to see how the pollution is distributed geographically.</a:t>
            </a:r>
          </a:p>
          <a:p>
            <a:pPr marL="285750" indent="-285750" fontAlgn="base">
              <a:buFont typeface="Courier New" panose="02070309020205020404" pitchFamily="49" charset="0"/>
              <a:buChar char="o"/>
            </a:pPr>
            <a:r>
              <a:rPr lang="en-US" sz="2000" dirty="0"/>
              <a:t>What are some solutions for the different clusters? </a:t>
            </a:r>
          </a:p>
          <a:p>
            <a:endParaRPr lang="en-US" sz="2000" dirty="0"/>
          </a:p>
          <a:p>
            <a:pPr marL="285750" indent="-285750">
              <a:buFont typeface="Arial" panose="020B0604020202020204" pitchFamily="34" charset="0"/>
              <a:buChar char="•"/>
            </a:pPr>
            <a:r>
              <a:rPr lang="en-US" sz="2000" dirty="0"/>
              <a:t>Clustering will help me find how the different states/regions differ in air pollution with different types of gas. With this information, I plan to find suggestions on how to reduce air pollution.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353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C304-4544-5647-BF3C-10850D527A74}"/>
              </a:ext>
            </a:extLst>
          </p:cNvPr>
          <p:cNvSpPr>
            <a:spLocks noGrp="1"/>
          </p:cNvSpPr>
          <p:nvPr>
            <p:ph type="title"/>
          </p:nvPr>
        </p:nvSpPr>
        <p:spPr/>
        <p:txBody>
          <a:bodyPr/>
          <a:lstStyle/>
          <a:p>
            <a:r>
              <a:rPr lang="en-US" dirty="0"/>
              <a:t>Literature review</a:t>
            </a:r>
          </a:p>
        </p:txBody>
      </p:sp>
      <p:sp>
        <p:nvSpPr>
          <p:cNvPr id="4" name="Rectangle 3">
            <a:extLst>
              <a:ext uri="{FF2B5EF4-FFF2-40B4-BE49-F238E27FC236}">
                <a16:creationId xmlns:a16="http://schemas.microsoft.com/office/drawing/2014/main" id="{116775C1-33A9-AE48-B74F-75F4513D5910}"/>
              </a:ext>
            </a:extLst>
          </p:cNvPr>
          <p:cNvSpPr/>
          <p:nvPr/>
        </p:nvSpPr>
        <p:spPr>
          <a:xfrm>
            <a:off x="332509" y="5139255"/>
            <a:ext cx="11859491" cy="1508105"/>
          </a:xfrm>
          <a:prstGeom prst="rect">
            <a:avLst/>
          </a:prstGeom>
        </p:spPr>
        <p:txBody>
          <a:bodyPr wrap="square">
            <a:spAutoFit/>
          </a:bodyPr>
          <a:lstStyle/>
          <a:p>
            <a:pPr marL="342900" marR="0" lvl="0" indent="-342900">
              <a:spcBef>
                <a:spcPts val="0"/>
              </a:spcBef>
              <a:spcAft>
                <a:spcPts val="0"/>
              </a:spcAft>
              <a:buFont typeface="+mj-lt"/>
              <a:buAutoNum type="arabicPeriod"/>
            </a:pPr>
            <a:r>
              <a:rPr lang="en-US" sz="1600" dirty="0">
                <a:ea typeface="Malgun Gothic" panose="020B0503020000020004" pitchFamily="34" charset="-127"/>
                <a:cs typeface="Times New Roman" panose="02020603050405020304" pitchFamily="18" charset="0"/>
              </a:rPr>
              <a:t>Cluster analysis of European surface ozone observations for evaluation of MACC reanalysis data</a:t>
            </a:r>
            <a:endParaRPr lang="en-US" sz="1400" dirty="0">
              <a:ea typeface="Malgun Gothic" panose="020B0503020000020004" pitchFamily="34" charset="-127"/>
              <a:cs typeface="Times New Roman" panose="02020603050405020304" pitchFamily="18" charset="0"/>
            </a:endParaRPr>
          </a:p>
          <a:p>
            <a:pPr marL="457200" marR="0">
              <a:spcBef>
                <a:spcPts val="0"/>
              </a:spcBef>
              <a:spcAft>
                <a:spcPts val="0"/>
              </a:spcAft>
            </a:pPr>
            <a:r>
              <a:rPr lang="en-US" sz="1400" dirty="0">
                <a:ea typeface="Malgun Gothic" panose="020B0503020000020004" pitchFamily="34" charset="-127"/>
                <a:cs typeface="Times New Roman" panose="02020603050405020304" pitchFamily="18" charset="0"/>
              </a:rPr>
              <a:t>Authors: Olga </a:t>
            </a:r>
            <a:r>
              <a:rPr lang="en-US" sz="1400" dirty="0" err="1">
                <a:ea typeface="Malgun Gothic" panose="020B0503020000020004" pitchFamily="34" charset="-127"/>
                <a:cs typeface="Times New Roman" panose="02020603050405020304" pitchFamily="18" charset="0"/>
              </a:rPr>
              <a:t>Lyapina</a:t>
            </a:r>
            <a:r>
              <a:rPr lang="en-US" sz="1400" dirty="0">
                <a:ea typeface="Malgun Gothic" panose="020B0503020000020004" pitchFamily="34" charset="-127"/>
                <a:cs typeface="Times New Roman" panose="02020603050405020304" pitchFamily="18" charset="0"/>
              </a:rPr>
              <a:t>, Martin G. Schultz, and Andreas Hens</a:t>
            </a:r>
          </a:p>
          <a:p>
            <a:pPr marR="0" lvl="0">
              <a:spcBef>
                <a:spcPts val="0"/>
              </a:spcBef>
              <a:spcAft>
                <a:spcPts val="0"/>
              </a:spcAft>
            </a:pPr>
            <a:r>
              <a:rPr lang="en-US" sz="1600" dirty="0">
                <a:ea typeface="Malgun Gothic" panose="020B0503020000020004" pitchFamily="34" charset="-127"/>
                <a:cs typeface="Times New Roman" panose="02020603050405020304" pitchFamily="18" charset="0"/>
              </a:rPr>
              <a:t>2. K-Clustering Methods for Investigating Social-Environmental and Natural-Environmental Features Based on Air Quality Index</a:t>
            </a:r>
            <a:endParaRPr lang="en-US" sz="1400" dirty="0">
              <a:ea typeface="Malgun Gothic" panose="020B0503020000020004" pitchFamily="34" charset="-127"/>
              <a:cs typeface="Times New Roman" panose="02020603050405020304" pitchFamily="18" charset="0"/>
            </a:endParaRPr>
          </a:p>
          <a:p>
            <a:pPr marL="457200" marR="0">
              <a:spcBef>
                <a:spcPts val="0"/>
              </a:spcBef>
              <a:spcAft>
                <a:spcPts val="0"/>
              </a:spcAft>
            </a:pPr>
            <a:r>
              <a:rPr lang="en-US" sz="1400" dirty="0">
                <a:ea typeface="Malgun Gothic" panose="020B0503020000020004" pitchFamily="34" charset="-127"/>
                <a:cs typeface="Times New Roman" panose="02020603050405020304" pitchFamily="18" charset="0"/>
              </a:rPr>
              <a:t>Authors: Victor Chang; Pin Ni; </a:t>
            </a:r>
            <a:r>
              <a:rPr lang="en-US" sz="1400" dirty="0" err="1">
                <a:ea typeface="Malgun Gothic" panose="020B0503020000020004" pitchFamily="34" charset="-127"/>
                <a:cs typeface="Times New Roman" panose="02020603050405020304" pitchFamily="18" charset="0"/>
              </a:rPr>
              <a:t>Yuming</a:t>
            </a:r>
            <a:r>
              <a:rPr lang="en-US" sz="1400" dirty="0">
                <a:ea typeface="Malgun Gothic" panose="020B0503020000020004" pitchFamily="34" charset="-127"/>
                <a:cs typeface="Times New Roman" panose="02020603050405020304" pitchFamily="18" charset="0"/>
              </a:rPr>
              <a:t> L</a:t>
            </a:r>
          </a:p>
          <a:p>
            <a:pPr marR="0" lvl="0">
              <a:spcBef>
                <a:spcPts val="0"/>
              </a:spcBef>
              <a:spcAft>
                <a:spcPts val="0"/>
              </a:spcAft>
            </a:pPr>
            <a:r>
              <a:rPr lang="en-US" sz="1600" dirty="0">
                <a:ea typeface="Malgun Gothic" panose="020B0503020000020004" pitchFamily="34" charset="-127"/>
                <a:cs typeface="Times New Roman" panose="02020603050405020304" pitchFamily="18" charset="0"/>
              </a:rPr>
              <a:t>3. A clustering-based ensemble approach with improved pigeon-inspired optimization and extreme learning machine for air quality prediction</a:t>
            </a:r>
            <a:endParaRPr lang="en-US" sz="1400" dirty="0">
              <a:ea typeface="Malgun Gothic" panose="020B0503020000020004" pitchFamily="34" charset="-127"/>
              <a:cs typeface="Times New Roman" panose="02020603050405020304" pitchFamily="18" charset="0"/>
            </a:endParaRPr>
          </a:p>
          <a:p>
            <a:pPr marL="457200" marR="0">
              <a:spcBef>
                <a:spcPts val="0"/>
              </a:spcBef>
              <a:spcAft>
                <a:spcPts val="0"/>
              </a:spcAft>
            </a:pPr>
            <a:r>
              <a:rPr lang="en-US" sz="1400" dirty="0">
                <a:ea typeface="Malgun Gothic" panose="020B0503020000020004" pitchFamily="34" charset="-127"/>
                <a:cs typeface="Times New Roman" panose="02020603050405020304" pitchFamily="18" charset="0"/>
              </a:rPr>
              <a:t>Author: Feng Jiang a,, Jiaqi He a, </a:t>
            </a:r>
            <a:r>
              <a:rPr lang="en-US" sz="1400" dirty="0" err="1">
                <a:ea typeface="Malgun Gothic" panose="020B0503020000020004" pitchFamily="34" charset="-127"/>
                <a:cs typeface="Times New Roman" panose="02020603050405020304" pitchFamily="18" charset="0"/>
              </a:rPr>
              <a:t>Tianhai</a:t>
            </a:r>
            <a:r>
              <a:rPr lang="en-US" sz="1400" dirty="0">
                <a:ea typeface="Malgun Gothic" panose="020B0503020000020004" pitchFamily="34" charset="-127"/>
                <a:cs typeface="Times New Roman" panose="02020603050405020304" pitchFamily="18" charset="0"/>
              </a:rPr>
              <a:t> Tian b</a:t>
            </a:r>
            <a:endParaRPr lang="en-US" sz="1400" dirty="0">
              <a:effectLst/>
              <a:ea typeface="Malgun Gothic" panose="020B0503020000020004" pitchFamily="34" charset="-127"/>
              <a:cs typeface="Times New Roman" panose="02020603050405020304" pitchFamily="18" charset="0"/>
            </a:endParaRPr>
          </a:p>
        </p:txBody>
      </p:sp>
      <p:sp>
        <p:nvSpPr>
          <p:cNvPr id="5" name="TextBox 4">
            <a:extLst>
              <a:ext uri="{FF2B5EF4-FFF2-40B4-BE49-F238E27FC236}">
                <a16:creationId xmlns:a16="http://schemas.microsoft.com/office/drawing/2014/main" id="{D39F60D1-7E9D-AF45-821E-E7D994FAC36A}"/>
              </a:ext>
            </a:extLst>
          </p:cNvPr>
          <p:cNvSpPr txBox="1"/>
          <p:nvPr/>
        </p:nvSpPr>
        <p:spPr>
          <a:xfrm>
            <a:off x="277094" y="2355269"/>
            <a:ext cx="1185949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European ozone measurements examined through a cluster analysis (CA) of 4 years of 3-hourly ozone data from 1492 European surface monitoring stations in the Airbase database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Propose the use of air quality index and the development of advanced data processing, analysis, and visualization techniques based on the AI-based k-clustering method, based in China.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Novel hybrid learning method, carried out to forecast urban air quality index (AQI). Wavelet packet decomposition (WPD) was firstly performed to decompose the original AQI data into lower-frequency subseries. (China)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0004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6D9C-2537-A144-96CA-8030028D1E14}"/>
              </a:ext>
            </a:extLst>
          </p:cNvPr>
          <p:cNvSpPr>
            <a:spLocks noGrp="1"/>
          </p:cNvSpPr>
          <p:nvPr>
            <p:ph type="title"/>
          </p:nvPr>
        </p:nvSpPr>
        <p:spPr/>
        <p:txBody>
          <a:bodyPr/>
          <a:lstStyle/>
          <a:p>
            <a:r>
              <a:rPr lang="en-US" dirty="0"/>
              <a:t>Dataset &amp; </a:t>
            </a:r>
            <a:r>
              <a:rPr lang="en-US" dirty="0" err="1"/>
              <a:t>eda</a:t>
            </a:r>
            <a:endParaRPr lang="en-US" dirty="0"/>
          </a:p>
        </p:txBody>
      </p:sp>
      <p:sp>
        <p:nvSpPr>
          <p:cNvPr id="5" name="Rectangle 4">
            <a:extLst>
              <a:ext uri="{FF2B5EF4-FFF2-40B4-BE49-F238E27FC236}">
                <a16:creationId xmlns:a16="http://schemas.microsoft.com/office/drawing/2014/main" id="{237FDF3B-38E5-E046-B831-9E720F1DAD5A}"/>
              </a:ext>
            </a:extLst>
          </p:cNvPr>
          <p:cNvSpPr/>
          <p:nvPr/>
        </p:nvSpPr>
        <p:spPr>
          <a:xfrm>
            <a:off x="1482437" y="2458212"/>
            <a:ext cx="8991599" cy="4801314"/>
          </a:xfrm>
          <a:prstGeom prst="rect">
            <a:avLst/>
          </a:prstGeom>
        </p:spPr>
        <p:txBody>
          <a:bodyPr wrap="square">
            <a:spAutoFit/>
          </a:bodyPr>
          <a:lstStyle/>
          <a:p>
            <a:r>
              <a:rPr lang="en-US" dirty="0"/>
              <a:t>The Data set is retrieved from United States Environmental Protection Agency (EPA).</a:t>
            </a:r>
          </a:p>
          <a:p>
            <a:r>
              <a:rPr lang="en-US" dirty="0"/>
              <a:t>There are 4 datasets that will be used. Each contains same categories except the criteria gases:</a:t>
            </a:r>
          </a:p>
          <a:p>
            <a:r>
              <a:rPr lang="en-US" dirty="0"/>
              <a:t> </a:t>
            </a:r>
          </a:p>
          <a:p>
            <a:pPr marL="285750" indent="-285750">
              <a:lnSpc>
                <a:spcPct val="150000"/>
              </a:lnSpc>
              <a:buFont typeface="Courier New" panose="02070309020205020404" pitchFamily="49" charset="0"/>
              <a:buChar char="o"/>
            </a:pPr>
            <a:r>
              <a:rPr lang="en-US" dirty="0"/>
              <a:t>Daily Summary dataset for </a:t>
            </a:r>
            <a:r>
              <a:rPr lang="en-US" u="sng" dirty="0"/>
              <a:t>Ozone (44201) 2020</a:t>
            </a:r>
            <a:r>
              <a:rPr lang="en-US" dirty="0"/>
              <a:t> contains 391,923 Rows, 24 Columns, and is  3,127 KB. It contains numerical and categorical data.</a:t>
            </a:r>
          </a:p>
          <a:p>
            <a:pPr marL="285750" indent="-285750">
              <a:lnSpc>
                <a:spcPct val="150000"/>
              </a:lnSpc>
              <a:buFont typeface="Courier New" panose="02070309020205020404" pitchFamily="49" charset="0"/>
              <a:buChar char="o"/>
            </a:pPr>
            <a:r>
              <a:rPr lang="en-US" dirty="0"/>
              <a:t>Daily Summary dataset for </a:t>
            </a:r>
            <a:r>
              <a:rPr lang="en-US" u="sng" dirty="0"/>
              <a:t>Sulfur dioxide (SO2 (42401)) 2020</a:t>
            </a:r>
            <a:r>
              <a:rPr lang="en-US" dirty="0"/>
              <a:t> contains 324,817 Rows, 24 Columns, and is  4,357 KB. It contains numerical and categorical data.</a:t>
            </a:r>
          </a:p>
          <a:p>
            <a:pPr marL="285750" indent="-285750">
              <a:lnSpc>
                <a:spcPct val="150000"/>
              </a:lnSpc>
              <a:buFont typeface="Courier New" panose="02070309020205020404" pitchFamily="49" charset="0"/>
              <a:buChar char="o"/>
            </a:pPr>
            <a:r>
              <a:rPr lang="en-US" dirty="0"/>
              <a:t>Daily Summary dataset for </a:t>
            </a:r>
            <a:r>
              <a:rPr lang="en-US" u="sng" dirty="0"/>
              <a:t>Carbon Monoxide (CO (42101)) 2020</a:t>
            </a:r>
            <a:r>
              <a:rPr lang="en-US" dirty="0"/>
              <a:t> contains 178,789 Rows, 24 Columns, and is  1,784 KB. It contains numerical and categorical data.</a:t>
            </a:r>
          </a:p>
          <a:p>
            <a:pPr marL="285750" indent="-285750">
              <a:lnSpc>
                <a:spcPct val="150000"/>
              </a:lnSpc>
              <a:buFont typeface="Courier New" panose="02070309020205020404" pitchFamily="49" charset="0"/>
              <a:buChar char="o"/>
            </a:pPr>
            <a:r>
              <a:rPr lang="en-US" dirty="0"/>
              <a:t>Daily Summary dataset for </a:t>
            </a:r>
            <a:r>
              <a:rPr lang="en-US" u="sng" dirty="0"/>
              <a:t>Nitrogen dioxide (NO2 (42602)) 2020 </a:t>
            </a:r>
            <a:r>
              <a:rPr lang="en-US" dirty="0"/>
              <a:t>contains 157,726 Rows, 24 Columns, and is   2,159 KB. It contains numerical and categorical data.</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376265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ACA8-12FB-CE4F-BB43-E67CC19E355D}"/>
              </a:ext>
            </a:extLst>
          </p:cNvPr>
          <p:cNvSpPr>
            <a:spLocks noGrp="1"/>
          </p:cNvSpPr>
          <p:nvPr>
            <p:ph type="title"/>
          </p:nvPr>
        </p:nvSpPr>
        <p:spPr>
          <a:xfrm>
            <a:off x="3240357" y="102981"/>
            <a:ext cx="5711286" cy="454795"/>
          </a:xfrm>
        </p:spPr>
        <p:txBody>
          <a:bodyPr vert="horz" lIns="274320" tIns="182880" rIns="274320" bIns="182880" rtlCol="0" anchor="ctr" anchorCtr="1">
            <a:normAutofit fontScale="90000"/>
          </a:bodyPr>
          <a:lstStyle/>
          <a:p>
            <a:r>
              <a:rPr lang="en-US" sz="3200" dirty="0"/>
              <a:t>EDA (AQI)</a:t>
            </a:r>
          </a:p>
        </p:txBody>
      </p:sp>
      <p:sp>
        <p:nvSpPr>
          <p:cNvPr id="16" name="Rectangle 15">
            <a:extLst>
              <a:ext uri="{FF2B5EF4-FFF2-40B4-BE49-F238E27FC236}">
                <a16:creationId xmlns:a16="http://schemas.microsoft.com/office/drawing/2014/main" id="{AB31FADE-AC52-455F-BA78-DCC92A770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56F7790-68FE-4A14-B56D-526A464A7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istogram&#10;&#10;Description automatically generated">
            <a:extLst>
              <a:ext uri="{FF2B5EF4-FFF2-40B4-BE49-F238E27FC236}">
                <a16:creationId xmlns:a16="http://schemas.microsoft.com/office/drawing/2014/main" id="{3DC1F1D1-60CA-8240-8E20-53F2C26857DD}"/>
              </a:ext>
            </a:extLst>
          </p:cNvPr>
          <p:cNvPicPr>
            <a:picLocks noChangeAspect="1"/>
          </p:cNvPicPr>
          <p:nvPr/>
        </p:nvPicPr>
        <p:blipFill rotWithShape="1">
          <a:blip r:embed="rId2"/>
          <a:srcRect l="7460" r="27334" b="3"/>
          <a:stretch/>
        </p:blipFill>
        <p:spPr>
          <a:xfrm>
            <a:off x="970789" y="970704"/>
            <a:ext cx="2438229" cy="2651760"/>
          </a:xfrm>
          <a:prstGeom prst="rect">
            <a:avLst/>
          </a:prstGeom>
        </p:spPr>
      </p:pic>
      <p:pic>
        <p:nvPicPr>
          <p:cNvPr id="11" name="Picture 10" descr="Shape, rectangle&#10;&#10;Description automatically generated">
            <a:extLst>
              <a:ext uri="{FF2B5EF4-FFF2-40B4-BE49-F238E27FC236}">
                <a16:creationId xmlns:a16="http://schemas.microsoft.com/office/drawing/2014/main" id="{916CF994-3DDF-6D44-BA13-A3157A659604}"/>
              </a:ext>
            </a:extLst>
          </p:cNvPr>
          <p:cNvPicPr>
            <a:picLocks noChangeAspect="1"/>
          </p:cNvPicPr>
          <p:nvPr/>
        </p:nvPicPr>
        <p:blipFill rotWithShape="1">
          <a:blip r:embed="rId3"/>
          <a:srcRect l="9668" r="25267" b="3"/>
          <a:stretch/>
        </p:blipFill>
        <p:spPr>
          <a:xfrm>
            <a:off x="3575868" y="970705"/>
            <a:ext cx="2432979" cy="2651759"/>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9B47FB3F-C729-0B44-8CBC-F7308644D265}"/>
              </a:ext>
            </a:extLst>
          </p:cNvPr>
          <p:cNvPicPr>
            <a:picLocks noChangeAspect="1"/>
          </p:cNvPicPr>
          <p:nvPr/>
        </p:nvPicPr>
        <p:blipFill rotWithShape="1">
          <a:blip r:embed="rId4"/>
          <a:srcRect l="15282" r="21955" b="3"/>
          <a:stretch/>
        </p:blipFill>
        <p:spPr>
          <a:xfrm>
            <a:off x="6175698" y="970705"/>
            <a:ext cx="2436707" cy="2651760"/>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B04B878B-7D24-0548-95B7-3D9D008B75FB}"/>
              </a:ext>
            </a:extLst>
          </p:cNvPr>
          <p:cNvPicPr>
            <a:picLocks noChangeAspect="1"/>
          </p:cNvPicPr>
          <p:nvPr/>
        </p:nvPicPr>
        <p:blipFill rotWithShape="1">
          <a:blip r:embed="rId5"/>
          <a:srcRect l="7577" r="28377" b="-3"/>
          <a:stretch/>
        </p:blipFill>
        <p:spPr>
          <a:xfrm>
            <a:off x="8779256" y="970705"/>
            <a:ext cx="2441956" cy="2663308"/>
          </a:xfrm>
          <a:prstGeom prst="rect">
            <a:avLst/>
          </a:prstGeom>
        </p:spPr>
      </p:pic>
      <p:pic>
        <p:nvPicPr>
          <p:cNvPr id="1026" name="Picture 2" descr="Air Pollution: What Is Air Quality Index, How Is It Measured And Its Health Impact">
            <a:extLst>
              <a:ext uri="{FF2B5EF4-FFF2-40B4-BE49-F238E27FC236}">
                <a16:creationId xmlns:a16="http://schemas.microsoft.com/office/drawing/2014/main" id="{FDD2F9D1-3D27-5B44-AF63-8AE86BCC93C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205" b="10131"/>
          <a:stretch/>
        </p:blipFill>
        <p:spPr bwMode="auto">
          <a:xfrm>
            <a:off x="927910" y="3787056"/>
            <a:ext cx="5762336" cy="298094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838744D-6D8A-4C41-BFB3-E86C8A6309DE}"/>
              </a:ext>
            </a:extLst>
          </p:cNvPr>
          <p:cNvSpPr/>
          <p:nvPr/>
        </p:nvSpPr>
        <p:spPr>
          <a:xfrm>
            <a:off x="6811960" y="5294115"/>
            <a:ext cx="5601712" cy="923330"/>
          </a:xfrm>
          <a:prstGeom prst="rect">
            <a:avLst/>
          </a:prstGeom>
        </p:spPr>
        <p:txBody>
          <a:bodyPr wrap="square">
            <a:spAutoFit/>
          </a:bodyPr>
          <a:lstStyle/>
          <a:p>
            <a:r>
              <a:rPr lang="en-US" dirty="0"/>
              <a:t>**Unit of measure**</a:t>
            </a:r>
          </a:p>
          <a:p>
            <a:r>
              <a:rPr lang="en-US" dirty="0"/>
              <a:t>Ozone, carbon monoxide: Parts per million</a:t>
            </a:r>
          </a:p>
          <a:p>
            <a:r>
              <a:rPr lang="en-US" dirty="0"/>
              <a:t>Nitrogen dioxide (NO2), Sulfur dioxide :Parts per billion</a:t>
            </a:r>
          </a:p>
        </p:txBody>
      </p:sp>
    </p:spTree>
    <p:extLst>
      <p:ext uri="{BB962C8B-B14F-4D97-AF65-F5344CB8AC3E}">
        <p14:creationId xmlns:p14="http://schemas.microsoft.com/office/powerpoint/2010/main" val="284047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E642F1F7-6246-4C87-B941-6957B32BD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A7A99-43CB-B140-8A37-E129518E204C}"/>
              </a:ext>
            </a:extLst>
          </p:cNvPr>
          <p:cNvSpPr>
            <a:spLocks noGrp="1"/>
          </p:cNvSpPr>
          <p:nvPr>
            <p:ph type="title"/>
          </p:nvPr>
        </p:nvSpPr>
        <p:spPr>
          <a:xfrm>
            <a:off x="2603888" y="4738439"/>
            <a:ext cx="7100455" cy="358136"/>
          </a:xfrm>
        </p:spPr>
        <p:txBody>
          <a:bodyPr vert="horz" lIns="274320" tIns="182880" rIns="274320" bIns="182880" rtlCol="0" anchor="ctr" anchorCtr="1">
            <a:noAutofit/>
          </a:bodyPr>
          <a:lstStyle/>
          <a:p>
            <a:r>
              <a:rPr lang="en-US" sz="1800" dirty="0"/>
              <a:t>First max value</a:t>
            </a:r>
          </a:p>
        </p:txBody>
      </p:sp>
      <p:pic>
        <p:nvPicPr>
          <p:cNvPr id="9" name="Picture 8" descr="A picture containing logo&#10;&#10;Description automatically generated">
            <a:extLst>
              <a:ext uri="{FF2B5EF4-FFF2-40B4-BE49-F238E27FC236}">
                <a16:creationId xmlns:a16="http://schemas.microsoft.com/office/drawing/2014/main" id="{275EEE35-A2A6-114C-B37A-9B39637FEF26}"/>
              </a:ext>
            </a:extLst>
          </p:cNvPr>
          <p:cNvPicPr>
            <a:picLocks noChangeAspect="1"/>
          </p:cNvPicPr>
          <p:nvPr/>
        </p:nvPicPr>
        <p:blipFill>
          <a:blip r:embed="rId2"/>
          <a:stretch>
            <a:fillRect/>
          </a:stretch>
        </p:blipFill>
        <p:spPr>
          <a:xfrm>
            <a:off x="374074" y="1299388"/>
            <a:ext cx="2955151" cy="2150607"/>
          </a:xfrm>
          <a:prstGeom prst="rect">
            <a:avLst/>
          </a:prstGeom>
        </p:spPr>
      </p:pic>
      <p:pic>
        <p:nvPicPr>
          <p:cNvPr id="5" name="Picture 4" descr="Shape&#10;&#10;Description automatically generated">
            <a:extLst>
              <a:ext uri="{FF2B5EF4-FFF2-40B4-BE49-F238E27FC236}">
                <a16:creationId xmlns:a16="http://schemas.microsoft.com/office/drawing/2014/main" id="{E23C3765-7D99-4B4E-B5BF-4BA8CB00B983}"/>
              </a:ext>
            </a:extLst>
          </p:cNvPr>
          <p:cNvPicPr>
            <a:picLocks noChangeAspect="1"/>
          </p:cNvPicPr>
          <p:nvPr/>
        </p:nvPicPr>
        <p:blipFill>
          <a:blip r:embed="rId3"/>
          <a:stretch>
            <a:fillRect/>
          </a:stretch>
        </p:blipFill>
        <p:spPr>
          <a:xfrm>
            <a:off x="3198964" y="1323347"/>
            <a:ext cx="2955152" cy="2095746"/>
          </a:xfrm>
          <a:prstGeom prst="rect">
            <a:avLst/>
          </a:prstGeom>
        </p:spPr>
      </p:pic>
      <p:pic>
        <p:nvPicPr>
          <p:cNvPr id="7" name="Picture 6" descr="Histogram&#10;&#10;Description automatically generated">
            <a:extLst>
              <a:ext uri="{FF2B5EF4-FFF2-40B4-BE49-F238E27FC236}">
                <a16:creationId xmlns:a16="http://schemas.microsoft.com/office/drawing/2014/main" id="{5C6222A8-3D87-B946-B458-F5798F008F78}"/>
              </a:ext>
            </a:extLst>
          </p:cNvPr>
          <p:cNvPicPr>
            <a:picLocks noChangeAspect="1"/>
          </p:cNvPicPr>
          <p:nvPr/>
        </p:nvPicPr>
        <p:blipFill>
          <a:blip r:embed="rId4"/>
          <a:stretch>
            <a:fillRect/>
          </a:stretch>
        </p:blipFill>
        <p:spPr>
          <a:xfrm>
            <a:off x="6023854" y="1323347"/>
            <a:ext cx="2955152" cy="2095746"/>
          </a:xfrm>
          <a:prstGeom prst="rect">
            <a:avLst/>
          </a:prstGeom>
        </p:spPr>
      </p:pic>
      <p:pic>
        <p:nvPicPr>
          <p:cNvPr id="11" name="Picture 10" descr="Shape, square&#10;&#10;Description automatically generated">
            <a:extLst>
              <a:ext uri="{FF2B5EF4-FFF2-40B4-BE49-F238E27FC236}">
                <a16:creationId xmlns:a16="http://schemas.microsoft.com/office/drawing/2014/main" id="{D21B2035-06E7-884C-8AA9-7A363C948B8A}"/>
              </a:ext>
            </a:extLst>
          </p:cNvPr>
          <p:cNvPicPr>
            <a:picLocks noChangeAspect="1"/>
          </p:cNvPicPr>
          <p:nvPr/>
        </p:nvPicPr>
        <p:blipFill>
          <a:blip r:embed="rId5"/>
          <a:stretch>
            <a:fillRect/>
          </a:stretch>
        </p:blipFill>
        <p:spPr>
          <a:xfrm>
            <a:off x="8918015" y="1337143"/>
            <a:ext cx="2955152" cy="2064151"/>
          </a:xfrm>
          <a:prstGeom prst="rect">
            <a:avLst/>
          </a:prstGeom>
        </p:spPr>
      </p:pic>
    </p:spTree>
    <p:extLst>
      <p:ext uri="{BB962C8B-B14F-4D97-AF65-F5344CB8AC3E}">
        <p14:creationId xmlns:p14="http://schemas.microsoft.com/office/powerpoint/2010/main" val="340373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10;&#10;Description automatically generated">
            <a:extLst>
              <a:ext uri="{FF2B5EF4-FFF2-40B4-BE49-F238E27FC236}">
                <a16:creationId xmlns:a16="http://schemas.microsoft.com/office/drawing/2014/main" id="{8B42EB3C-F9CF-D64B-9C71-7C8FEB0EB98A}"/>
              </a:ext>
            </a:extLst>
          </p:cNvPr>
          <p:cNvPicPr>
            <a:picLocks noChangeAspect="1"/>
          </p:cNvPicPr>
          <p:nvPr/>
        </p:nvPicPr>
        <p:blipFill>
          <a:blip r:embed="rId2"/>
          <a:stretch>
            <a:fillRect/>
          </a:stretch>
        </p:blipFill>
        <p:spPr>
          <a:xfrm>
            <a:off x="24205" y="315520"/>
            <a:ext cx="12192000" cy="2047609"/>
          </a:xfrm>
          <a:prstGeom prst="rect">
            <a:avLst/>
          </a:prstGeom>
        </p:spPr>
      </p:pic>
      <p:sp>
        <p:nvSpPr>
          <p:cNvPr id="27" name="TextBox 26">
            <a:extLst>
              <a:ext uri="{FF2B5EF4-FFF2-40B4-BE49-F238E27FC236}">
                <a16:creationId xmlns:a16="http://schemas.microsoft.com/office/drawing/2014/main" id="{02CCF385-344C-5048-AE82-9D7667571998}"/>
              </a:ext>
            </a:extLst>
          </p:cNvPr>
          <p:cNvSpPr txBox="1"/>
          <p:nvPr/>
        </p:nvSpPr>
        <p:spPr>
          <a:xfrm>
            <a:off x="5527961" y="431407"/>
            <a:ext cx="824265" cy="369332"/>
          </a:xfrm>
          <a:prstGeom prst="rect">
            <a:avLst/>
          </a:prstGeom>
          <a:noFill/>
        </p:spPr>
        <p:txBody>
          <a:bodyPr wrap="none" rtlCol="0">
            <a:spAutoFit/>
          </a:bodyPr>
          <a:lstStyle/>
          <a:p>
            <a:r>
              <a:rPr lang="en-US" dirty="0"/>
              <a:t>Ozone</a:t>
            </a:r>
          </a:p>
        </p:txBody>
      </p:sp>
      <p:pic>
        <p:nvPicPr>
          <p:cNvPr id="38" name="Picture 37" descr="A picture containing chart&#10;&#10;Description automatically generated">
            <a:extLst>
              <a:ext uri="{FF2B5EF4-FFF2-40B4-BE49-F238E27FC236}">
                <a16:creationId xmlns:a16="http://schemas.microsoft.com/office/drawing/2014/main" id="{A4A36F78-4F43-DD42-B58C-5438A8AACBA1}"/>
              </a:ext>
            </a:extLst>
          </p:cNvPr>
          <p:cNvPicPr>
            <a:picLocks noChangeAspect="1"/>
          </p:cNvPicPr>
          <p:nvPr/>
        </p:nvPicPr>
        <p:blipFill>
          <a:blip r:embed="rId3"/>
          <a:stretch>
            <a:fillRect/>
          </a:stretch>
        </p:blipFill>
        <p:spPr>
          <a:xfrm>
            <a:off x="90029" y="4057843"/>
            <a:ext cx="12192000" cy="2060559"/>
          </a:xfrm>
          <a:prstGeom prst="rect">
            <a:avLst/>
          </a:prstGeom>
        </p:spPr>
      </p:pic>
      <p:sp>
        <p:nvSpPr>
          <p:cNvPr id="39" name="TextBox 38">
            <a:extLst>
              <a:ext uri="{FF2B5EF4-FFF2-40B4-BE49-F238E27FC236}">
                <a16:creationId xmlns:a16="http://schemas.microsoft.com/office/drawing/2014/main" id="{97FDFAEE-2E3C-E849-B4F2-B6940F3F7B6F}"/>
              </a:ext>
            </a:extLst>
          </p:cNvPr>
          <p:cNvSpPr txBox="1"/>
          <p:nvPr/>
        </p:nvSpPr>
        <p:spPr>
          <a:xfrm>
            <a:off x="4835237" y="3625921"/>
            <a:ext cx="1898020" cy="369332"/>
          </a:xfrm>
          <a:prstGeom prst="rect">
            <a:avLst/>
          </a:prstGeom>
          <a:noFill/>
        </p:spPr>
        <p:txBody>
          <a:bodyPr wrap="none" rtlCol="0">
            <a:spAutoFit/>
          </a:bodyPr>
          <a:lstStyle/>
          <a:p>
            <a:r>
              <a:rPr lang="en-US" dirty="0"/>
              <a:t>Carbon Monoxide</a:t>
            </a:r>
          </a:p>
        </p:txBody>
      </p:sp>
      <p:sp>
        <p:nvSpPr>
          <p:cNvPr id="40" name="TextBox 39">
            <a:extLst>
              <a:ext uri="{FF2B5EF4-FFF2-40B4-BE49-F238E27FC236}">
                <a16:creationId xmlns:a16="http://schemas.microsoft.com/office/drawing/2014/main" id="{D212FC1C-7028-9244-BB9D-D6853AC2772D}"/>
              </a:ext>
            </a:extLst>
          </p:cNvPr>
          <p:cNvSpPr txBox="1"/>
          <p:nvPr/>
        </p:nvSpPr>
        <p:spPr>
          <a:xfrm>
            <a:off x="277091" y="6121537"/>
            <a:ext cx="6214458" cy="369332"/>
          </a:xfrm>
          <a:prstGeom prst="rect">
            <a:avLst/>
          </a:prstGeom>
          <a:noFill/>
        </p:spPr>
        <p:txBody>
          <a:bodyPr wrap="none" rtlCol="0">
            <a:spAutoFit/>
          </a:bodyPr>
          <a:lstStyle/>
          <a:p>
            <a:r>
              <a:rPr lang="en-US" dirty="0"/>
              <a:t>Oregon is the only state that has very high AQI with the outliers.</a:t>
            </a:r>
          </a:p>
        </p:txBody>
      </p:sp>
      <p:sp>
        <p:nvSpPr>
          <p:cNvPr id="41" name="TextBox 40">
            <a:extLst>
              <a:ext uri="{FF2B5EF4-FFF2-40B4-BE49-F238E27FC236}">
                <a16:creationId xmlns:a16="http://schemas.microsoft.com/office/drawing/2014/main" id="{87B7C454-6E2C-C540-B5CF-8FA2BD8BD0AE}"/>
              </a:ext>
            </a:extLst>
          </p:cNvPr>
          <p:cNvSpPr txBox="1"/>
          <p:nvPr/>
        </p:nvSpPr>
        <p:spPr>
          <a:xfrm>
            <a:off x="415571" y="2495453"/>
            <a:ext cx="11776429" cy="646331"/>
          </a:xfrm>
          <a:prstGeom prst="rect">
            <a:avLst/>
          </a:prstGeom>
          <a:noFill/>
        </p:spPr>
        <p:txBody>
          <a:bodyPr wrap="none" rtlCol="0">
            <a:spAutoFit/>
          </a:bodyPr>
          <a:lstStyle/>
          <a:p>
            <a:r>
              <a:rPr lang="en-US" dirty="0"/>
              <a:t>Arizona has high AQI with highest and the most outliers. This shows that the AQI in the state seems to be very inconsistent.</a:t>
            </a:r>
          </a:p>
          <a:p>
            <a:r>
              <a:rPr lang="en-US" dirty="0"/>
              <a:t>On the other hand, Alaska and Hawaii has a low AQI with no outlier. The AQI for ozone seems to be consistent. </a:t>
            </a:r>
          </a:p>
        </p:txBody>
      </p:sp>
    </p:spTree>
    <p:extLst>
      <p:ext uri="{BB962C8B-B14F-4D97-AF65-F5344CB8AC3E}">
        <p14:creationId xmlns:p14="http://schemas.microsoft.com/office/powerpoint/2010/main" val="29536118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6029</TotalTime>
  <Words>1502</Words>
  <Application>Microsoft Macintosh PowerPoint</Application>
  <PresentationFormat>Widescreen</PresentationFormat>
  <Paragraphs>181</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Gill Sans MT</vt:lpstr>
      <vt:lpstr>Parcel</vt:lpstr>
      <vt:lpstr>Air quality analysis</vt:lpstr>
      <vt:lpstr>Introduction</vt:lpstr>
      <vt:lpstr>Criteria gases</vt:lpstr>
      <vt:lpstr>Project Goal/Hypothesis</vt:lpstr>
      <vt:lpstr>Literature review</vt:lpstr>
      <vt:lpstr>Dataset &amp; eda</vt:lpstr>
      <vt:lpstr>EDA (AQI)</vt:lpstr>
      <vt:lpstr>First max value</vt:lpstr>
      <vt:lpstr>PowerPoint Presentation</vt:lpstr>
      <vt:lpstr>PowerPoint Presentation</vt:lpstr>
      <vt:lpstr>PowerPoint Presentation</vt:lpstr>
      <vt:lpstr>PowerPoint Presentation</vt:lpstr>
      <vt:lpstr>PowerPoint Presentation</vt:lpstr>
      <vt:lpstr>PowerPoint Presentation</vt:lpstr>
      <vt:lpstr>Clustering Analysis  (K-Means)</vt:lpstr>
      <vt:lpstr>PowerPoint Presentation</vt:lpstr>
      <vt:lpstr>PowerPoint Presentation</vt:lpstr>
      <vt:lpstr>K means clustering</vt:lpstr>
      <vt:lpstr>PowerPoint Presentation</vt:lpstr>
      <vt:lpstr>K-means Clustering</vt:lpstr>
      <vt:lpstr>K-means Clustering</vt:lpstr>
      <vt:lpstr>Findings/suggestions</vt:lpstr>
      <vt:lpstr>Moving forward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01 Air quality analysis</dc:title>
  <dc:creator>Sooyeon Choi</dc:creator>
  <cp:lastModifiedBy>Sooyeon Choi</cp:lastModifiedBy>
  <cp:revision>30</cp:revision>
  <dcterms:created xsi:type="dcterms:W3CDTF">2021-07-07T17:30:34Z</dcterms:created>
  <dcterms:modified xsi:type="dcterms:W3CDTF">2021-08-14T16:22:25Z</dcterms:modified>
</cp:coreProperties>
</file>