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8" r:id="rId3"/>
    <p:sldId id="263" r:id="rId4"/>
    <p:sldId id="260" r:id="rId5"/>
    <p:sldId id="264" r:id="rId6"/>
    <p:sldId id="261" r:id="rId7"/>
    <p:sldId id="262" r:id="rId8"/>
    <p:sldId id="257"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5"/>
    <p:restoredTop sz="79273"/>
  </p:normalViewPr>
  <p:slideViewPr>
    <p:cSldViewPr snapToGrid="0" snapToObjects="1">
      <p:cViewPr>
        <p:scale>
          <a:sx n="78" d="100"/>
          <a:sy n="78" d="100"/>
        </p:scale>
        <p:origin x="12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577EB-64DC-7B42-9015-D86A1D19FDDA}" type="datetimeFigureOut">
              <a:rPr lang="en-US" smtClean="0"/>
              <a:t>8/5/21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0DB1-C204-A946-AF9C-390408B93571}" type="slidenum">
              <a:rPr lang="en-US" smtClean="0"/>
              <a:t>‹#›</a:t>
            </a:fld>
            <a:endParaRPr lang="en-US"/>
          </a:p>
        </p:txBody>
      </p:sp>
    </p:spTree>
    <p:extLst>
      <p:ext uri="{BB962C8B-B14F-4D97-AF65-F5344CB8AC3E}">
        <p14:creationId xmlns:p14="http://schemas.microsoft.com/office/powerpoint/2010/main" val="7337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3,4,3,4</a:t>
            </a:r>
          </a:p>
        </p:txBody>
      </p:sp>
      <p:sp>
        <p:nvSpPr>
          <p:cNvPr id="4" name="Slide Number Placeholder 3"/>
          <p:cNvSpPr>
            <a:spLocks noGrp="1"/>
          </p:cNvSpPr>
          <p:nvPr>
            <p:ph type="sldNum" sz="quarter" idx="5"/>
          </p:nvPr>
        </p:nvSpPr>
        <p:spPr/>
        <p:txBody>
          <a:bodyPr/>
          <a:lstStyle/>
          <a:p>
            <a:fld id="{3DDAFE8F-9582-014D-9B09-9D3B8B0F1F4D}" type="slidenum">
              <a:rPr lang="en-US" smtClean="0"/>
              <a:t>4</a:t>
            </a:fld>
            <a:endParaRPr lang="en-US"/>
          </a:p>
        </p:txBody>
      </p:sp>
    </p:spTree>
    <p:extLst>
      <p:ext uri="{BB962C8B-B14F-4D97-AF65-F5344CB8AC3E}">
        <p14:creationId xmlns:p14="http://schemas.microsoft.com/office/powerpoint/2010/main" val="136002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Ozone – more than 100, sulfur </a:t>
            </a:r>
            <a:r>
              <a:rPr lang="en-US" dirty="0" err="1"/>
              <a:t>dioxie</a:t>
            </a:r>
            <a:r>
              <a:rPr lang="en-US" dirty="0"/>
              <a:t>- 80 </a:t>
            </a:r>
          </a:p>
        </p:txBody>
      </p:sp>
      <p:sp>
        <p:nvSpPr>
          <p:cNvPr id="4" name="Slide Number Placeholder 3"/>
          <p:cNvSpPr>
            <a:spLocks noGrp="1"/>
          </p:cNvSpPr>
          <p:nvPr>
            <p:ph type="sldNum" sz="quarter" idx="5"/>
          </p:nvPr>
        </p:nvSpPr>
        <p:spPr/>
        <p:txBody>
          <a:bodyPr/>
          <a:lstStyle/>
          <a:p>
            <a:fld id="{3DDAFE8F-9582-014D-9B09-9D3B8B0F1F4D}" type="slidenum">
              <a:rPr lang="en-US" smtClean="0"/>
              <a:t>6</a:t>
            </a:fld>
            <a:endParaRPr lang="en-US"/>
          </a:p>
        </p:txBody>
      </p:sp>
    </p:spTree>
    <p:extLst>
      <p:ext uri="{BB962C8B-B14F-4D97-AF65-F5344CB8AC3E}">
        <p14:creationId xmlns:p14="http://schemas.microsoft.com/office/powerpoint/2010/main" val="306291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Carb- 10, nit- 80</a:t>
            </a:r>
          </a:p>
        </p:txBody>
      </p:sp>
      <p:sp>
        <p:nvSpPr>
          <p:cNvPr id="4" name="Slide Number Placeholder 3"/>
          <p:cNvSpPr>
            <a:spLocks noGrp="1"/>
          </p:cNvSpPr>
          <p:nvPr>
            <p:ph type="sldNum" sz="quarter" idx="5"/>
          </p:nvPr>
        </p:nvSpPr>
        <p:spPr/>
        <p:txBody>
          <a:bodyPr/>
          <a:lstStyle/>
          <a:p>
            <a:fld id="{3DDAFE8F-9582-014D-9B09-9D3B8B0F1F4D}" type="slidenum">
              <a:rPr lang="en-US" smtClean="0"/>
              <a:t>7</a:t>
            </a:fld>
            <a:endParaRPr lang="en-US"/>
          </a:p>
        </p:txBody>
      </p:sp>
    </p:spTree>
    <p:extLst>
      <p:ext uri="{BB962C8B-B14F-4D97-AF65-F5344CB8AC3E}">
        <p14:creationId xmlns:p14="http://schemas.microsoft.com/office/powerpoint/2010/main" val="268243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Ozone</a:t>
            </a:r>
          </a:p>
          <a:p>
            <a:r>
              <a:rPr lang="en-US" dirty="0"/>
              <a:t>- vehicles </a:t>
            </a:r>
          </a:p>
          <a:p>
            <a:r>
              <a:rPr lang="en-US" dirty="0"/>
              <a:t>Carbon monoxide- </a:t>
            </a:r>
          </a:p>
          <a:p>
            <a:r>
              <a:rPr lang="en-US" dirty="0"/>
              <a:t>Mostly indoor. </a:t>
            </a:r>
            <a:r>
              <a:rPr lang="en-US" sz="1200" b="0" i="0" u="none" strike="noStrike" kern="1200" dirty="0">
                <a:solidFill>
                  <a:schemeClr val="tx1"/>
                </a:solidFill>
                <a:effectLst/>
                <a:latin typeface="+mn-lt"/>
                <a:ea typeface="+mn-ea"/>
                <a:cs typeface="+mn-cs"/>
              </a:rPr>
              <a:t>carbon in fuels do not completely burn. Carbon monoxide is produced by any fuel burning appliance, vehicle, tool and more. Many of the potential sources of carbon monoxide come from malfunctioning indoor appliances</a:t>
            </a:r>
          </a:p>
          <a:p>
            <a:r>
              <a:rPr lang="en-US" dirty="0"/>
              <a:t>Nitrogen dioxide </a:t>
            </a:r>
          </a:p>
          <a:p>
            <a:r>
              <a:rPr lang="en-US" sz="1200" b="0" i="0" u="none" strike="noStrike" kern="1200" dirty="0">
                <a:solidFill>
                  <a:schemeClr val="tx1"/>
                </a:solidFill>
                <a:effectLst/>
                <a:latin typeface="+mn-lt"/>
                <a:ea typeface="+mn-ea"/>
                <a:cs typeface="+mn-cs"/>
              </a:rPr>
              <a:t>Cars and trucks</a:t>
            </a:r>
          </a:p>
          <a:p>
            <a:r>
              <a:rPr lang="en-US" sz="1200" b="0" i="0" u="none" strike="noStrike" kern="1200" dirty="0">
                <a:solidFill>
                  <a:schemeClr val="tx1"/>
                </a:solidFill>
                <a:effectLst/>
                <a:latin typeface="+mn-lt"/>
                <a:ea typeface="+mn-ea"/>
                <a:cs typeface="+mn-cs"/>
              </a:rPr>
              <a:t>Coal-fired power plants</a:t>
            </a:r>
          </a:p>
          <a:p>
            <a:r>
              <a:rPr lang="en-US" sz="1200" b="0" i="0" u="none" strike="noStrike" kern="1200" dirty="0">
                <a:solidFill>
                  <a:schemeClr val="tx1"/>
                </a:solidFill>
                <a:effectLst/>
                <a:latin typeface="+mn-lt"/>
                <a:ea typeface="+mn-ea"/>
                <a:cs typeface="+mn-cs"/>
              </a:rPr>
              <a:t>Large industrial operations</a:t>
            </a:r>
          </a:p>
          <a:p>
            <a:r>
              <a:rPr lang="en-US" sz="1200" b="0" i="0" u="none" strike="noStrike" kern="1200" dirty="0">
                <a:solidFill>
                  <a:schemeClr val="tx1"/>
                </a:solidFill>
                <a:effectLst/>
                <a:latin typeface="+mn-lt"/>
                <a:ea typeface="+mn-ea"/>
                <a:cs typeface="+mn-cs"/>
              </a:rPr>
              <a:t>Ships and airplanes</a:t>
            </a:r>
          </a:p>
          <a:p>
            <a:endParaRPr lang="en-US" dirty="0"/>
          </a:p>
          <a:p>
            <a:r>
              <a:rPr lang="en-US" dirty="0"/>
              <a:t>Sulfur dioxide –</a:t>
            </a:r>
          </a:p>
          <a:p>
            <a:r>
              <a:rPr lang="en-US" sz="1200" b="0" i="0" u="none" strike="noStrike" kern="1200" dirty="0">
                <a:solidFill>
                  <a:schemeClr val="tx1"/>
                </a:solidFill>
                <a:effectLst/>
                <a:latin typeface="+mn-lt"/>
                <a:ea typeface="+mn-ea"/>
                <a:cs typeface="+mn-cs"/>
              </a:rPr>
              <a:t>burning of fossil fuels — coal, oil, and diesel — or other materials that contain sulfur. Sources include power plants, metals processing and smelting facilities, and vehicles.</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9DC0DB1-C204-A946-AF9C-390408B93571}" type="slidenum">
              <a:rPr lang="en-US" smtClean="0"/>
              <a:t>8</a:t>
            </a:fld>
            <a:endParaRPr lang="en-US"/>
          </a:p>
        </p:txBody>
      </p:sp>
    </p:spTree>
    <p:extLst>
      <p:ext uri="{BB962C8B-B14F-4D97-AF65-F5344CB8AC3E}">
        <p14:creationId xmlns:p14="http://schemas.microsoft.com/office/powerpoint/2010/main" val="178258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DC0DB1-C204-A946-AF9C-390408B93571}" type="slidenum">
              <a:rPr lang="en-US" smtClean="0"/>
              <a:t>9</a:t>
            </a:fld>
            <a:endParaRPr lang="en-US"/>
          </a:p>
        </p:txBody>
      </p:sp>
    </p:spTree>
    <p:extLst>
      <p:ext uri="{BB962C8B-B14F-4D97-AF65-F5344CB8AC3E}">
        <p14:creationId xmlns:p14="http://schemas.microsoft.com/office/powerpoint/2010/main" val="353308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2030D0A-EFF1-4E4C-8242-72678D0821E1}"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706371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0D0A-EFF1-4E4C-8242-72678D0821E1}"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04829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0D0A-EFF1-4E4C-8242-72678D0821E1}"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372326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30D0A-EFF1-4E4C-8242-72678D0821E1}"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2651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030D0A-EFF1-4E4C-8242-72678D0821E1}"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37389869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2030D0A-EFF1-4E4C-8242-72678D0821E1}" type="datetimeFigureOut">
              <a:rPr lang="en-US" smtClean="0"/>
              <a:t>8/5/21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86120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2030D0A-EFF1-4E4C-8242-72678D0821E1}"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9F6EF-22FB-3842-9558-C7B98074301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542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30D0A-EFF1-4E4C-8242-72678D0821E1}"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7324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30D0A-EFF1-4E4C-8242-72678D0821E1}"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41069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2030D0A-EFF1-4E4C-8242-72678D0821E1}" type="datetimeFigureOut">
              <a:rPr lang="en-US" smtClean="0"/>
              <a:t>8/5/21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43223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2030D0A-EFF1-4E4C-8242-72678D0821E1}" type="datetimeFigureOut">
              <a:rPr lang="en-US" smtClean="0"/>
              <a:t>8/5/21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059F6EF-22FB-3842-9558-C7B98074301E}" type="slidenum">
              <a:rPr lang="en-US" smtClean="0"/>
              <a:t>‹#›</a:t>
            </a:fld>
            <a:endParaRPr lang="en-US"/>
          </a:p>
        </p:txBody>
      </p:sp>
    </p:spTree>
    <p:extLst>
      <p:ext uri="{BB962C8B-B14F-4D97-AF65-F5344CB8AC3E}">
        <p14:creationId xmlns:p14="http://schemas.microsoft.com/office/powerpoint/2010/main" val="129709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2030D0A-EFF1-4E4C-8242-72678D0821E1}" type="datetimeFigureOut">
              <a:rPr lang="en-US" smtClean="0"/>
              <a:t>8/5/21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059F6EF-22FB-3842-9558-C7B98074301E}" type="slidenum">
              <a:rPr lang="en-US" smtClean="0"/>
              <a:t>‹#›</a:t>
            </a:fld>
            <a:endParaRPr lang="en-US"/>
          </a:p>
        </p:txBody>
      </p:sp>
    </p:spTree>
    <p:extLst>
      <p:ext uri="{BB962C8B-B14F-4D97-AF65-F5344CB8AC3E}">
        <p14:creationId xmlns:p14="http://schemas.microsoft.com/office/powerpoint/2010/main" val="258012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6345-4A55-5947-BB65-26619A4D4C8E}"/>
              </a:ext>
            </a:extLst>
          </p:cNvPr>
          <p:cNvSpPr>
            <a:spLocks noGrp="1"/>
          </p:cNvSpPr>
          <p:nvPr>
            <p:ph type="ctrTitle"/>
          </p:nvPr>
        </p:nvSpPr>
        <p:spPr/>
        <p:txBody>
          <a:bodyPr/>
          <a:lstStyle/>
          <a:p>
            <a:r>
              <a:rPr lang="en-US" dirty="0"/>
              <a:t>Air quality analysis</a:t>
            </a:r>
          </a:p>
        </p:txBody>
      </p:sp>
      <p:sp>
        <p:nvSpPr>
          <p:cNvPr id="3" name="Subtitle 2">
            <a:extLst>
              <a:ext uri="{FF2B5EF4-FFF2-40B4-BE49-F238E27FC236}">
                <a16:creationId xmlns:a16="http://schemas.microsoft.com/office/drawing/2014/main" id="{8A2984ED-BAA9-8E42-A039-C83418A2447B}"/>
              </a:ext>
            </a:extLst>
          </p:cNvPr>
          <p:cNvSpPr>
            <a:spLocks noGrp="1"/>
          </p:cNvSpPr>
          <p:nvPr>
            <p:ph type="subTitle" idx="1"/>
          </p:nvPr>
        </p:nvSpPr>
        <p:spPr/>
        <p:txBody>
          <a:bodyPr/>
          <a:lstStyle/>
          <a:p>
            <a:r>
              <a:rPr lang="en-US" sz="2400" b="1" dirty="0"/>
              <a:t>Sooyeon Choi</a:t>
            </a:r>
          </a:p>
          <a:p>
            <a:r>
              <a:rPr lang="en-US" dirty="0"/>
              <a:t>Summer 2021, Phase 03</a:t>
            </a:r>
          </a:p>
        </p:txBody>
      </p:sp>
    </p:spTree>
    <p:extLst>
      <p:ext uri="{BB962C8B-B14F-4D97-AF65-F5344CB8AC3E}">
        <p14:creationId xmlns:p14="http://schemas.microsoft.com/office/powerpoint/2010/main" val="122962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ED23-D2F2-9B4B-ACA4-35BF7BC0F978}"/>
              </a:ext>
            </a:extLst>
          </p:cNvPr>
          <p:cNvSpPr>
            <a:spLocks noGrp="1"/>
          </p:cNvSpPr>
          <p:nvPr>
            <p:ph type="title"/>
          </p:nvPr>
        </p:nvSpPr>
        <p:spPr/>
        <p:txBody>
          <a:bodyPr/>
          <a:lstStyle/>
          <a:p>
            <a:r>
              <a:rPr lang="en-US" dirty="0"/>
              <a:t>Clustering Analysis </a:t>
            </a:r>
            <a:br>
              <a:rPr lang="en-US" dirty="0"/>
            </a:br>
            <a:r>
              <a:rPr lang="en-US" dirty="0"/>
              <a:t>(K-Means)</a:t>
            </a:r>
          </a:p>
        </p:txBody>
      </p:sp>
      <p:sp>
        <p:nvSpPr>
          <p:cNvPr id="3" name="Rectangle 2">
            <a:extLst>
              <a:ext uri="{FF2B5EF4-FFF2-40B4-BE49-F238E27FC236}">
                <a16:creationId xmlns:a16="http://schemas.microsoft.com/office/drawing/2014/main" id="{0A2EBAD1-3DD3-A049-89FF-4B74B80F1828}"/>
              </a:ext>
            </a:extLst>
          </p:cNvPr>
          <p:cNvSpPr/>
          <p:nvPr/>
        </p:nvSpPr>
        <p:spPr>
          <a:xfrm>
            <a:off x="1570046" y="2661557"/>
            <a:ext cx="9051907" cy="2308324"/>
          </a:xfrm>
          <a:prstGeom prst="rect">
            <a:avLst/>
          </a:prstGeom>
        </p:spPr>
        <p:txBody>
          <a:bodyPr wrap="square">
            <a:spAutoFit/>
          </a:bodyPr>
          <a:lstStyle/>
          <a:p>
            <a:r>
              <a:rPr lang="en-US" sz="2400" dirty="0"/>
              <a:t>In order to find the best analyzation for our dataset, the K-Means clustering model was ran to see how many clusters, and where the clusters were. The four data sets (four types of criteria gases) were ran separately, with the elements that had an AQI over the limit of a good-moderate pollution rate (In other words, the clusters showed the states/regions that had air pollution for each type of gas). </a:t>
            </a:r>
          </a:p>
        </p:txBody>
      </p:sp>
    </p:spTree>
    <p:extLst>
      <p:ext uri="{BB962C8B-B14F-4D97-AF65-F5344CB8AC3E}">
        <p14:creationId xmlns:p14="http://schemas.microsoft.com/office/powerpoint/2010/main" val="236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ACD77D19-5E9E-504D-8AC1-F796C2B4E01A}"/>
              </a:ext>
            </a:extLst>
          </p:cNvPr>
          <p:cNvPicPr>
            <a:picLocks noChangeAspect="1"/>
          </p:cNvPicPr>
          <p:nvPr/>
        </p:nvPicPr>
        <p:blipFill>
          <a:blip r:embed="rId2"/>
          <a:stretch>
            <a:fillRect/>
          </a:stretch>
        </p:blipFill>
        <p:spPr>
          <a:xfrm>
            <a:off x="264257" y="158909"/>
            <a:ext cx="4762080" cy="183375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8F6B620-3B06-1840-9783-4DB5EBF404C9}"/>
              </a:ext>
            </a:extLst>
          </p:cNvPr>
          <p:cNvPicPr>
            <a:picLocks noChangeAspect="1"/>
          </p:cNvPicPr>
          <p:nvPr/>
        </p:nvPicPr>
        <p:blipFill>
          <a:blip r:embed="rId3"/>
          <a:stretch>
            <a:fillRect/>
          </a:stretch>
        </p:blipFill>
        <p:spPr>
          <a:xfrm>
            <a:off x="264257" y="2133600"/>
            <a:ext cx="4762080" cy="4148504"/>
          </a:xfrm>
          <a:prstGeom prst="rect">
            <a:avLst/>
          </a:prstGeom>
        </p:spPr>
      </p:pic>
      <p:sp>
        <p:nvSpPr>
          <p:cNvPr id="16" name="TextBox 15">
            <a:extLst>
              <a:ext uri="{FF2B5EF4-FFF2-40B4-BE49-F238E27FC236}">
                <a16:creationId xmlns:a16="http://schemas.microsoft.com/office/drawing/2014/main" id="{96CE2471-6274-5542-B27E-0395A89470CC}"/>
              </a:ext>
            </a:extLst>
          </p:cNvPr>
          <p:cNvSpPr txBox="1"/>
          <p:nvPr/>
        </p:nvSpPr>
        <p:spPr>
          <a:xfrm>
            <a:off x="5550195" y="808074"/>
            <a:ext cx="6377548" cy="5170646"/>
          </a:xfrm>
          <a:prstGeom prst="rect">
            <a:avLst/>
          </a:prstGeom>
          <a:noFill/>
        </p:spPr>
        <p:txBody>
          <a:bodyPr wrap="square" rtlCol="0">
            <a:spAutoFit/>
          </a:bodyPr>
          <a:lstStyle/>
          <a:p>
            <a:pPr marL="342900" indent="-342900">
              <a:buAutoNum type="arabicPeriod"/>
            </a:pPr>
            <a:r>
              <a:rPr lang="en-US" sz="2400" dirty="0"/>
              <a:t>Setting boundary of the dataset to at least ’moderately polluted’</a:t>
            </a:r>
          </a:p>
          <a:p>
            <a:pPr marL="285750" indent="-285750">
              <a:buFontTx/>
              <a:buChar char="-"/>
            </a:pPr>
            <a:r>
              <a:rPr lang="en-US" sz="2400" dirty="0"/>
              <a:t>Ozone:  AQI &gt; 100</a:t>
            </a:r>
          </a:p>
          <a:p>
            <a:pPr marL="285750" indent="-285750">
              <a:buFontTx/>
              <a:buChar char="-"/>
            </a:pPr>
            <a:r>
              <a:rPr lang="en-US" sz="2400" dirty="0"/>
              <a:t>Carbon Monoxide:  AQI &gt; 10</a:t>
            </a:r>
          </a:p>
          <a:p>
            <a:pPr marL="285750" indent="-285750">
              <a:buFontTx/>
              <a:buChar char="-"/>
            </a:pPr>
            <a:r>
              <a:rPr lang="en-US" sz="2400" dirty="0"/>
              <a:t>Nitrogen Dioxide: AQI &gt; 80</a:t>
            </a:r>
          </a:p>
          <a:p>
            <a:pPr marL="285750" indent="-285750">
              <a:buFontTx/>
              <a:buChar char="-"/>
            </a:pPr>
            <a:r>
              <a:rPr lang="en-US" sz="2400" dirty="0"/>
              <a:t>Sulfur Dioxide:  AGI &gt; 80</a:t>
            </a:r>
          </a:p>
          <a:p>
            <a:pPr marL="285750" indent="-285750">
              <a:buFontTx/>
              <a:buChar char="-"/>
            </a:pPr>
            <a:endParaRPr lang="en-US" sz="2400" dirty="0"/>
          </a:p>
          <a:p>
            <a:r>
              <a:rPr lang="en-US" sz="2400" dirty="0"/>
              <a:t>2. Using Longitude and Latitude for x and y </a:t>
            </a:r>
          </a:p>
          <a:p>
            <a:endParaRPr lang="en-US" sz="2400" dirty="0"/>
          </a:p>
          <a:p>
            <a:r>
              <a:rPr lang="en-US" sz="2400" dirty="0"/>
              <a:t>3. Compute the Sum of Squared Error (SSE) to find the number of K by the elbow method. </a:t>
            </a:r>
          </a:p>
          <a:p>
            <a:endParaRPr lang="en-US" sz="2400" dirty="0"/>
          </a:p>
          <a:p>
            <a:endParaRPr lang="en-US" sz="2400" dirty="0"/>
          </a:p>
          <a:p>
            <a:pPr marL="285750" indent="-285750">
              <a:buFontTx/>
              <a:buChar char="-"/>
            </a:pPr>
            <a:endParaRPr lang="en-US" dirty="0"/>
          </a:p>
        </p:txBody>
      </p:sp>
    </p:spTree>
    <p:extLst>
      <p:ext uri="{BB962C8B-B14F-4D97-AF65-F5344CB8AC3E}">
        <p14:creationId xmlns:p14="http://schemas.microsoft.com/office/powerpoint/2010/main" val="93894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1288-BD28-8D41-AC7E-8FD91511BAB6}"/>
              </a:ext>
            </a:extLst>
          </p:cNvPr>
          <p:cNvSpPr>
            <a:spLocks noGrp="1"/>
          </p:cNvSpPr>
          <p:nvPr>
            <p:ph type="title"/>
          </p:nvPr>
        </p:nvSpPr>
        <p:spPr>
          <a:xfrm>
            <a:off x="2537174" y="161914"/>
            <a:ext cx="8116157" cy="852450"/>
          </a:xfrm>
        </p:spPr>
        <p:txBody>
          <a:bodyPr/>
          <a:lstStyle/>
          <a:p>
            <a:r>
              <a:rPr lang="en-US" dirty="0"/>
              <a:t>K means clustering</a:t>
            </a:r>
          </a:p>
        </p:txBody>
      </p:sp>
      <p:sp>
        <p:nvSpPr>
          <p:cNvPr id="8" name="TextBox 7">
            <a:extLst>
              <a:ext uri="{FF2B5EF4-FFF2-40B4-BE49-F238E27FC236}">
                <a16:creationId xmlns:a16="http://schemas.microsoft.com/office/drawing/2014/main" id="{89CBF98E-0FC0-5947-A148-52AA8678C61E}"/>
              </a:ext>
            </a:extLst>
          </p:cNvPr>
          <p:cNvSpPr txBox="1"/>
          <p:nvPr/>
        </p:nvSpPr>
        <p:spPr>
          <a:xfrm>
            <a:off x="8874521" y="645850"/>
            <a:ext cx="1692904" cy="369332"/>
          </a:xfrm>
          <a:prstGeom prst="rect">
            <a:avLst/>
          </a:prstGeom>
          <a:noFill/>
        </p:spPr>
        <p:txBody>
          <a:bodyPr wrap="square" rtlCol="0">
            <a:spAutoFit/>
          </a:bodyPr>
          <a:lstStyle/>
          <a:p>
            <a:r>
              <a:rPr lang="en-US" dirty="0"/>
              <a:t>Elbow Method </a:t>
            </a:r>
          </a:p>
        </p:txBody>
      </p:sp>
      <p:pic>
        <p:nvPicPr>
          <p:cNvPr id="18" name="Picture 17" descr="Ozone">
            <a:extLst>
              <a:ext uri="{FF2B5EF4-FFF2-40B4-BE49-F238E27FC236}">
                <a16:creationId xmlns:a16="http://schemas.microsoft.com/office/drawing/2014/main" id="{72F4BCE5-9D19-524F-9064-52BC1D027E34}"/>
              </a:ext>
            </a:extLst>
          </p:cNvPr>
          <p:cNvPicPr>
            <a:picLocks noChangeAspect="1"/>
          </p:cNvPicPr>
          <p:nvPr/>
        </p:nvPicPr>
        <p:blipFill rotWithShape="1">
          <a:blip r:embed="rId3"/>
          <a:srcRect t="4593"/>
          <a:stretch/>
        </p:blipFill>
        <p:spPr>
          <a:xfrm>
            <a:off x="835773" y="1464156"/>
            <a:ext cx="3842997" cy="2396643"/>
          </a:xfrm>
          <a:prstGeom prst="rect">
            <a:avLst/>
          </a:prstGeom>
        </p:spPr>
      </p:pic>
      <p:sp>
        <p:nvSpPr>
          <p:cNvPr id="19" name="TextBox 18">
            <a:extLst>
              <a:ext uri="{FF2B5EF4-FFF2-40B4-BE49-F238E27FC236}">
                <a16:creationId xmlns:a16="http://schemas.microsoft.com/office/drawing/2014/main" id="{8C4E3F43-7249-AC46-9521-356EB5D13A19}"/>
              </a:ext>
            </a:extLst>
          </p:cNvPr>
          <p:cNvSpPr txBox="1"/>
          <p:nvPr/>
        </p:nvSpPr>
        <p:spPr>
          <a:xfrm>
            <a:off x="3704336" y="1723027"/>
            <a:ext cx="845954" cy="369332"/>
          </a:xfrm>
          <a:prstGeom prst="rect">
            <a:avLst/>
          </a:prstGeom>
          <a:noFill/>
        </p:spPr>
        <p:txBody>
          <a:bodyPr wrap="square" rtlCol="0">
            <a:spAutoFit/>
          </a:bodyPr>
          <a:lstStyle/>
          <a:p>
            <a:r>
              <a:rPr lang="en-US" dirty="0"/>
              <a:t>Ozone </a:t>
            </a:r>
          </a:p>
        </p:txBody>
      </p:sp>
      <p:pic>
        <p:nvPicPr>
          <p:cNvPr id="23" name="Picture 22" descr="Chart, line chart&#10;&#10;Description automatically generated">
            <a:extLst>
              <a:ext uri="{FF2B5EF4-FFF2-40B4-BE49-F238E27FC236}">
                <a16:creationId xmlns:a16="http://schemas.microsoft.com/office/drawing/2014/main" id="{0074EE9B-79F5-BC44-9D06-64CEC3CA04DF}"/>
              </a:ext>
            </a:extLst>
          </p:cNvPr>
          <p:cNvPicPr>
            <a:picLocks noChangeAspect="1"/>
          </p:cNvPicPr>
          <p:nvPr/>
        </p:nvPicPr>
        <p:blipFill>
          <a:blip r:embed="rId4"/>
          <a:stretch>
            <a:fillRect/>
          </a:stretch>
        </p:blipFill>
        <p:spPr>
          <a:xfrm>
            <a:off x="6891204" y="1348792"/>
            <a:ext cx="3777180" cy="2512008"/>
          </a:xfrm>
          <a:prstGeom prst="rect">
            <a:avLst/>
          </a:prstGeom>
        </p:spPr>
      </p:pic>
      <p:sp>
        <p:nvSpPr>
          <p:cNvPr id="24" name="TextBox 23">
            <a:extLst>
              <a:ext uri="{FF2B5EF4-FFF2-40B4-BE49-F238E27FC236}">
                <a16:creationId xmlns:a16="http://schemas.microsoft.com/office/drawing/2014/main" id="{10ADB89F-E520-F343-82AD-3296E8946549}"/>
              </a:ext>
            </a:extLst>
          </p:cNvPr>
          <p:cNvSpPr txBox="1"/>
          <p:nvPr/>
        </p:nvSpPr>
        <p:spPr>
          <a:xfrm>
            <a:off x="8755311" y="1723027"/>
            <a:ext cx="1807367" cy="646331"/>
          </a:xfrm>
          <a:prstGeom prst="rect">
            <a:avLst/>
          </a:prstGeom>
          <a:noFill/>
        </p:spPr>
        <p:txBody>
          <a:bodyPr wrap="square" rtlCol="0">
            <a:spAutoFit/>
          </a:bodyPr>
          <a:lstStyle/>
          <a:p>
            <a:r>
              <a:rPr lang="en-US" dirty="0"/>
              <a:t>Carbon Monoxide</a:t>
            </a:r>
          </a:p>
        </p:txBody>
      </p:sp>
      <p:pic>
        <p:nvPicPr>
          <p:cNvPr id="27" name="Picture 26" descr="Chart, line chart&#10;&#10;Description automatically generated">
            <a:extLst>
              <a:ext uri="{FF2B5EF4-FFF2-40B4-BE49-F238E27FC236}">
                <a16:creationId xmlns:a16="http://schemas.microsoft.com/office/drawing/2014/main" id="{65CF02B7-2813-DC47-8BD2-480D3127D06A}"/>
              </a:ext>
            </a:extLst>
          </p:cNvPr>
          <p:cNvPicPr>
            <a:picLocks noChangeAspect="1"/>
          </p:cNvPicPr>
          <p:nvPr/>
        </p:nvPicPr>
        <p:blipFill>
          <a:blip r:embed="rId5"/>
          <a:stretch>
            <a:fillRect/>
          </a:stretch>
        </p:blipFill>
        <p:spPr>
          <a:xfrm>
            <a:off x="835773" y="4161361"/>
            <a:ext cx="3842996" cy="2561997"/>
          </a:xfrm>
          <a:prstGeom prst="rect">
            <a:avLst/>
          </a:prstGeom>
        </p:spPr>
      </p:pic>
      <p:sp>
        <p:nvSpPr>
          <p:cNvPr id="28" name="TextBox 27">
            <a:extLst>
              <a:ext uri="{FF2B5EF4-FFF2-40B4-BE49-F238E27FC236}">
                <a16:creationId xmlns:a16="http://schemas.microsoft.com/office/drawing/2014/main" id="{CAD97270-5902-6344-8F01-5E6409E08642}"/>
              </a:ext>
            </a:extLst>
          </p:cNvPr>
          <p:cNvSpPr txBox="1"/>
          <p:nvPr/>
        </p:nvSpPr>
        <p:spPr>
          <a:xfrm>
            <a:off x="3098826" y="4611154"/>
            <a:ext cx="1028487" cy="646331"/>
          </a:xfrm>
          <a:prstGeom prst="rect">
            <a:avLst/>
          </a:prstGeom>
          <a:noFill/>
        </p:spPr>
        <p:txBody>
          <a:bodyPr wrap="none" rtlCol="0">
            <a:spAutoFit/>
          </a:bodyPr>
          <a:lstStyle/>
          <a:p>
            <a:r>
              <a:rPr lang="en-US" dirty="0"/>
              <a:t>Nitrogen</a:t>
            </a:r>
          </a:p>
          <a:p>
            <a:r>
              <a:rPr lang="en-US" dirty="0"/>
              <a:t> Dioxide</a:t>
            </a:r>
          </a:p>
        </p:txBody>
      </p:sp>
      <p:pic>
        <p:nvPicPr>
          <p:cNvPr id="30" name="Picture 29" descr="Chart, line chart&#10;&#10;Description automatically generated">
            <a:extLst>
              <a:ext uri="{FF2B5EF4-FFF2-40B4-BE49-F238E27FC236}">
                <a16:creationId xmlns:a16="http://schemas.microsoft.com/office/drawing/2014/main" id="{959847CF-5FE8-6C41-A602-F08802CA23C3}"/>
              </a:ext>
            </a:extLst>
          </p:cNvPr>
          <p:cNvPicPr>
            <a:picLocks noChangeAspect="1"/>
          </p:cNvPicPr>
          <p:nvPr/>
        </p:nvPicPr>
        <p:blipFill>
          <a:blip r:embed="rId6"/>
          <a:stretch>
            <a:fillRect/>
          </a:stretch>
        </p:blipFill>
        <p:spPr>
          <a:xfrm>
            <a:off x="6924225" y="4240698"/>
            <a:ext cx="3986461" cy="2403321"/>
          </a:xfrm>
          <a:prstGeom prst="rect">
            <a:avLst/>
          </a:prstGeom>
        </p:spPr>
      </p:pic>
      <p:sp>
        <p:nvSpPr>
          <p:cNvPr id="31" name="TextBox 30">
            <a:extLst>
              <a:ext uri="{FF2B5EF4-FFF2-40B4-BE49-F238E27FC236}">
                <a16:creationId xmlns:a16="http://schemas.microsoft.com/office/drawing/2014/main" id="{B768C94E-7549-184D-9B83-6AA9D6FAC4F2}"/>
              </a:ext>
            </a:extLst>
          </p:cNvPr>
          <p:cNvSpPr txBox="1"/>
          <p:nvPr/>
        </p:nvSpPr>
        <p:spPr>
          <a:xfrm>
            <a:off x="9724851" y="4413239"/>
            <a:ext cx="926600" cy="646331"/>
          </a:xfrm>
          <a:prstGeom prst="rect">
            <a:avLst/>
          </a:prstGeom>
          <a:noFill/>
        </p:spPr>
        <p:txBody>
          <a:bodyPr wrap="none" rtlCol="0">
            <a:spAutoFit/>
          </a:bodyPr>
          <a:lstStyle/>
          <a:p>
            <a:r>
              <a:rPr lang="en-US" dirty="0"/>
              <a:t>Sulfur</a:t>
            </a:r>
          </a:p>
          <a:p>
            <a:r>
              <a:rPr lang="en-US" dirty="0"/>
              <a:t>Dioxide</a:t>
            </a:r>
          </a:p>
        </p:txBody>
      </p:sp>
    </p:spTree>
    <p:extLst>
      <p:ext uri="{BB962C8B-B14F-4D97-AF65-F5344CB8AC3E}">
        <p14:creationId xmlns:p14="http://schemas.microsoft.com/office/powerpoint/2010/main" val="2630528340"/>
      </p:ext>
    </p:extLst>
  </p:cSld>
  <p:clrMapOvr>
    <a:masterClrMapping/>
  </p:clrMapOvr>
  <mc:AlternateContent xmlns:mc="http://schemas.openxmlformats.org/markup-compatibility/2006" xmlns:p14="http://schemas.microsoft.com/office/powerpoint/2010/main">
    <mc:Choice Requires="p14">
      <p:transition spd="slow" p14:dur="2000" advTm="36681"/>
    </mc:Choice>
    <mc:Fallback xmlns="">
      <p:transition spd="slow" advTm="366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1B743533-07ED-EC4C-AB57-44DE70C2782B}"/>
              </a:ext>
            </a:extLst>
          </p:cNvPr>
          <p:cNvPicPr>
            <a:picLocks noChangeAspect="1"/>
          </p:cNvPicPr>
          <p:nvPr/>
        </p:nvPicPr>
        <p:blipFill>
          <a:blip r:embed="rId2"/>
          <a:stretch>
            <a:fillRect/>
          </a:stretch>
        </p:blipFill>
        <p:spPr>
          <a:xfrm>
            <a:off x="458382" y="351762"/>
            <a:ext cx="6595144" cy="2785467"/>
          </a:xfrm>
          <a:prstGeom prst="rect">
            <a:avLst/>
          </a:prstGeom>
        </p:spPr>
      </p:pic>
      <p:pic>
        <p:nvPicPr>
          <p:cNvPr id="6" name="Picture 5" descr="Text&#10;&#10;Description automatically generated">
            <a:extLst>
              <a:ext uri="{FF2B5EF4-FFF2-40B4-BE49-F238E27FC236}">
                <a16:creationId xmlns:a16="http://schemas.microsoft.com/office/drawing/2014/main" id="{77C62980-E173-3C45-AE11-E23D8B0EDA7A}"/>
              </a:ext>
            </a:extLst>
          </p:cNvPr>
          <p:cNvPicPr>
            <a:picLocks noChangeAspect="1"/>
          </p:cNvPicPr>
          <p:nvPr/>
        </p:nvPicPr>
        <p:blipFill>
          <a:blip r:embed="rId3"/>
          <a:stretch>
            <a:fillRect/>
          </a:stretch>
        </p:blipFill>
        <p:spPr>
          <a:xfrm>
            <a:off x="458381" y="3258880"/>
            <a:ext cx="6595145" cy="3204828"/>
          </a:xfrm>
          <a:prstGeom prst="rect">
            <a:avLst/>
          </a:prstGeom>
        </p:spPr>
      </p:pic>
      <p:sp>
        <p:nvSpPr>
          <p:cNvPr id="9" name="TextBox 8">
            <a:extLst>
              <a:ext uri="{FF2B5EF4-FFF2-40B4-BE49-F238E27FC236}">
                <a16:creationId xmlns:a16="http://schemas.microsoft.com/office/drawing/2014/main" id="{8CF8CDCD-660C-D54B-8954-AE1746D689C6}"/>
              </a:ext>
            </a:extLst>
          </p:cNvPr>
          <p:cNvSpPr txBox="1"/>
          <p:nvPr/>
        </p:nvSpPr>
        <p:spPr>
          <a:xfrm>
            <a:off x="7782869" y="1310514"/>
            <a:ext cx="4409131" cy="2246769"/>
          </a:xfrm>
          <a:prstGeom prst="rect">
            <a:avLst/>
          </a:prstGeom>
          <a:noFill/>
        </p:spPr>
        <p:txBody>
          <a:bodyPr wrap="square" rtlCol="0">
            <a:spAutoFit/>
          </a:bodyPr>
          <a:lstStyle/>
          <a:p>
            <a:r>
              <a:rPr lang="en-US" sz="2800" dirty="0"/>
              <a:t>4. With the number of K clusters, generate </a:t>
            </a:r>
          </a:p>
          <a:p>
            <a:r>
              <a:rPr lang="en-US" sz="2800" dirty="0"/>
              <a:t>K-means clustering. </a:t>
            </a:r>
          </a:p>
          <a:p>
            <a:endParaRPr lang="en-US" sz="2800" dirty="0"/>
          </a:p>
          <a:p>
            <a:r>
              <a:rPr lang="en-US" sz="2800" dirty="0"/>
              <a:t>5. Plot the clusters </a:t>
            </a:r>
          </a:p>
        </p:txBody>
      </p:sp>
    </p:spTree>
    <p:extLst>
      <p:ext uri="{BB962C8B-B14F-4D97-AF65-F5344CB8AC3E}">
        <p14:creationId xmlns:p14="http://schemas.microsoft.com/office/powerpoint/2010/main" val="316387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9866-9CD6-824E-991E-F95E2FCA4015}"/>
              </a:ext>
            </a:extLst>
          </p:cNvPr>
          <p:cNvSpPr>
            <a:spLocks noGrp="1"/>
          </p:cNvSpPr>
          <p:nvPr>
            <p:ph type="title"/>
          </p:nvPr>
        </p:nvSpPr>
        <p:spPr>
          <a:xfrm>
            <a:off x="2434336" y="236558"/>
            <a:ext cx="7729728" cy="1188720"/>
          </a:xfrm>
        </p:spPr>
        <p:txBody>
          <a:bodyPr/>
          <a:lstStyle/>
          <a:p>
            <a:r>
              <a:rPr lang="en-US" dirty="0"/>
              <a:t>K-means Clustering</a:t>
            </a:r>
          </a:p>
        </p:txBody>
      </p:sp>
      <p:pic>
        <p:nvPicPr>
          <p:cNvPr id="4" name="Picture 3" descr="Chart, scatter chart&#10;&#10;Description automatically generated">
            <a:extLst>
              <a:ext uri="{FF2B5EF4-FFF2-40B4-BE49-F238E27FC236}">
                <a16:creationId xmlns:a16="http://schemas.microsoft.com/office/drawing/2014/main" id="{45C29DA3-DB0E-6841-A0F3-EB0021A341EE}"/>
              </a:ext>
            </a:extLst>
          </p:cNvPr>
          <p:cNvPicPr>
            <a:picLocks noChangeAspect="1"/>
          </p:cNvPicPr>
          <p:nvPr/>
        </p:nvPicPr>
        <p:blipFill>
          <a:blip r:embed="rId3"/>
          <a:stretch>
            <a:fillRect/>
          </a:stretch>
        </p:blipFill>
        <p:spPr>
          <a:xfrm>
            <a:off x="256117" y="1995221"/>
            <a:ext cx="5636683" cy="3552980"/>
          </a:xfrm>
          <a:prstGeom prst="rect">
            <a:avLst/>
          </a:prstGeom>
        </p:spPr>
      </p:pic>
      <p:pic>
        <p:nvPicPr>
          <p:cNvPr id="6" name="Picture 5" descr="Chart, scatter chart&#10;&#10;Description automatically generated">
            <a:extLst>
              <a:ext uri="{FF2B5EF4-FFF2-40B4-BE49-F238E27FC236}">
                <a16:creationId xmlns:a16="http://schemas.microsoft.com/office/drawing/2014/main" id="{0A4AD440-BBF8-AB43-BB27-2007CE2B056D}"/>
              </a:ext>
            </a:extLst>
          </p:cNvPr>
          <p:cNvPicPr>
            <a:picLocks noChangeAspect="1"/>
          </p:cNvPicPr>
          <p:nvPr/>
        </p:nvPicPr>
        <p:blipFill rotWithShape="1">
          <a:blip r:embed="rId4"/>
          <a:srcRect t="3503"/>
          <a:stretch/>
        </p:blipFill>
        <p:spPr>
          <a:xfrm>
            <a:off x="6299200" y="2099733"/>
            <a:ext cx="5636683" cy="3472939"/>
          </a:xfrm>
          <a:prstGeom prst="rect">
            <a:avLst/>
          </a:prstGeom>
        </p:spPr>
      </p:pic>
      <p:sp>
        <p:nvSpPr>
          <p:cNvPr id="7" name="TextBox 6">
            <a:extLst>
              <a:ext uri="{FF2B5EF4-FFF2-40B4-BE49-F238E27FC236}">
                <a16:creationId xmlns:a16="http://schemas.microsoft.com/office/drawing/2014/main" id="{BA6D4E3E-EC01-C944-86A6-4C77A9713B0B}"/>
              </a:ext>
            </a:extLst>
          </p:cNvPr>
          <p:cNvSpPr txBox="1"/>
          <p:nvPr/>
        </p:nvSpPr>
        <p:spPr>
          <a:xfrm>
            <a:off x="2666777" y="5751725"/>
            <a:ext cx="888385" cy="369332"/>
          </a:xfrm>
          <a:prstGeom prst="rect">
            <a:avLst/>
          </a:prstGeom>
          <a:noFill/>
        </p:spPr>
        <p:txBody>
          <a:bodyPr wrap="none" rtlCol="0">
            <a:spAutoFit/>
          </a:bodyPr>
          <a:lstStyle/>
          <a:p>
            <a:r>
              <a:rPr lang="en-US" dirty="0"/>
              <a:t>Ozone </a:t>
            </a:r>
          </a:p>
        </p:txBody>
      </p:sp>
      <p:sp>
        <p:nvSpPr>
          <p:cNvPr id="8" name="TextBox 7">
            <a:extLst>
              <a:ext uri="{FF2B5EF4-FFF2-40B4-BE49-F238E27FC236}">
                <a16:creationId xmlns:a16="http://schemas.microsoft.com/office/drawing/2014/main" id="{23D3200B-2DE6-604A-BF21-5770B6FE8F51}"/>
              </a:ext>
            </a:extLst>
          </p:cNvPr>
          <p:cNvSpPr txBox="1"/>
          <p:nvPr/>
        </p:nvSpPr>
        <p:spPr>
          <a:xfrm>
            <a:off x="8636840" y="5751725"/>
            <a:ext cx="1591846" cy="369332"/>
          </a:xfrm>
          <a:prstGeom prst="rect">
            <a:avLst/>
          </a:prstGeom>
          <a:noFill/>
        </p:spPr>
        <p:txBody>
          <a:bodyPr wrap="none" rtlCol="0">
            <a:spAutoFit/>
          </a:bodyPr>
          <a:lstStyle/>
          <a:p>
            <a:r>
              <a:rPr lang="en-US" dirty="0"/>
              <a:t>Sulfur Dioxide </a:t>
            </a:r>
          </a:p>
        </p:txBody>
      </p:sp>
    </p:spTree>
    <p:extLst>
      <p:ext uri="{BB962C8B-B14F-4D97-AF65-F5344CB8AC3E}">
        <p14:creationId xmlns:p14="http://schemas.microsoft.com/office/powerpoint/2010/main" val="3005021416"/>
      </p:ext>
    </p:extLst>
  </p:cSld>
  <p:clrMapOvr>
    <a:masterClrMapping/>
  </p:clrMapOvr>
  <mc:AlternateContent xmlns:mc="http://schemas.openxmlformats.org/markup-compatibility/2006" xmlns:p14="http://schemas.microsoft.com/office/powerpoint/2010/main">
    <mc:Choice Requires="p14">
      <p:transition spd="slow" p14:dur="2000" advTm="41044"/>
    </mc:Choice>
    <mc:Fallback xmlns="">
      <p:transition spd="slow" advTm="410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E055-0CB9-554C-99FF-B925567FCB73}"/>
              </a:ext>
            </a:extLst>
          </p:cNvPr>
          <p:cNvSpPr>
            <a:spLocks noGrp="1"/>
          </p:cNvSpPr>
          <p:nvPr>
            <p:ph type="title"/>
          </p:nvPr>
        </p:nvSpPr>
        <p:spPr>
          <a:xfrm>
            <a:off x="2437658" y="271098"/>
            <a:ext cx="7729728" cy="1188720"/>
          </a:xfrm>
        </p:spPr>
        <p:txBody>
          <a:bodyPr/>
          <a:lstStyle/>
          <a:p>
            <a:r>
              <a:rPr lang="en-US" dirty="0"/>
              <a:t>K-means Clustering</a:t>
            </a:r>
          </a:p>
        </p:txBody>
      </p:sp>
      <p:pic>
        <p:nvPicPr>
          <p:cNvPr id="4" name="Picture 3" descr="Chart, scatter chart, bubble chart&#10;&#10;Description automatically generated">
            <a:extLst>
              <a:ext uri="{FF2B5EF4-FFF2-40B4-BE49-F238E27FC236}">
                <a16:creationId xmlns:a16="http://schemas.microsoft.com/office/drawing/2014/main" id="{DBD308BC-57F9-9146-AC2D-9A2C080C7A15}"/>
              </a:ext>
            </a:extLst>
          </p:cNvPr>
          <p:cNvPicPr>
            <a:picLocks noChangeAspect="1"/>
          </p:cNvPicPr>
          <p:nvPr/>
        </p:nvPicPr>
        <p:blipFill>
          <a:blip r:embed="rId3"/>
          <a:stretch>
            <a:fillRect/>
          </a:stretch>
        </p:blipFill>
        <p:spPr>
          <a:xfrm>
            <a:off x="6850876" y="2293472"/>
            <a:ext cx="4954506" cy="3181570"/>
          </a:xfrm>
          <a:prstGeom prst="rect">
            <a:avLst/>
          </a:prstGeom>
        </p:spPr>
      </p:pic>
      <p:sp>
        <p:nvSpPr>
          <p:cNvPr id="6" name="TextBox 5">
            <a:extLst>
              <a:ext uri="{FF2B5EF4-FFF2-40B4-BE49-F238E27FC236}">
                <a16:creationId xmlns:a16="http://schemas.microsoft.com/office/drawing/2014/main" id="{C1D576F9-A1F3-244C-946D-EB78308D7B56}"/>
              </a:ext>
            </a:extLst>
          </p:cNvPr>
          <p:cNvSpPr txBox="1"/>
          <p:nvPr/>
        </p:nvSpPr>
        <p:spPr>
          <a:xfrm>
            <a:off x="9008533" y="5609894"/>
            <a:ext cx="1834541" cy="369332"/>
          </a:xfrm>
          <a:prstGeom prst="rect">
            <a:avLst/>
          </a:prstGeom>
          <a:noFill/>
        </p:spPr>
        <p:txBody>
          <a:bodyPr wrap="none" rtlCol="0">
            <a:spAutoFit/>
          </a:bodyPr>
          <a:lstStyle/>
          <a:p>
            <a:r>
              <a:rPr lang="en-US" dirty="0"/>
              <a:t>Nitrogen Dioxide</a:t>
            </a:r>
          </a:p>
        </p:txBody>
      </p:sp>
      <p:pic>
        <p:nvPicPr>
          <p:cNvPr id="8" name="Picture 7" descr="Chart, scatter chart&#10;&#10;Description automatically generated">
            <a:extLst>
              <a:ext uri="{FF2B5EF4-FFF2-40B4-BE49-F238E27FC236}">
                <a16:creationId xmlns:a16="http://schemas.microsoft.com/office/drawing/2014/main" id="{9DE424BF-A46A-9C49-8CC5-2CD00408210A}"/>
              </a:ext>
            </a:extLst>
          </p:cNvPr>
          <p:cNvPicPr>
            <a:picLocks noChangeAspect="1"/>
          </p:cNvPicPr>
          <p:nvPr/>
        </p:nvPicPr>
        <p:blipFill rotWithShape="1">
          <a:blip r:embed="rId4"/>
          <a:srcRect t="2963" b="-1"/>
          <a:stretch/>
        </p:blipFill>
        <p:spPr>
          <a:xfrm>
            <a:off x="966125" y="2243658"/>
            <a:ext cx="4735925" cy="3181570"/>
          </a:xfrm>
          <a:prstGeom prst="rect">
            <a:avLst/>
          </a:prstGeom>
        </p:spPr>
      </p:pic>
      <p:sp>
        <p:nvSpPr>
          <p:cNvPr id="9" name="TextBox 8">
            <a:extLst>
              <a:ext uri="{FF2B5EF4-FFF2-40B4-BE49-F238E27FC236}">
                <a16:creationId xmlns:a16="http://schemas.microsoft.com/office/drawing/2014/main" id="{597AC785-1CBE-0B4F-AD6B-200073F2B691}"/>
              </a:ext>
            </a:extLst>
          </p:cNvPr>
          <p:cNvSpPr txBox="1"/>
          <p:nvPr/>
        </p:nvSpPr>
        <p:spPr>
          <a:xfrm>
            <a:off x="2437658" y="5609894"/>
            <a:ext cx="1898020" cy="369332"/>
          </a:xfrm>
          <a:prstGeom prst="rect">
            <a:avLst/>
          </a:prstGeom>
          <a:noFill/>
        </p:spPr>
        <p:txBody>
          <a:bodyPr wrap="none" rtlCol="0">
            <a:spAutoFit/>
          </a:bodyPr>
          <a:lstStyle/>
          <a:p>
            <a:r>
              <a:rPr lang="en-US" dirty="0"/>
              <a:t>Carbon Monoxide</a:t>
            </a:r>
          </a:p>
        </p:txBody>
      </p:sp>
    </p:spTree>
    <p:extLst>
      <p:ext uri="{BB962C8B-B14F-4D97-AF65-F5344CB8AC3E}">
        <p14:creationId xmlns:p14="http://schemas.microsoft.com/office/powerpoint/2010/main" val="156031194"/>
      </p:ext>
    </p:extLst>
  </p:cSld>
  <p:clrMapOvr>
    <a:masterClrMapping/>
  </p:clrMapOvr>
  <mc:AlternateContent xmlns:mc="http://schemas.openxmlformats.org/markup-compatibility/2006" xmlns:p14="http://schemas.microsoft.com/office/powerpoint/2010/main">
    <mc:Choice Requires="p14">
      <p:transition spd="slow" p14:dur="2000" advTm="38797"/>
    </mc:Choice>
    <mc:Fallback xmlns="">
      <p:transition spd="slow" advTm="3879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AB2A-7CBC-174D-98F4-D9290837747C}"/>
              </a:ext>
            </a:extLst>
          </p:cNvPr>
          <p:cNvSpPr>
            <a:spLocks noGrp="1"/>
          </p:cNvSpPr>
          <p:nvPr>
            <p:ph type="title"/>
          </p:nvPr>
        </p:nvSpPr>
        <p:spPr>
          <a:xfrm>
            <a:off x="2361765" y="246235"/>
            <a:ext cx="7729728" cy="1188720"/>
          </a:xfrm>
        </p:spPr>
        <p:txBody>
          <a:bodyPr/>
          <a:lstStyle/>
          <a:p>
            <a:r>
              <a:rPr lang="en-US" dirty="0"/>
              <a:t>Solutions/suggestions</a:t>
            </a:r>
          </a:p>
        </p:txBody>
      </p:sp>
      <p:sp>
        <p:nvSpPr>
          <p:cNvPr id="4" name="TextBox 3">
            <a:extLst>
              <a:ext uri="{FF2B5EF4-FFF2-40B4-BE49-F238E27FC236}">
                <a16:creationId xmlns:a16="http://schemas.microsoft.com/office/drawing/2014/main" id="{C2629C10-064F-AA43-AC45-CD76DFA3E432}"/>
              </a:ext>
            </a:extLst>
          </p:cNvPr>
          <p:cNvSpPr txBox="1"/>
          <p:nvPr/>
        </p:nvSpPr>
        <p:spPr>
          <a:xfrm>
            <a:off x="1281792" y="1775934"/>
            <a:ext cx="9399815" cy="4524315"/>
          </a:xfrm>
          <a:prstGeom prst="rect">
            <a:avLst/>
          </a:prstGeom>
          <a:noFill/>
        </p:spPr>
        <p:txBody>
          <a:bodyPr wrap="square" numCol="2" rtlCol="0">
            <a:spAutoFit/>
          </a:bodyPr>
          <a:lstStyle/>
          <a:p>
            <a:pPr marL="457200" indent="-457200">
              <a:buAutoNum type="arabicPeriod"/>
            </a:pPr>
            <a:endParaRPr lang="en-US" sz="2400" i="1" dirty="0"/>
          </a:p>
          <a:p>
            <a:pPr marL="457200" indent="-457200">
              <a:buAutoNum type="arabicPeriod"/>
            </a:pPr>
            <a:endParaRPr lang="en-US" sz="2400" i="1" dirty="0"/>
          </a:p>
          <a:p>
            <a:pPr marL="457200" indent="-457200">
              <a:buAutoNum type="arabicPeriod"/>
            </a:pPr>
            <a:r>
              <a:rPr lang="en-US" sz="2400" i="1" dirty="0"/>
              <a:t>Ozone</a:t>
            </a:r>
          </a:p>
          <a:p>
            <a:pPr marL="342900" indent="-342900">
              <a:buFontTx/>
              <a:buChar char="-"/>
            </a:pPr>
            <a:r>
              <a:rPr lang="en-US" sz="2400" dirty="0"/>
              <a:t>Limiting driving </a:t>
            </a:r>
          </a:p>
          <a:p>
            <a:pPr marL="342900" indent="-342900">
              <a:buFontTx/>
              <a:buChar char="-"/>
            </a:pPr>
            <a:r>
              <a:rPr lang="en-US" sz="2400" dirty="0"/>
              <a:t>Maintain vehicles/tools well</a:t>
            </a:r>
          </a:p>
          <a:p>
            <a:pPr marL="342900" indent="-342900">
              <a:buFontTx/>
              <a:buChar char="-"/>
            </a:pPr>
            <a:r>
              <a:rPr lang="en-US" sz="2400" dirty="0"/>
              <a:t>Try to use tools without motors.</a:t>
            </a:r>
          </a:p>
          <a:p>
            <a:pPr marL="342900" indent="-342900">
              <a:buFontTx/>
              <a:buChar char="-"/>
            </a:pPr>
            <a:endParaRPr lang="en-US" sz="2400" dirty="0"/>
          </a:p>
          <a:p>
            <a:r>
              <a:rPr lang="en-US" sz="2400" i="1" dirty="0"/>
              <a:t>2. Carbon Monoxide</a:t>
            </a:r>
          </a:p>
          <a:p>
            <a:pPr marL="342900" indent="-342900">
              <a:buFontTx/>
              <a:buChar char="-"/>
            </a:pPr>
            <a:r>
              <a:rPr lang="en-US" sz="2400" dirty="0"/>
              <a:t>Regular inspections, maintenance</a:t>
            </a:r>
          </a:p>
          <a:p>
            <a:pPr marL="342900" indent="-342900">
              <a:buFontTx/>
              <a:buChar char="-"/>
            </a:pPr>
            <a:r>
              <a:rPr lang="en-US" sz="2400" dirty="0"/>
              <a:t>Proper storage in house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endParaRPr lang="en-US" sz="2400" dirty="0"/>
          </a:p>
          <a:p>
            <a:r>
              <a:rPr lang="en-US" sz="2400" i="1" dirty="0"/>
              <a:t>3. Nitrogen Dioxide</a:t>
            </a:r>
          </a:p>
          <a:p>
            <a:pPr marL="342900" indent="-342900">
              <a:buFontTx/>
              <a:buChar char="-"/>
            </a:pPr>
            <a:r>
              <a:rPr lang="en-US" sz="2400" dirty="0"/>
              <a:t>Manage and Reduce Emissions</a:t>
            </a:r>
          </a:p>
          <a:p>
            <a:pPr marL="342900" indent="-342900">
              <a:buFontTx/>
              <a:buChar char="-"/>
            </a:pPr>
            <a:r>
              <a:rPr lang="en-US" sz="2400" dirty="0"/>
              <a:t>Conserve energy, Less driving</a:t>
            </a:r>
          </a:p>
          <a:p>
            <a:pPr marL="342900" indent="-342900">
              <a:buFontTx/>
              <a:buChar char="-"/>
            </a:pPr>
            <a:endParaRPr lang="en-US" sz="2400" dirty="0"/>
          </a:p>
          <a:p>
            <a:r>
              <a:rPr lang="en-US" sz="2400" dirty="0"/>
              <a:t> </a:t>
            </a:r>
          </a:p>
          <a:p>
            <a:r>
              <a:rPr lang="en-US" sz="2400" i="1" dirty="0"/>
              <a:t>4. Sulfur Dioxide</a:t>
            </a:r>
          </a:p>
          <a:p>
            <a:r>
              <a:rPr lang="en-US" sz="2400" dirty="0"/>
              <a:t>- Set regulations by State</a:t>
            </a:r>
            <a:endParaRPr lang="en-US" dirty="0"/>
          </a:p>
        </p:txBody>
      </p:sp>
    </p:spTree>
    <p:extLst>
      <p:ext uri="{BB962C8B-B14F-4D97-AF65-F5344CB8AC3E}">
        <p14:creationId xmlns:p14="http://schemas.microsoft.com/office/powerpoint/2010/main" val="8543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506C-F837-5A4F-9770-20B2BAE12A30}"/>
              </a:ext>
            </a:extLst>
          </p:cNvPr>
          <p:cNvSpPr>
            <a:spLocks noGrp="1"/>
          </p:cNvSpPr>
          <p:nvPr>
            <p:ph type="title"/>
          </p:nvPr>
        </p:nvSpPr>
        <p:spPr/>
        <p:txBody>
          <a:bodyPr/>
          <a:lstStyle/>
          <a:p>
            <a:r>
              <a:rPr lang="en-US" dirty="0"/>
              <a:t>Moving forward </a:t>
            </a:r>
          </a:p>
        </p:txBody>
      </p:sp>
      <p:sp>
        <p:nvSpPr>
          <p:cNvPr id="3" name="Rectangle 2">
            <a:extLst>
              <a:ext uri="{FF2B5EF4-FFF2-40B4-BE49-F238E27FC236}">
                <a16:creationId xmlns:a16="http://schemas.microsoft.com/office/drawing/2014/main" id="{FD121294-8A5A-1048-A973-44A3D46E806E}"/>
              </a:ext>
            </a:extLst>
          </p:cNvPr>
          <p:cNvSpPr/>
          <p:nvPr/>
        </p:nvSpPr>
        <p:spPr>
          <a:xfrm>
            <a:off x="1251857" y="2701944"/>
            <a:ext cx="9688285" cy="3108543"/>
          </a:xfrm>
          <a:prstGeom prst="rect">
            <a:avLst/>
          </a:prstGeom>
        </p:spPr>
        <p:txBody>
          <a:bodyPr wrap="square">
            <a:spAutoFit/>
          </a:bodyPr>
          <a:lstStyle/>
          <a:p>
            <a:pPr marR="0" lvl="0">
              <a:spcBef>
                <a:spcPts val="0"/>
              </a:spcBef>
              <a:spcAft>
                <a:spcPts val="0"/>
              </a:spcAft>
            </a:pPr>
            <a:endParaRPr lang="en-US" sz="28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Find more details for the clusters. </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Find a detailed dataset that has the indicators for pollution.</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Generate clusters using time (See when the pollution is more severe).</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Think of other analysis/ machine learning that I can do with the dataset. </a:t>
            </a:r>
          </a:p>
        </p:txBody>
      </p:sp>
    </p:spTree>
    <p:extLst>
      <p:ext uri="{BB962C8B-B14F-4D97-AF65-F5344CB8AC3E}">
        <p14:creationId xmlns:p14="http://schemas.microsoft.com/office/powerpoint/2010/main" val="3196627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{A68E3C39-8484-B24E-9EE4-12177DF4AF50}tf10001120</Template>
  <TotalTime>9160</TotalTime>
  <Words>421</Words>
  <Application>Microsoft Macintosh PowerPoint</Application>
  <PresentationFormat>Widescreen</PresentationFormat>
  <Paragraphs>81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Gill Sans MT</vt:lpstr>
      <vt:lpstr>Parcel</vt:lpstr>
      <vt:lpstr>Air quality analysis</vt:lpstr>
      <vt:lpstr>Clustering Analysis  (K-Means)</vt:lpstr>
      <vt:lpstr>PowerPoint Presentation</vt:lpstr>
      <vt:lpstr>K means clustering</vt:lpstr>
      <vt:lpstr>PowerPoint Presentation</vt:lpstr>
      <vt:lpstr>K-means Clustering</vt:lpstr>
      <vt:lpstr>K-means Clustering</vt:lpstr>
      <vt:lpstr>Solutions/suggestions</vt:lpstr>
      <vt:lpstr>Moving forward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03</dc:title>
  <dc:creator>Sooyeon Choi</dc:creator>
  <cp:lastModifiedBy>Sooyeon Choi</cp:lastModifiedBy>
  <cp:revision>19</cp:revision>
  <dcterms:created xsi:type="dcterms:W3CDTF">2021-07-23T17:46:16Z</dcterms:created>
  <dcterms:modified xsi:type="dcterms:W3CDTF">2021-08-12T02:24:39Z</dcterms:modified>
</cp:coreProperties>
</file>