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60" r:id="rId4"/>
    <p:sldId id="261" r:id="rId5"/>
    <p:sldId id="265" r:id="rId6"/>
    <p:sldId id="262" r:id="rId7"/>
    <p:sldId id="268"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9"/>
    <p:restoredTop sz="95775"/>
  </p:normalViewPr>
  <p:slideViewPr>
    <p:cSldViewPr snapToGrid="0" snapToObjects="1">
      <p:cViewPr>
        <p:scale>
          <a:sx n="98" d="100"/>
          <a:sy n="98"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7/7/21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7/7/21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4E97-30A6-0C4B-BB3F-14DC70AC9CE1}"/>
              </a:ext>
            </a:extLst>
          </p:cNvPr>
          <p:cNvSpPr>
            <a:spLocks noGrp="1"/>
          </p:cNvSpPr>
          <p:nvPr>
            <p:ph type="ctrTitle"/>
          </p:nvPr>
        </p:nvSpPr>
        <p:spPr/>
        <p:txBody>
          <a:bodyPr/>
          <a:lstStyle/>
          <a:p>
            <a:r>
              <a:rPr lang="en-US" sz="2800" dirty="0"/>
              <a:t>Phase 01</a:t>
            </a:r>
            <a:br>
              <a:rPr lang="en-US" dirty="0"/>
            </a:br>
            <a:r>
              <a:rPr lang="en-US" dirty="0"/>
              <a:t>Air quality analysis</a:t>
            </a:r>
          </a:p>
        </p:txBody>
      </p:sp>
      <p:sp>
        <p:nvSpPr>
          <p:cNvPr id="3" name="Subtitle 2">
            <a:extLst>
              <a:ext uri="{FF2B5EF4-FFF2-40B4-BE49-F238E27FC236}">
                <a16:creationId xmlns:a16="http://schemas.microsoft.com/office/drawing/2014/main" id="{DE9C3224-0A76-734D-9AF1-05390F5B6C6F}"/>
              </a:ext>
            </a:extLst>
          </p:cNvPr>
          <p:cNvSpPr>
            <a:spLocks noGrp="1"/>
          </p:cNvSpPr>
          <p:nvPr>
            <p:ph type="subTitle" idx="1"/>
          </p:nvPr>
        </p:nvSpPr>
        <p:spPr/>
        <p:txBody>
          <a:bodyPr/>
          <a:lstStyle/>
          <a:p>
            <a:r>
              <a:rPr lang="en-US" dirty="0"/>
              <a:t>Sooyeon Choi</a:t>
            </a:r>
          </a:p>
        </p:txBody>
      </p:sp>
    </p:spTree>
    <p:extLst>
      <p:ext uri="{BB962C8B-B14F-4D97-AF65-F5344CB8AC3E}">
        <p14:creationId xmlns:p14="http://schemas.microsoft.com/office/powerpoint/2010/main" val="121251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FE58-60E0-2141-B278-D9A237EB3ADE}"/>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F7C4A90E-1B72-3E47-B65C-3807542DFA2F}"/>
              </a:ext>
            </a:extLst>
          </p:cNvPr>
          <p:cNvSpPr txBox="1"/>
          <p:nvPr/>
        </p:nvSpPr>
        <p:spPr>
          <a:xfrm>
            <a:off x="1191491" y="2826328"/>
            <a:ext cx="86056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Plotly</a:t>
            </a:r>
            <a:r>
              <a:rPr lang="en-US" sz="2400" dirty="0"/>
              <a:t> express for geographical visualization</a:t>
            </a:r>
          </a:p>
          <a:p>
            <a:pPr marL="285750" indent="-285750">
              <a:buFont typeface="Arial" panose="020B0604020202020204" pitchFamily="34" charset="0"/>
              <a:buChar char="•"/>
            </a:pPr>
            <a:r>
              <a:rPr lang="en-US" sz="2400" dirty="0"/>
              <a:t>Clustering analysis / Evaluation</a:t>
            </a:r>
          </a:p>
          <a:p>
            <a:pPr marL="285750" indent="-285750">
              <a:buFont typeface="Arial" panose="020B0604020202020204" pitchFamily="34" charset="0"/>
              <a:buChar char="•"/>
            </a:pPr>
            <a:r>
              <a:rPr lang="en-US" sz="2400" dirty="0"/>
              <a:t>Finding Solutions with findings </a:t>
            </a:r>
          </a:p>
        </p:txBody>
      </p:sp>
    </p:spTree>
    <p:extLst>
      <p:ext uri="{BB962C8B-B14F-4D97-AF65-F5344CB8AC3E}">
        <p14:creationId xmlns:p14="http://schemas.microsoft.com/office/powerpoint/2010/main" val="113085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FB0B-1A72-014B-9E06-F256D9C36960}"/>
              </a:ext>
            </a:extLst>
          </p:cNvPr>
          <p:cNvSpPr>
            <a:spLocks noGrp="1"/>
          </p:cNvSpPr>
          <p:nvPr>
            <p:ph type="title"/>
          </p:nvPr>
        </p:nvSpPr>
        <p:spPr/>
        <p:txBody>
          <a:bodyPr/>
          <a:lstStyle/>
          <a:p>
            <a:r>
              <a:rPr lang="en-US" dirty="0"/>
              <a:t>Introduction</a:t>
            </a:r>
          </a:p>
        </p:txBody>
      </p:sp>
      <p:sp>
        <p:nvSpPr>
          <p:cNvPr id="6" name="TextBox 5">
            <a:extLst>
              <a:ext uri="{FF2B5EF4-FFF2-40B4-BE49-F238E27FC236}">
                <a16:creationId xmlns:a16="http://schemas.microsoft.com/office/drawing/2014/main" id="{B3EC29CB-D242-DC48-B67D-8248EC822A06}"/>
              </a:ext>
            </a:extLst>
          </p:cNvPr>
          <p:cNvSpPr txBox="1"/>
          <p:nvPr/>
        </p:nvSpPr>
        <p:spPr>
          <a:xfrm>
            <a:off x="948730" y="2598003"/>
            <a:ext cx="10869197" cy="2862322"/>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United States Environmental Protection Agency (EPA) provides access to air quality data (primarily from Air quality system (AQS) database) collected at outdoor monitors across the United Sates, Puerto Rico, and the U.S Virgin Islands.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Project Goal: Categorize into various clusters to see how the pollution is distributed geographically. </a:t>
            </a:r>
          </a:p>
          <a:p>
            <a:r>
              <a:rPr lang="en-US" dirty="0"/>
              <a:t>	(Ozone, Sulfur Dioxide, Carbon Monoxide, Nitrogen Dioxide) </a:t>
            </a:r>
          </a:p>
          <a:p>
            <a:endParaRPr lang="en-US" dirty="0"/>
          </a:p>
          <a:p>
            <a:pPr marL="285750" indent="-285750">
              <a:buFont typeface="Arial" panose="020B0604020202020204" pitchFamily="34" charset="0"/>
              <a:buChar char="•"/>
            </a:pPr>
            <a:r>
              <a:rPr lang="en-US" dirty="0"/>
              <a:t>Clustering will help me find how the different states/regions differ in air pollution with different types of gas. With this information, I plan to find suggestions on how to reduce air pollution.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539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C304-4544-5647-BF3C-10850D527A74}"/>
              </a:ext>
            </a:extLst>
          </p:cNvPr>
          <p:cNvSpPr>
            <a:spLocks noGrp="1"/>
          </p:cNvSpPr>
          <p:nvPr>
            <p:ph type="title"/>
          </p:nvPr>
        </p:nvSpPr>
        <p:spPr/>
        <p:txBody>
          <a:bodyPr/>
          <a:lstStyle/>
          <a:p>
            <a:r>
              <a:rPr lang="en-US" dirty="0"/>
              <a:t>Overview of similar approaches</a:t>
            </a:r>
          </a:p>
        </p:txBody>
      </p:sp>
      <p:sp>
        <p:nvSpPr>
          <p:cNvPr id="4" name="Rectangle 3">
            <a:extLst>
              <a:ext uri="{FF2B5EF4-FFF2-40B4-BE49-F238E27FC236}">
                <a16:creationId xmlns:a16="http://schemas.microsoft.com/office/drawing/2014/main" id="{116775C1-33A9-AE48-B74F-75F4513D5910}"/>
              </a:ext>
            </a:extLst>
          </p:cNvPr>
          <p:cNvSpPr/>
          <p:nvPr/>
        </p:nvSpPr>
        <p:spPr>
          <a:xfrm>
            <a:off x="332509" y="5139255"/>
            <a:ext cx="11859491" cy="1508105"/>
          </a:xfrm>
          <a:prstGeom prst="rect">
            <a:avLst/>
          </a:prstGeom>
        </p:spPr>
        <p:txBody>
          <a:bodyPr wrap="square">
            <a:spAutoFit/>
          </a:bodyPr>
          <a:lstStyle/>
          <a:p>
            <a:pPr marL="342900" marR="0" lvl="0" indent="-342900">
              <a:spcBef>
                <a:spcPts val="0"/>
              </a:spcBef>
              <a:spcAft>
                <a:spcPts val="0"/>
              </a:spcAft>
              <a:buFont typeface="+mj-lt"/>
              <a:buAutoNum type="arabicPeriod"/>
            </a:pPr>
            <a:r>
              <a:rPr lang="en-US" sz="1600" dirty="0">
                <a:ea typeface="Malgun Gothic" panose="020B0503020000020004" pitchFamily="34" charset="-127"/>
                <a:cs typeface="Times New Roman" panose="02020603050405020304" pitchFamily="18" charset="0"/>
              </a:rPr>
              <a:t>Cluster analysis of European surface ozone observations for evaluation of MACC reanalysis data</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Authors: Olga </a:t>
            </a:r>
            <a:r>
              <a:rPr lang="en-US" sz="1400" dirty="0" err="1">
                <a:ea typeface="Malgun Gothic" panose="020B0503020000020004" pitchFamily="34" charset="-127"/>
                <a:cs typeface="Times New Roman" panose="02020603050405020304" pitchFamily="18" charset="0"/>
              </a:rPr>
              <a:t>Lyapina</a:t>
            </a:r>
            <a:r>
              <a:rPr lang="en-US" sz="1400" dirty="0">
                <a:ea typeface="Malgun Gothic" panose="020B0503020000020004" pitchFamily="34" charset="-127"/>
                <a:cs typeface="Times New Roman" panose="02020603050405020304" pitchFamily="18" charset="0"/>
              </a:rPr>
              <a:t>, Martin G. Schultz, and Andreas Hens</a:t>
            </a:r>
          </a:p>
          <a:p>
            <a:pPr marR="0" lvl="0">
              <a:spcBef>
                <a:spcPts val="0"/>
              </a:spcBef>
              <a:spcAft>
                <a:spcPts val="0"/>
              </a:spcAft>
            </a:pPr>
            <a:r>
              <a:rPr lang="en-US" sz="1600" dirty="0">
                <a:ea typeface="Malgun Gothic" panose="020B0503020000020004" pitchFamily="34" charset="-127"/>
                <a:cs typeface="Times New Roman" panose="02020603050405020304" pitchFamily="18" charset="0"/>
              </a:rPr>
              <a:t>2. K-Clustering Methods for Investigating Social-Environmental and Natural-Environmental Features Based on Air Quality Index</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Authors: Victor Chang; Pin Ni; </a:t>
            </a:r>
            <a:r>
              <a:rPr lang="en-US" sz="1400" dirty="0" err="1">
                <a:ea typeface="Malgun Gothic" panose="020B0503020000020004" pitchFamily="34" charset="-127"/>
                <a:cs typeface="Times New Roman" panose="02020603050405020304" pitchFamily="18" charset="0"/>
              </a:rPr>
              <a:t>Yuming</a:t>
            </a:r>
            <a:r>
              <a:rPr lang="en-US" sz="1400" dirty="0">
                <a:ea typeface="Malgun Gothic" panose="020B0503020000020004" pitchFamily="34" charset="-127"/>
                <a:cs typeface="Times New Roman" panose="02020603050405020304" pitchFamily="18" charset="0"/>
              </a:rPr>
              <a:t> L</a:t>
            </a:r>
          </a:p>
          <a:p>
            <a:pPr marR="0" lvl="0">
              <a:spcBef>
                <a:spcPts val="0"/>
              </a:spcBef>
              <a:spcAft>
                <a:spcPts val="0"/>
              </a:spcAft>
            </a:pPr>
            <a:r>
              <a:rPr lang="en-US" sz="1600" dirty="0">
                <a:ea typeface="Malgun Gothic" panose="020B0503020000020004" pitchFamily="34" charset="-127"/>
                <a:cs typeface="Times New Roman" panose="02020603050405020304" pitchFamily="18" charset="0"/>
              </a:rPr>
              <a:t>3. A clustering-based ensemble approach with improved pigeon-inspired optimization and extreme learning machine for air quality prediction</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 Feng Jiang a,, Jiaqi He a, </a:t>
            </a:r>
            <a:r>
              <a:rPr lang="en-US" sz="1400" dirty="0" err="1">
                <a:ea typeface="Malgun Gothic" panose="020B0503020000020004" pitchFamily="34" charset="-127"/>
                <a:cs typeface="Times New Roman" panose="02020603050405020304" pitchFamily="18" charset="0"/>
              </a:rPr>
              <a:t>Tianhai</a:t>
            </a:r>
            <a:r>
              <a:rPr lang="en-US" sz="1400" dirty="0">
                <a:ea typeface="Malgun Gothic" panose="020B0503020000020004" pitchFamily="34" charset="-127"/>
                <a:cs typeface="Times New Roman" panose="02020603050405020304" pitchFamily="18" charset="0"/>
              </a:rPr>
              <a:t> Tian b</a:t>
            </a:r>
            <a:endParaRPr lang="en-US" sz="1400" dirty="0">
              <a:effectLst/>
              <a:ea typeface="Malgun Gothic" panose="020B0503020000020004" pitchFamily="34" charset="-127"/>
              <a:cs typeface="Times New Roman" panose="02020603050405020304" pitchFamily="18" charset="0"/>
            </a:endParaRPr>
          </a:p>
        </p:txBody>
      </p:sp>
      <p:sp>
        <p:nvSpPr>
          <p:cNvPr id="5" name="TextBox 4">
            <a:extLst>
              <a:ext uri="{FF2B5EF4-FFF2-40B4-BE49-F238E27FC236}">
                <a16:creationId xmlns:a16="http://schemas.microsoft.com/office/drawing/2014/main" id="{D39F60D1-7E9D-AF45-821E-E7D994FAC36A}"/>
              </a:ext>
            </a:extLst>
          </p:cNvPr>
          <p:cNvSpPr txBox="1"/>
          <p:nvPr/>
        </p:nvSpPr>
        <p:spPr>
          <a:xfrm>
            <a:off x="277094" y="2355269"/>
            <a:ext cx="1185949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European ozone measurements examined through a cluster analysis (CA) of 4 years of 3-hourly ozone data from 1492 European surface monitoring stations in the Airbase database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Propose the use of air quality index and the development of advanced data processing, analysis, and visualization techniques based on the AI-based k-clustering method, based in China.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Novel hybrid learning method, carried out to forecast urban air quality index (AQI). Wavelet packet decomposition (WPD) was firstly performed to decompose the original AQI data into lower-frequency subseries. (China)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0004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6D9C-2537-A144-96CA-8030028D1E14}"/>
              </a:ext>
            </a:extLst>
          </p:cNvPr>
          <p:cNvSpPr>
            <a:spLocks noGrp="1"/>
          </p:cNvSpPr>
          <p:nvPr>
            <p:ph type="title"/>
          </p:nvPr>
        </p:nvSpPr>
        <p:spPr/>
        <p:txBody>
          <a:bodyPr/>
          <a:lstStyle/>
          <a:p>
            <a:r>
              <a:rPr lang="en-US" dirty="0"/>
              <a:t>Dataset &amp; </a:t>
            </a:r>
            <a:r>
              <a:rPr lang="en-US" dirty="0" err="1"/>
              <a:t>eda</a:t>
            </a:r>
            <a:endParaRPr lang="en-US" dirty="0"/>
          </a:p>
        </p:txBody>
      </p:sp>
      <p:sp>
        <p:nvSpPr>
          <p:cNvPr id="5" name="Rectangle 4">
            <a:extLst>
              <a:ext uri="{FF2B5EF4-FFF2-40B4-BE49-F238E27FC236}">
                <a16:creationId xmlns:a16="http://schemas.microsoft.com/office/drawing/2014/main" id="{237FDF3B-38E5-E046-B831-9E720F1DAD5A}"/>
              </a:ext>
            </a:extLst>
          </p:cNvPr>
          <p:cNvSpPr/>
          <p:nvPr/>
        </p:nvSpPr>
        <p:spPr>
          <a:xfrm>
            <a:off x="1482437" y="2458212"/>
            <a:ext cx="8991599" cy="4801314"/>
          </a:xfrm>
          <a:prstGeom prst="rect">
            <a:avLst/>
          </a:prstGeom>
        </p:spPr>
        <p:txBody>
          <a:bodyPr wrap="square">
            <a:spAutoFit/>
          </a:bodyPr>
          <a:lstStyle/>
          <a:p>
            <a:r>
              <a:rPr lang="en-US" dirty="0"/>
              <a:t>The Data set is retrieved from United States Environmental Protection Agency (EPA).</a:t>
            </a:r>
          </a:p>
          <a:p>
            <a:r>
              <a:rPr lang="en-US" dirty="0"/>
              <a:t>There are 4 datasets that will be used. Each contains same categories except the criteria gases:</a:t>
            </a:r>
          </a:p>
          <a:p>
            <a:r>
              <a:rPr lang="en-US" dirty="0"/>
              <a:t> </a:t>
            </a:r>
          </a:p>
          <a:p>
            <a:pPr marL="285750" indent="-285750">
              <a:lnSpc>
                <a:spcPct val="150000"/>
              </a:lnSpc>
              <a:buFont typeface="Courier New" panose="02070309020205020404" pitchFamily="49" charset="0"/>
              <a:buChar char="o"/>
            </a:pPr>
            <a:r>
              <a:rPr lang="en-US" dirty="0"/>
              <a:t>Daily Summary dataset for </a:t>
            </a:r>
            <a:r>
              <a:rPr lang="en-US" u="sng" dirty="0"/>
              <a:t>Ozone (44201) 2020</a:t>
            </a:r>
            <a:r>
              <a:rPr lang="en-US" dirty="0"/>
              <a:t> contains 391,923 Rows, 24 Columns, and is  3,127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Sulfur dioxide (SO2 (42401)) 2020</a:t>
            </a:r>
            <a:r>
              <a:rPr lang="en-US" dirty="0"/>
              <a:t> contains 324,817 Rows, 24 Columns, and is  4,357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Carbon Monoxide (CO (42101)) 2020</a:t>
            </a:r>
            <a:r>
              <a:rPr lang="en-US" dirty="0"/>
              <a:t> contains 178,789 Rows, 24 Columns, and is  1,784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Nitrogen dioxide (NO2 (42602)) 2020 </a:t>
            </a:r>
            <a:r>
              <a:rPr lang="en-US" dirty="0"/>
              <a:t>contains 157,726 Rows, 24 Columns, and is   2,159 KB. It contains numerical and categorical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76265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eemap chart&#10;&#10;Description automatically generated">
            <a:extLst>
              <a:ext uri="{FF2B5EF4-FFF2-40B4-BE49-F238E27FC236}">
                <a16:creationId xmlns:a16="http://schemas.microsoft.com/office/drawing/2014/main" id="{C5F813FD-29B1-3F4F-A071-0A3073DF703F}"/>
              </a:ext>
            </a:extLst>
          </p:cNvPr>
          <p:cNvPicPr>
            <a:picLocks noChangeAspect="1"/>
          </p:cNvPicPr>
          <p:nvPr/>
        </p:nvPicPr>
        <p:blipFill>
          <a:blip r:embed="rId2"/>
          <a:stretch>
            <a:fillRect/>
          </a:stretch>
        </p:blipFill>
        <p:spPr>
          <a:xfrm>
            <a:off x="2061235" y="124691"/>
            <a:ext cx="7749391" cy="6608618"/>
          </a:xfrm>
          <a:prstGeom prst="rect">
            <a:avLst/>
          </a:prstGeom>
        </p:spPr>
      </p:pic>
    </p:spTree>
    <p:extLst>
      <p:ext uri="{BB962C8B-B14F-4D97-AF65-F5344CB8AC3E}">
        <p14:creationId xmlns:p14="http://schemas.microsoft.com/office/powerpoint/2010/main" val="2468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ACA8-12FB-CE4F-BB43-E67CC19E355D}"/>
              </a:ext>
            </a:extLst>
          </p:cNvPr>
          <p:cNvSpPr>
            <a:spLocks noGrp="1"/>
          </p:cNvSpPr>
          <p:nvPr>
            <p:ph type="title"/>
          </p:nvPr>
        </p:nvSpPr>
        <p:spPr>
          <a:xfrm>
            <a:off x="3240357" y="102981"/>
            <a:ext cx="5711286" cy="454795"/>
          </a:xfrm>
        </p:spPr>
        <p:txBody>
          <a:bodyPr vert="horz" lIns="274320" tIns="182880" rIns="274320" bIns="182880" rtlCol="0" anchor="ctr" anchorCtr="1">
            <a:normAutofit fontScale="90000"/>
          </a:bodyPr>
          <a:lstStyle/>
          <a:p>
            <a:r>
              <a:rPr lang="en-US" sz="3200" dirty="0"/>
              <a:t>EDA (AQI)</a:t>
            </a:r>
          </a:p>
        </p:txBody>
      </p:sp>
      <p:sp>
        <p:nvSpPr>
          <p:cNvPr id="16" name="Rectangle 15">
            <a:extLst>
              <a:ext uri="{FF2B5EF4-FFF2-40B4-BE49-F238E27FC236}">
                <a16:creationId xmlns:a16="http://schemas.microsoft.com/office/drawing/2014/main" id="{AB31FADE-AC52-455F-BA78-DCC92A770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56F7790-68FE-4A14-B56D-526A464A7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istogram&#10;&#10;Description automatically generated">
            <a:extLst>
              <a:ext uri="{FF2B5EF4-FFF2-40B4-BE49-F238E27FC236}">
                <a16:creationId xmlns:a16="http://schemas.microsoft.com/office/drawing/2014/main" id="{3DC1F1D1-60CA-8240-8E20-53F2C26857DD}"/>
              </a:ext>
            </a:extLst>
          </p:cNvPr>
          <p:cNvPicPr>
            <a:picLocks noChangeAspect="1"/>
          </p:cNvPicPr>
          <p:nvPr/>
        </p:nvPicPr>
        <p:blipFill rotWithShape="1">
          <a:blip r:embed="rId2"/>
          <a:srcRect l="7460" r="27334" b="3"/>
          <a:stretch/>
        </p:blipFill>
        <p:spPr>
          <a:xfrm>
            <a:off x="970789" y="970704"/>
            <a:ext cx="2438229" cy="2651760"/>
          </a:xfrm>
          <a:prstGeom prst="rect">
            <a:avLst/>
          </a:prstGeom>
        </p:spPr>
      </p:pic>
      <p:pic>
        <p:nvPicPr>
          <p:cNvPr id="11" name="Picture 10" descr="Shape, rectangle&#10;&#10;Description automatically generated">
            <a:extLst>
              <a:ext uri="{FF2B5EF4-FFF2-40B4-BE49-F238E27FC236}">
                <a16:creationId xmlns:a16="http://schemas.microsoft.com/office/drawing/2014/main" id="{916CF994-3DDF-6D44-BA13-A3157A659604}"/>
              </a:ext>
            </a:extLst>
          </p:cNvPr>
          <p:cNvPicPr>
            <a:picLocks noChangeAspect="1"/>
          </p:cNvPicPr>
          <p:nvPr/>
        </p:nvPicPr>
        <p:blipFill rotWithShape="1">
          <a:blip r:embed="rId3"/>
          <a:srcRect l="9668" r="25267" b="3"/>
          <a:stretch/>
        </p:blipFill>
        <p:spPr>
          <a:xfrm>
            <a:off x="3575868" y="970705"/>
            <a:ext cx="2432979" cy="2651759"/>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9B47FB3F-C729-0B44-8CBC-F7308644D265}"/>
              </a:ext>
            </a:extLst>
          </p:cNvPr>
          <p:cNvPicPr>
            <a:picLocks noChangeAspect="1"/>
          </p:cNvPicPr>
          <p:nvPr/>
        </p:nvPicPr>
        <p:blipFill rotWithShape="1">
          <a:blip r:embed="rId4"/>
          <a:srcRect l="15282" r="21955" b="3"/>
          <a:stretch/>
        </p:blipFill>
        <p:spPr>
          <a:xfrm>
            <a:off x="6175698" y="970705"/>
            <a:ext cx="2436707" cy="2651760"/>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B04B878B-7D24-0548-95B7-3D9D008B75FB}"/>
              </a:ext>
            </a:extLst>
          </p:cNvPr>
          <p:cNvPicPr>
            <a:picLocks noChangeAspect="1"/>
          </p:cNvPicPr>
          <p:nvPr/>
        </p:nvPicPr>
        <p:blipFill rotWithShape="1">
          <a:blip r:embed="rId5"/>
          <a:srcRect l="7577" r="28377" b="-3"/>
          <a:stretch/>
        </p:blipFill>
        <p:spPr>
          <a:xfrm>
            <a:off x="8779256" y="970705"/>
            <a:ext cx="2441956" cy="2663308"/>
          </a:xfrm>
          <a:prstGeom prst="rect">
            <a:avLst/>
          </a:prstGeom>
        </p:spPr>
      </p:pic>
      <p:pic>
        <p:nvPicPr>
          <p:cNvPr id="1026" name="Picture 2" descr="Air Pollution: What Is Air Quality Index, How Is It Measured And Its Health Impact">
            <a:extLst>
              <a:ext uri="{FF2B5EF4-FFF2-40B4-BE49-F238E27FC236}">
                <a16:creationId xmlns:a16="http://schemas.microsoft.com/office/drawing/2014/main" id="{FDD2F9D1-3D27-5B44-AF63-8AE86BCC93C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205" b="10131"/>
          <a:stretch/>
        </p:blipFill>
        <p:spPr bwMode="auto">
          <a:xfrm>
            <a:off x="927910" y="3787056"/>
            <a:ext cx="5762336" cy="298094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838744D-6D8A-4C41-BFB3-E86C8A6309DE}"/>
              </a:ext>
            </a:extLst>
          </p:cNvPr>
          <p:cNvSpPr/>
          <p:nvPr/>
        </p:nvSpPr>
        <p:spPr>
          <a:xfrm>
            <a:off x="6811960" y="5294115"/>
            <a:ext cx="5601712" cy="923330"/>
          </a:xfrm>
          <a:prstGeom prst="rect">
            <a:avLst/>
          </a:prstGeom>
        </p:spPr>
        <p:txBody>
          <a:bodyPr wrap="square">
            <a:spAutoFit/>
          </a:bodyPr>
          <a:lstStyle/>
          <a:p>
            <a:r>
              <a:rPr lang="en-US" dirty="0"/>
              <a:t>**Unit of measure**</a:t>
            </a:r>
          </a:p>
          <a:p>
            <a:r>
              <a:rPr lang="en-US" dirty="0"/>
              <a:t>Ozone, carbon monoxide: Parts per million</a:t>
            </a:r>
          </a:p>
          <a:p>
            <a:r>
              <a:rPr lang="en-US" dirty="0"/>
              <a:t>Nitrogen dioxide (NO2), Sulfur dioxide :Parts per billion</a:t>
            </a:r>
          </a:p>
        </p:txBody>
      </p:sp>
    </p:spTree>
    <p:extLst>
      <p:ext uri="{BB962C8B-B14F-4D97-AF65-F5344CB8AC3E}">
        <p14:creationId xmlns:p14="http://schemas.microsoft.com/office/powerpoint/2010/main" val="284047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E642F1F7-6246-4C87-B941-6957B32BD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A7A99-43CB-B140-8A37-E129518E204C}"/>
              </a:ext>
            </a:extLst>
          </p:cNvPr>
          <p:cNvSpPr>
            <a:spLocks noGrp="1"/>
          </p:cNvSpPr>
          <p:nvPr>
            <p:ph type="title"/>
          </p:nvPr>
        </p:nvSpPr>
        <p:spPr>
          <a:xfrm>
            <a:off x="2603888" y="4738439"/>
            <a:ext cx="7100455" cy="358136"/>
          </a:xfrm>
        </p:spPr>
        <p:txBody>
          <a:bodyPr vert="horz" lIns="274320" tIns="182880" rIns="274320" bIns="182880" rtlCol="0" anchor="ctr" anchorCtr="1">
            <a:noAutofit/>
          </a:bodyPr>
          <a:lstStyle/>
          <a:p>
            <a:r>
              <a:rPr lang="en-US" sz="1800" dirty="0"/>
              <a:t>First max value</a:t>
            </a:r>
          </a:p>
        </p:txBody>
      </p:sp>
      <p:pic>
        <p:nvPicPr>
          <p:cNvPr id="9" name="Picture 8" descr="A picture containing logo&#10;&#10;Description automatically generated">
            <a:extLst>
              <a:ext uri="{FF2B5EF4-FFF2-40B4-BE49-F238E27FC236}">
                <a16:creationId xmlns:a16="http://schemas.microsoft.com/office/drawing/2014/main" id="{275EEE35-A2A6-114C-B37A-9B39637FEF26}"/>
              </a:ext>
            </a:extLst>
          </p:cNvPr>
          <p:cNvPicPr>
            <a:picLocks noChangeAspect="1"/>
          </p:cNvPicPr>
          <p:nvPr/>
        </p:nvPicPr>
        <p:blipFill>
          <a:blip r:embed="rId2"/>
          <a:stretch>
            <a:fillRect/>
          </a:stretch>
        </p:blipFill>
        <p:spPr>
          <a:xfrm>
            <a:off x="374074" y="1299388"/>
            <a:ext cx="2955151" cy="2150607"/>
          </a:xfrm>
          <a:prstGeom prst="rect">
            <a:avLst/>
          </a:prstGeom>
        </p:spPr>
      </p:pic>
      <p:pic>
        <p:nvPicPr>
          <p:cNvPr id="5" name="Picture 4" descr="Shape&#10;&#10;Description automatically generated">
            <a:extLst>
              <a:ext uri="{FF2B5EF4-FFF2-40B4-BE49-F238E27FC236}">
                <a16:creationId xmlns:a16="http://schemas.microsoft.com/office/drawing/2014/main" id="{E23C3765-7D99-4B4E-B5BF-4BA8CB00B983}"/>
              </a:ext>
            </a:extLst>
          </p:cNvPr>
          <p:cNvPicPr>
            <a:picLocks noChangeAspect="1"/>
          </p:cNvPicPr>
          <p:nvPr/>
        </p:nvPicPr>
        <p:blipFill>
          <a:blip r:embed="rId3"/>
          <a:stretch>
            <a:fillRect/>
          </a:stretch>
        </p:blipFill>
        <p:spPr>
          <a:xfrm>
            <a:off x="3198964" y="1323347"/>
            <a:ext cx="2955152" cy="2095746"/>
          </a:xfrm>
          <a:prstGeom prst="rect">
            <a:avLst/>
          </a:prstGeom>
        </p:spPr>
      </p:pic>
      <p:pic>
        <p:nvPicPr>
          <p:cNvPr id="7" name="Picture 6" descr="Histogram&#10;&#10;Description automatically generated">
            <a:extLst>
              <a:ext uri="{FF2B5EF4-FFF2-40B4-BE49-F238E27FC236}">
                <a16:creationId xmlns:a16="http://schemas.microsoft.com/office/drawing/2014/main" id="{5C6222A8-3D87-B946-B458-F5798F008F78}"/>
              </a:ext>
            </a:extLst>
          </p:cNvPr>
          <p:cNvPicPr>
            <a:picLocks noChangeAspect="1"/>
          </p:cNvPicPr>
          <p:nvPr/>
        </p:nvPicPr>
        <p:blipFill>
          <a:blip r:embed="rId4"/>
          <a:stretch>
            <a:fillRect/>
          </a:stretch>
        </p:blipFill>
        <p:spPr>
          <a:xfrm>
            <a:off x="6023854" y="1323347"/>
            <a:ext cx="2955152" cy="2095746"/>
          </a:xfrm>
          <a:prstGeom prst="rect">
            <a:avLst/>
          </a:prstGeom>
        </p:spPr>
      </p:pic>
      <p:pic>
        <p:nvPicPr>
          <p:cNvPr id="11" name="Picture 10" descr="Shape, square&#10;&#10;Description automatically generated">
            <a:extLst>
              <a:ext uri="{FF2B5EF4-FFF2-40B4-BE49-F238E27FC236}">
                <a16:creationId xmlns:a16="http://schemas.microsoft.com/office/drawing/2014/main" id="{D21B2035-06E7-884C-8AA9-7A363C948B8A}"/>
              </a:ext>
            </a:extLst>
          </p:cNvPr>
          <p:cNvPicPr>
            <a:picLocks noChangeAspect="1"/>
          </p:cNvPicPr>
          <p:nvPr/>
        </p:nvPicPr>
        <p:blipFill>
          <a:blip r:embed="rId5"/>
          <a:stretch>
            <a:fillRect/>
          </a:stretch>
        </p:blipFill>
        <p:spPr>
          <a:xfrm>
            <a:off x="8918015" y="1337143"/>
            <a:ext cx="2955152" cy="2064151"/>
          </a:xfrm>
          <a:prstGeom prst="rect">
            <a:avLst/>
          </a:prstGeom>
        </p:spPr>
      </p:pic>
    </p:spTree>
    <p:extLst>
      <p:ext uri="{BB962C8B-B14F-4D97-AF65-F5344CB8AC3E}">
        <p14:creationId xmlns:p14="http://schemas.microsoft.com/office/powerpoint/2010/main" val="340373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10;&#10;Description automatically generated">
            <a:extLst>
              <a:ext uri="{FF2B5EF4-FFF2-40B4-BE49-F238E27FC236}">
                <a16:creationId xmlns:a16="http://schemas.microsoft.com/office/drawing/2014/main" id="{8B42EB3C-F9CF-D64B-9C71-7C8FEB0EB98A}"/>
              </a:ext>
            </a:extLst>
          </p:cNvPr>
          <p:cNvPicPr>
            <a:picLocks noChangeAspect="1"/>
          </p:cNvPicPr>
          <p:nvPr/>
        </p:nvPicPr>
        <p:blipFill>
          <a:blip r:embed="rId2"/>
          <a:stretch>
            <a:fillRect/>
          </a:stretch>
        </p:blipFill>
        <p:spPr>
          <a:xfrm>
            <a:off x="24205" y="315520"/>
            <a:ext cx="12192000" cy="2047609"/>
          </a:xfrm>
          <a:prstGeom prst="rect">
            <a:avLst/>
          </a:prstGeom>
        </p:spPr>
      </p:pic>
      <p:sp>
        <p:nvSpPr>
          <p:cNvPr id="27" name="TextBox 26">
            <a:extLst>
              <a:ext uri="{FF2B5EF4-FFF2-40B4-BE49-F238E27FC236}">
                <a16:creationId xmlns:a16="http://schemas.microsoft.com/office/drawing/2014/main" id="{02CCF385-344C-5048-AE82-9D7667571998}"/>
              </a:ext>
            </a:extLst>
          </p:cNvPr>
          <p:cNvSpPr txBox="1"/>
          <p:nvPr/>
        </p:nvSpPr>
        <p:spPr>
          <a:xfrm>
            <a:off x="5527961" y="431407"/>
            <a:ext cx="824265" cy="369332"/>
          </a:xfrm>
          <a:prstGeom prst="rect">
            <a:avLst/>
          </a:prstGeom>
          <a:noFill/>
        </p:spPr>
        <p:txBody>
          <a:bodyPr wrap="none" rtlCol="0">
            <a:spAutoFit/>
          </a:bodyPr>
          <a:lstStyle/>
          <a:p>
            <a:r>
              <a:rPr lang="en-US" dirty="0"/>
              <a:t>Ozone</a:t>
            </a:r>
          </a:p>
        </p:txBody>
      </p:sp>
      <p:pic>
        <p:nvPicPr>
          <p:cNvPr id="38" name="Picture 37" descr="A picture containing chart&#10;&#10;Description automatically generated">
            <a:extLst>
              <a:ext uri="{FF2B5EF4-FFF2-40B4-BE49-F238E27FC236}">
                <a16:creationId xmlns:a16="http://schemas.microsoft.com/office/drawing/2014/main" id="{A4A36F78-4F43-DD42-B58C-5438A8AACBA1}"/>
              </a:ext>
            </a:extLst>
          </p:cNvPr>
          <p:cNvPicPr>
            <a:picLocks noChangeAspect="1"/>
          </p:cNvPicPr>
          <p:nvPr/>
        </p:nvPicPr>
        <p:blipFill>
          <a:blip r:embed="rId3"/>
          <a:stretch>
            <a:fillRect/>
          </a:stretch>
        </p:blipFill>
        <p:spPr>
          <a:xfrm>
            <a:off x="90029" y="4057843"/>
            <a:ext cx="12192000" cy="2060559"/>
          </a:xfrm>
          <a:prstGeom prst="rect">
            <a:avLst/>
          </a:prstGeom>
        </p:spPr>
      </p:pic>
      <p:sp>
        <p:nvSpPr>
          <p:cNvPr id="39" name="TextBox 38">
            <a:extLst>
              <a:ext uri="{FF2B5EF4-FFF2-40B4-BE49-F238E27FC236}">
                <a16:creationId xmlns:a16="http://schemas.microsoft.com/office/drawing/2014/main" id="{97FDFAEE-2E3C-E849-B4F2-B6940F3F7B6F}"/>
              </a:ext>
            </a:extLst>
          </p:cNvPr>
          <p:cNvSpPr txBox="1"/>
          <p:nvPr/>
        </p:nvSpPr>
        <p:spPr>
          <a:xfrm>
            <a:off x="4835237" y="3625921"/>
            <a:ext cx="1898020" cy="369332"/>
          </a:xfrm>
          <a:prstGeom prst="rect">
            <a:avLst/>
          </a:prstGeom>
          <a:noFill/>
        </p:spPr>
        <p:txBody>
          <a:bodyPr wrap="none" rtlCol="0">
            <a:spAutoFit/>
          </a:bodyPr>
          <a:lstStyle/>
          <a:p>
            <a:r>
              <a:rPr lang="en-US" dirty="0"/>
              <a:t>Carbon Monoxide</a:t>
            </a:r>
          </a:p>
        </p:txBody>
      </p:sp>
      <p:sp>
        <p:nvSpPr>
          <p:cNvPr id="40" name="TextBox 39">
            <a:extLst>
              <a:ext uri="{FF2B5EF4-FFF2-40B4-BE49-F238E27FC236}">
                <a16:creationId xmlns:a16="http://schemas.microsoft.com/office/drawing/2014/main" id="{D212FC1C-7028-9244-BB9D-D6853AC2772D}"/>
              </a:ext>
            </a:extLst>
          </p:cNvPr>
          <p:cNvSpPr txBox="1"/>
          <p:nvPr/>
        </p:nvSpPr>
        <p:spPr>
          <a:xfrm>
            <a:off x="277091" y="6121537"/>
            <a:ext cx="6214458" cy="369332"/>
          </a:xfrm>
          <a:prstGeom prst="rect">
            <a:avLst/>
          </a:prstGeom>
          <a:noFill/>
        </p:spPr>
        <p:txBody>
          <a:bodyPr wrap="none" rtlCol="0">
            <a:spAutoFit/>
          </a:bodyPr>
          <a:lstStyle/>
          <a:p>
            <a:r>
              <a:rPr lang="en-US" dirty="0"/>
              <a:t>Oregon is the only state that has very high AQI with the outliers.</a:t>
            </a:r>
          </a:p>
        </p:txBody>
      </p:sp>
      <p:sp>
        <p:nvSpPr>
          <p:cNvPr id="41" name="TextBox 40">
            <a:extLst>
              <a:ext uri="{FF2B5EF4-FFF2-40B4-BE49-F238E27FC236}">
                <a16:creationId xmlns:a16="http://schemas.microsoft.com/office/drawing/2014/main" id="{87B7C454-6E2C-C540-B5CF-8FA2BD8BD0AE}"/>
              </a:ext>
            </a:extLst>
          </p:cNvPr>
          <p:cNvSpPr txBox="1"/>
          <p:nvPr/>
        </p:nvSpPr>
        <p:spPr>
          <a:xfrm>
            <a:off x="415571" y="2495453"/>
            <a:ext cx="11776429" cy="646331"/>
          </a:xfrm>
          <a:prstGeom prst="rect">
            <a:avLst/>
          </a:prstGeom>
          <a:noFill/>
        </p:spPr>
        <p:txBody>
          <a:bodyPr wrap="none" rtlCol="0">
            <a:spAutoFit/>
          </a:bodyPr>
          <a:lstStyle/>
          <a:p>
            <a:r>
              <a:rPr lang="en-US" dirty="0"/>
              <a:t>Arizona has high AQI with highest and the most outliers. This shows that the AQI in the state seems to be very inconsistent.</a:t>
            </a:r>
          </a:p>
          <a:p>
            <a:r>
              <a:rPr lang="en-US" dirty="0"/>
              <a:t>On the other hand, Alaska and Hawaii has a low AQI with no outlier. The AQI for ozone seems to be consistent. </a:t>
            </a:r>
          </a:p>
        </p:txBody>
      </p:sp>
    </p:spTree>
    <p:extLst>
      <p:ext uri="{BB962C8B-B14F-4D97-AF65-F5344CB8AC3E}">
        <p14:creationId xmlns:p14="http://schemas.microsoft.com/office/powerpoint/2010/main" val="295361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histogram&#10;&#10;Description automatically generated">
            <a:extLst>
              <a:ext uri="{FF2B5EF4-FFF2-40B4-BE49-F238E27FC236}">
                <a16:creationId xmlns:a16="http://schemas.microsoft.com/office/drawing/2014/main" id="{46E18527-5608-BB4D-8709-08BA47D4541C}"/>
              </a:ext>
            </a:extLst>
          </p:cNvPr>
          <p:cNvPicPr>
            <a:picLocks noChangeAspect="1"/>
          </p:cNvPicPr>
          <p:nvPr/>
        </p:nvPicPr>
        <p:blipFill>
          <a:blip r:embed="rId2"/>
          <a:stretch>
            <a:fillRect/>
          </a:stretch>
        </p:blipFill>
        <p:spPr>
          <a:xfrm>
            <a:off x="-55416" y="3645629"/>
            <a:ext cx="12192000" cy="2060559"/>
          </a:xfrm>
          <a:prstGeom prst="rect">
            <a:avLst/>
          </a:prstGeom>
        </p:spPr>
      </p:pic>
      <p:sp>
        <p:nvSpPr>
          <p:cNvPr id="13" name="Rectangle 12">
            <a:extLst>
              <a:ext uri="{FF2B5EF4-FFF2-40B4-BE49-F238E27FC236}">
                <a16:creationId xmlns:a16="http://schemas.microsoft.com/office/drawing/2014/main" id="{CE063993-4D15-B24F-B635-E3E0C36030D4}"/>
              </a:ext>
            </a:extLst>
          </p:cNvPr>
          <p:cNvSpPr/>
          <p:nvPr/>
        </p:nvSpPr>
        <p:spPr>
          <a:xfrm>
            <a:off x="6096000" y="3645629"/>
            <a:ext cx="1527726" cy="369332"/>
          </a:xfrm>
          <a:prstGeom prst="rect">
            <a:avLst/>
          </a:prstGeom>
        </p:spPr>
        <p:txBody>
          <a:bodyPr wrap="none">
            <a:spAutoFit/>
          </a:bodyPr>
          <a:lstStyle/>
          <a:p>
            <a:r>
              <a:rPr lang="en-US" dirty="0"/>
              <a:t>Sulfur Dioxide</a:t>
            </a:r>
          </a:p>
        </p:txBody>
      </p:sp>
      <p:sp>
        <p:nvSpPr>
          <p:cNvPr id="29" name="TextBox 28">
            <a:extLst>
              <a:ext uri="{FF2B5EF4-FFF2-40B4-BE49-F238E27FC236}">
                <a16:creationId xmlns:a16="http://schemas.microsoft.com/office/drawing/2014/main" id="{5F64ACFC-F5D0-F84F-AF4F-995059A6396C}"/>
              </a:ext>
            </a:extLst>
          </p:cNvPr>
          <p:cNvSpPr txBox="1"/>
          <p:nvPr/>
        </p:nvSpPr>
        <p:spPr>
          <a:xfrm>
            <a:off x="464721" y="5625220"/>
            <a:ext cx="9575314" cy="923330"/>
          </a:xfrm>
          <a:prstGeom prst="rect">
            <a:avLst/>
          </a:prstGeom>
          <a:noFill/>
        </p:spPr>
        <p:txBody>
          <a:bodyPr wrap="none" rtlCol="0">
            <a:spAutoFit/>
          </a:bodyPr>
          <a:lstStyle/>
          <a:p>
            <a:r>
              <a:rPr lang="en-US" dirty="0"/>
              <a:t>Overall, most of the states have many outliers which suggests that sulfur dioxide AQI is inconsistent. </a:t>
            </a:r>
          </a:p>
          <a:p>
            <a:r>
              <a:rPr lang="en-US" dirty="0"/>
              <a:t>Alaska has highest AQI with some low outliers. </a:t>
            </a:r>
          </a:p>
          <a:p>
            <a:r>
              <a:rPr lang="en-US" dirty="0"/>
              <a:t>Hawaii, Texas, and Virginia has low AQI but very high outlier.</a:t>
            </a:r>
          </a:p>
        </p:txBody>
      </p:sp>
      <p:pic>
        <p:nvPicPr>
          <p:cNvPr id="30" name="Picture 29" descr="Chart, box and whisker chart&#10;&#10;Description automatically generated">
            <a:extLst>
              <a:ext uri="{FF2B5EF4-FFF2-40B4-BE49-F238E27FC236}">
                <a16:creationId xmlns:a16="http://schemas.microsoft.com/office/drawing/2014/main" id="{B8010927-C00D-1A4C-B269-738D98AD99A0}"/>
              </a:ext>
            </a:extLst>
          </p:cNvPr>
          <p:cNvPicPr>
            <a:picLocks noChangeAspect="1"/>
          </p:cNvPicPr>
          <p:nvPr/>
        </p:nvPicPr>
        <p:blipFill>
          <a:blip r:embed="rId3"/>
          <a:stretch>
            <a:fillRect/>
          </a:stretch>
        </p:blipFill>
        <p:spPr>
          <a:xfrm>
            <a:off x="-55416" y="678873"/>
            <a:ext cx="12192000" cy="2062008"/>
          </a:xfrm>
          <a:prstGeom prst="rect">
            <a:avLst/>
          </a:prstGeom>
        </p:spPr>
      </p:pic>
      <p:sp>
        <p:nvSpPr>
          <p:cNvPr id="31" name="TextBox 30">
            <a:extLst>
              <a:ext uri="{FF2B5EF4-FFF2-40B4-BE49-F238E27FC236}">
                <a16:creationId xmlns:a16="http://schemas.microsoft.com/office/drawing/2014/main" id="{099925E6-F430-3944-92FE-4333F0CEEE4F}"/>
              </a:ext>
            </a:extLst>
          </p:cNvPr>
          <p:cNvSpPr txBox="1"/>
          <p:nvPr/>
        </p:nvSpPr>
        <p:spPr>
          <a:xfrm>
            <a:off x="5146669" y="205934"/>
            <a:ext cx="1898661" cy="369332"/>
          </a:xfrm>
          <a:prstGeom prst="rect">
            <a:avLst/>
          </a:prstGeom>
          <a:noFill/>
        </p:spPr>
        <p:txBody>
          <a:bodyPr wrap="none" rtlCol="0">
            <a:spAutoFit/>
          </a:bodyPr>
          <a:lstStyle/>
          <a:p>
            <a:r>
              <a:rPr lang="en-US" dirty="0"/>
              <a:t>Nitrogen Dioxide </a:t>
            </a:r>
          </a:p>
        </p:txBody>
      </p:sp>
      <p:sp>
        <p:nvSpPr>
          <p:cNvPr id="32" name="TextBox 31">
            <a:extLst>
              <a:ext uri="{FF2B5EF4-FFF2-40B4-BE49-F238E27FC236}">
                <a16:creationId xmlns:a16="http://schemas.microsoft.com/office/drawing/2014/main" id="{831EB744-C0EF-EB45-9166-59247620C056}"/>
              </a:ext>
            </a:extLst>
          </p:cNvPr>
          <p:cNvSpPr txBox="1"/>
          <p:nvPr/>
        </p:nvSpPr>
        <p:spPr>
          <a:xfrm>
            <a:off x="318655" y="2895600"/>
            <a:ext cx="5345631" cy="369332"/>
          </a:xfrm>
          <a:prstGeom prst="rect">
            <a:avLst/>
          </a:prstGeom>
          <a:noFill/>
        </p:spPr>
        <p:txBody>
          <a:bodyPr wrap="none" rtlCol="0">
            <a:spAutoFit/>
          </a:bodyPr>
          <a:lstStyle/>
          <a:p>
            <a:r>
              <a:rPr lang="en-US" dirty="0"/>
              <a:t>Nevada has a high AQI with no outliers. Very consistent.</a:t>
            </a:r>
          </a:p>
        </p:txBody>
      </p:sp>
    </p:spTree>
    <p:extLst>
      <p:ext uri="{BB962C8B-B14F-4D97-AF65-F5344CB8AC3E}">
        <p14:creationId xmlns:p14="http://schemas.microsoft.com/office/powerpoint/2010/main" val="25304370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5948</TotalTime>
  <Words>631</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 New</vt:lpstr>
      <vt:lpstr>Gill Sans MT</vt:lpstr>
      <vt:lpstr>Parcel</vt:lpstr>
      <vt:lpstr>Phase 01 Air quality analysis</vt:lpstr>
      <vt:lpstr>Introduction</vt:lpstr>
      <vt:lpstr>Overview of similar approaches</vt:lpstr>
      <vt:lpstr>Dataset &amp; eda</vt:lpstr>
      <vt:lpstr>PowerPoint Presentation</vt:lpstr>
      <vt:lpstr>EDA (AQI)</vt:lpstr>
      <vt:lpstr>First max value</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01 Air quality analysis</dc:title>
  <dc:creator>Sooyeon Choi</dc:creator>
  <cp:lastModifiedBy>Sooyeon Choi</cp:lastModifiedBy>
  <cp:revision>22</cp:revision>
  <dcterms:created xsi:type="dcterms:W3CDTF">2021-07-07T17:30:34Z</dcterms:created>
  <dcterms:modified xsi:type="dcterms:W3CDTF">2021-07-11T20:41:08Z</dcterms:modified>
</cp:coreProperties>
</file>