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0"/>
  </p:notesMasterIdLst>
  <p:sldIdLst>
    <p:sldId id="257" r:id="rId2"/>
    <p:sldId id="259" r:id="rId3"/>
    <p:sldId id="258" r:id="rId4"/>
    <p:sldId id="260" r:id="rId5"/>
    <p:sldId id="261" r:id="rId6"/>
    <p:sldId id="264"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7" autoAdjust="0"/>
    <p:restoredTop sz="92567" autoAdjust="0"/>
  </p:normalViewPr>
  <p:slideViewPr>
    <p:cSldViewPr snapToGrid="0">
      <p:cViewPr>
        <p:scale>
          <a:sx n="90" d="100"/>
          <a:sy n="90" d="100"/>
        </p:scale>
        <p:origin x="213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99E6F6-B15E-43B3-8588-A930308D4226}"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C08A33E2-5404-422F-9DDB-640DD3EE7270}">
      <dgm:prSet phldrT="[Text]"/>
      <dgm:spPr/>
      <dgm:t>
        <a:bodyPr/>
        <a:lstStyle/>
        <a:p>
          <a:r>
            <a:rPr lang="en-US" dirty="0">
              <a:latin typeface="+mj-lt"/>
            </a:rPr>
            <a:t>Correlation</a:t>
          </a:r>
        </a:p>
      </dgm:t>
    </dgm:pt>
    <dgm:pt modelId="{E47940A1-6EC5-42C9-BBE5-24FD53302A86}" type="parTrans" cxnId="{F01F902C-9B20-4525-B139-BD21194E2FEE}">
      <dgm:prSet/>
      <dgm:spPr/>
      <dgm:t>
        <a:bodyPr/>
        <a:lstStyle/>
        <a:p>
          <a:endParaRPr lang="en-US"/>
        </a:p>
      </dgm:t>
    </dgm:pt>
    <dgm:pt modelId="{60770D6E-C320-4808-A292-A459231E1767}" type="sibTrans" cxnId="{F01F902C-9B20-4525-B139-BD21194E2FEE}">
      <dgm:prSet/>
      <dgm:spPr/>
      <dgm:t>
        <a:bodyPr/>
        <a:lstStyle/>
        <a:p>
          <a:endParaRPr lang="en-US"/>
        </a:p>
      </dgm:t>
    </dgm:pt>
    <dgm:pt modelId="{C209DDFA-5BFD-4A2C-A511-6BD6D91F20AB}">
      <dgm:prSet phldrT="[Text]"/>
      <dgm:spPr/>
      <dgm:t>
        <a:bodyPr/>
        <a:lstStyle/>
        <a:p>
          <a:r>
            <a:rPr lang="en-US" dirty="0">
              <a:latin typeface="+mj-lt"/>
            </a:rPr>
            <a:t>	Between features and Outcome</a:t>
          </a:r>
        </a:p>
      </dgm:t>
    </dgm:pt>
    <dgm:pt modelId="{B62C9215-862F-4B00-A337-537FE39B349A}" type="parTrans" cxnId="{65D1EA1D-B589-4449-8389-95EB40061539}">
      <dgm:prSet/>
      <dgm:spPr/>
      <dgm:t>
        <a:bodyPr/>
        <a:lstStyle/>
        <a:p>
          <a:endParaRPr lang="en-US"/>
        </a:p>
      </dgm:t>
    </dgm:pt>
    <dgm:pt modelId="{16E3B04E-DBAC-4BBC-998E-97E1BD2AE923}" type="sibTrans" cxnId="{65D1EA1D-B589-4449-8389-95EB40061539}">
      <dgm:prSet/>
      <dgm:spPr/>
      <dgm:t>
        <a:bodyPr/>
        <a:lstStyle/>
        <a:p>
          <a:endParaRPr lang="en-US"/>
        </a:p>
      </dgm:t>
    </dgm:pt>
    <dgm:pt modelId="{A5E1B36E-9523-451B-98E2-94A202ABD699}">
      <dgm:prSet phldrT="[Text]"/>
      <dgm:spPr/>
      <dgm:t>
        <a:bodyPr/>
        <a:lstStyle/>
        <a:p>
          <a:r>
            <a:rPr lang="en-US" dirty="0">
              <a:latin typeface="+mj-lt"/>
            </a:rPr>
            <a:t>Glucose: 0.46</a:t>
          </a:r>
        </a:p>
      </dgm:t>
    </dgm:pt>
    <dgm:pt modelId="{E1FB4FC0-807A-40A5-9D0F-2FE3726D13FE}" type="parTrans" cxnId="{79E3054A-9913-414A-A530-5AF85BEDBFC4}">
      <dgm:prSet/>
      <dgm:spPr/>
      <dgm:t>
        <a:bodyPr/>
        <a:lstStyle/>
        <a:p>
          <a:endParaRPr lang="en-US"/>
        </a:p>
      </dgm:t>
    </dgm:pt>
    <dgm:pt modelId="{333CAAA1-EC43-41DC-AFDC-0703D264BB8C}" type="sibTrans" cxnId="{79E3054A-9913-414A-A530-5AF85BEDBFC4}">
      <dgm:prSet/>
      <dgm:spPr/>
      <dgm:t>
        <a:bodyPr/>
        <a:lstStyle/>
        <a:p>
          <a:endParaRPr lang="en-US"/>
        </a:p>
      </dgm:t>
    </dgm:pt>
    <dgm:pt modelId="{ACC1CADB-965B-4E66-9410-69B60C8F886F}">
      <dgm:prSet phldrT="[Text]"/>
      <dgm:spPr/>
      <dgm:t>
        <a:bodyPr/>
        <a:lstStyle/>
        <a:p>
          <a:r>
            <a:rPr lang="en-US" dirty="0">
              <a:latin typeface="+mj-lt"/>
            </a:rPr>
            <a:t>Logistic Regression</a:t>
          </a:r>
        </a:p>
      </dgm:t>
    </dgm:pt>
    <dgm:pt modelId="{F1402B3D-EEF4-40B9-AB48-82DEBBEB1CD3}" type="parTrans" cxnId="{AA1EA622-6DEE-4735-8CD8-C8489263F6EB}">
      <dgm:prSet/>
      <dgm:spPr/>
      <dgm:t>
        <a:bodyPr/>
        <a:lstStyle/>
        <a:p>
          <a:endParaRPr lang="en-US"/>
        </a:p>
      </dgm:t>
    </dgm:pt>
    <dgm:pt modelId="{881DC4F3-1C4C-4A58-92B1-B32AEF2B779E}" type="sibTrans" cxnId="{AA1EA622-6DEE-4735-8CD8-C8489263F6EB}">
      <dgm:prSet/>
      <dgm:spPr/>
      <dgm:t>
        <a:bodyPr/>
        <a:lstStyle/>
        <a:p>
          <a:endParaRPr lang="en-US"/>
        </a:p>
      </dgm:t>
    </dgm:pt>
    <dgm:pt modelId="{D761E408-1278-4FD6-BCF6-EB293ABE2185}">
      <dgm:prSet phldrT="[Text]"/>
      <dgm:spPr/>
      <dgm:t>
        <a:bodyPr/>
        <a:lstStyle/>
        <a:p>
          <a:r>
            <a:rPr lang="en-US" dirty="0">
              <a:latin typeface="+mj-lt"/>
            </a:rPr>
            <a:t>	Accuracy</a:t>
          </a:r>
        </a:p>
      </dgm:t>
    </dgm:pt>
    <dgm:pt modelId="{E59E137C-E744-466C-897A-656195559C21}" type="parTrans" cxnId="{7141C71C-EDF2-4BEA-BA26-40D8B3A6F74B}">
      <dgm:prSet/>
      <dgm:spPr/>
      <dgm:t>
        <a:bodyPr/>
        <a:lstStyle/>
        <a:p>
          <a:endParaRPr lang="en-US"/>
        </a:p>
      </dgm:t>
    </dgm:pt>
    <dgm:pt modelId="{3716BAF7-0C34-400A-BAF2-606FC414A521}" type="sibTrans" cxnId="{7141C71C-EDF2-4BEA-BA26-40D8B3A6F74B}">
      <dgm:prSet/>
      <dgm:spPr/>
      <dgm:t>
        <a:bodyPr/>
        <a:lstStyle/>
        <a:p>
          <a:endParaRPr lang="en-US"/>
        </a:p>
      </dgm:t>
    </dgm:pt>
    <dgm:pt modelId="{33B4D3C8-9346-4BE8-A82E-C96C2913C94D}">
      <dgm:prSet phldrT="[Text]" custT="1"/>
      <dgm:spPr/>
      <dgm:t>
        <a:bodyPr/>
        <a:lstStyle/>
        <a:p>
          <a:r>
            <a:rPr lang="en-US" sz="1800" dirty="0">
              <a:latin typeface="+mj-lt"/>
            </a:rPr>
            <a:t>Before removing outliers: 	0.782	 </a:t>
          </a:r>
        </a:p>
      </dgm:t>
    </dgm:pt>
    <dgm:pt modelId="{B186C012-CE0D-4177-BF8F-A2C0AB826614}" type="parTrans" cxnId="{FAAB9B8B-9695-494C-A319-6C7E2AD08751}">
      <dgm:prSet/>
      <dgm:spPr/>
      <dgm:t>
        <a:bodyPr/>
        <a:lstStyle/>
        <a:p>
          <a:endParaRPr lang="en-US"/>
        </a:p>
      </dgm:t>
    </dgm:pt>
    <dgm:pt modelId="{E52F0EFD-F9EA-4E14-B876-A2B2EB65DFC2}" type="sibTrans" cxnId="{FAAB9B8B-9695-494C-A319-6C7E2AD08751}">
      <dgm:prSet/>
      <dgm:spPr/>
      <dgm:t>
        <a:bodyPr/>
        <a:lstStyle/>
        <a:p>
          <a:endParaRPr lang="en-US"/>
        </a:p>
      </dgm:t>
    </dgm:pt>
    <dgm:pt modelId="{99BC35F5-0A08-4D61-86E9-52B1AB86E622}">
      <dgm:prSet phldrT="[Text]"/>
      <dgm:spPr/>
      <dgm:t>
        <a:bodyPr/>
        <a:lstStyle/>
        <a:p>
          <a:r>
            <a:rPr lang="en-US" dirty="0">
              <a:latin typeface="+mj-lt"/>
            </a:rPr>
            <a:t>Decision Tree</a:t>
          </a:r>
        </a:p>
      </dgm:t>
    </dgm:pt>
    <dgm:pt modelId="{0104EA56-4BF0-4E7F-A6F9-358C8BEC8931}" type="parTrans" cxnId="{89E0BF84-682F-4558-B249-D244B71FA90A}">
      <dgm:prSet/>
      <dgm:spPr/>
      <dgm:t>
        <a:bodyPr/>
        <a:lstStyle/>
        <a:p>
          <a:endParaRPr lang="en-US"/>
        </a:p>
      </dgm:t>
    </dgm:pt>
    <dgm:pt modelId="{E96F8E7D-034B-4042-A2C1-29AA0E6A719C}" type="sibTrans" cxnId="{89E0BF84-682F-4558-B249-D244B71FA90A}">
      <dgm:prSet/>
      <dgm:spPr/>
      <dgm:t>
        <a:bodyPr/>
        <a:lstStyle/>
        <a:p>
          <a:endParaRPr lang="en-US"/>
        </a:p>
      </dgm:t>
    </dgm:pt>
    <dgm:pt modelId="{F34539E9-320F-4697-BD4A-A8D678CAAB57}">
      <dgm:prSet phldrT="[Text]"/>
      <dgm:spPr/>
      <dgm:t>
        <a:bodyPr/>
        <a:lstStyle/>
        <a:p>
          <a:r>
            <a:rPr lang="en-US" dirty="0">
              <a:latin typeface="+mj-lt"/>
            </a:rPr>
            <a:t>	Accuracy</a:t>
          </a:r>
        </a:p>
      </dgm:t>
    </dgm:pt>
    <dgm:pt modelId="{BB940DAD-6C5C-43ED-98F2-1FD2F91EA7C6}" type="parTrans" cxnId="{9FFB12C3-2C5E-4526-A4D0-16A82D92C26C}">
      <dgm:prSet/>
      <dgm:spPr/>
      <dgm:t>
        <a:bodyPr/>
        <a:lstStyle/>
        <a:p>
          <a:endParaRPr lang="en-US"/>
        </a:p>
      </dgm:t>
    </dgm:pt>
    <dgm:pt modelId="{0F991F99-EC79-4EAC-B019-72E99AEA43C4}" type="sibTrans" cxnId="{9FFB12C3-2C5E-4526-A4D0-16A82D92C26C}">
      <dgm:prSet/>
      <dgm:spPr/>
      <dgm:t>
        <a:bodyPr/>
        <a:lstStyle/>
        <a:p>
          <a:endParaRPr lang="en-US"/>
        </a:p>
      </dgm:t>
    </dgm:pt>
    <dgm:pt modelId="{306E5C1B-1251-41E0-AF44-A46DB94AD4EF}">
      <dgm:prSet phldrT="[Text]" custT="1"/>
      <dgm:spPr/>
      <dgm:t>
        <a:bodyPr/>
        <a:lstStyle/>
        <a:p>
          <a:r>
            <a:rPr lang="en-US" sz="1800" dirty="0">
              <a:latin typeface="+mj-lt"/>
            </a:rPr>
            <a:t>Before removing outliers:	0.959</a:t>
          </a:r>
        </a:p>
      </dgm:t>
    </dgm:pt>
    <dgm:pt modelId="{F9EB2D68-62EA-4E1E-AF97-CBA0DE057EAF}" type="parTrans" cxnId="{08C87B2E-B04C-459A-8F0C-FE8CC891B1A3}">
      <dgm:prSet/>
      <dgm:spPr/>
      <dgm:t>
        <a:bodyPr/>
        <a:lstStyle/>
        <a:p>
          <a:endParaRPr lang="en-US"/>
        </a:p>
      </dgm:t>
    </dgm:pt>
    <dgm:pt modelId="{66C73FC2-14C4-47C3-A001-A2A85EA59AED}" type="sibTrans" cxnId="{08C87B2E-B04C-459A-8F0C-FE8CC891B1A3}">
      <dgm:prSet/>
      <dgm:spPr/>
      <dgm:t>
        <a:bodyPr/>
        <a:lstStyle/>
        <a:p>
          <a:endParaRPr lang="en-US"/>
        </a:p>
      </dgm:t>
    </dgm:pt>
    <dgm:pt modelId="{34414A7A-52DB-4186-B870-39AFC355905B}">
      <dgm:prSet phldrT="[Text]" custT="1"/>
      <dgm:spPr/>
      <dgm:t>
        <a:bodyPr/>
        <a:lstStyle/>
        <a:p>
          <a:r>
            <a:rPr lang="en-US" sz="1800" dirty="0">
              <a:latin typeface="+mj-lt"/>
            </a:rPr>
            <a:t>After removing outliers: 	0.812</a:t>
          </a:r>
        </a:p>
      </dgm:t>
    </dgm:pt>
    <dgm:pt modelId="{5182C0C3-FBAC-4819-912C-4EE3198B7814}" type="parTrans" cxnId="{A0E049A6-7BCE-4B4A-9BC0-A67DB503447F}">
      <dgm:prSet/>
      <dgm:spPr/>
      <dgm:t>
        <a:bodyPr/>
        <a:lstStyle/>
        <a:p>
          <a:endParaRPr lang="en-US"/>
        </a:p>
      </dgm:t>
    </dgm:pt>
    <dgm:pt modelId="{189B4140-3560-4E99-998A-AFE820D65E1B}" type="sibTrans" cxnId="{A0E049A6-7BCE-4B4A-9BC0-A67DB503447F}">
      <dgm:prSet/>
      <dgm:spPr/>
      <dgm:t>
        <a:bodyPr/>
        <a:lstStyle/>
        <a:p>
          <a:endParaRPr lang="en-US"/>
        </a:p>
      </dgm:t>
    </dgm:pt>
    <dgm:pt modelId="{0B5EA393-66F9-443F-8D8A-0A0CEA8D4B58}">
      <dgm:prSet phldrT="[Text]" custT="1"/>
      <dgm:spPr/>
      <dgm:t>
        <a:bodyPr/>
        <a:lstStyle/>
        <a:p>
          <a:r>
            <a:rPr lang="en-US" sz="1800" dirty="0">
              <a:latin typeface="+mj-lt"/>
            </a:rPr>
            <a:t>After removing outliers: 	0.970</a:t>
          </a:r>
        </a:p>
      </dgm:t>
    </dgm:pt>
    <dgm:pt modelId="{A35E7927-A19F-4856-9611-BF97553454B7}" type="parTrans" cxnId="{60C5F1C6-7CD2-45E1-B057-0CF37559409B}">
      <dgm:prSet/>
      <dgm:spPr/>
      <dgm:t>
        <a:bodyPr/>
        <a:lstStyle/>
        <a:p>
          <a:endParaRPr lang="en-US"/>
        </a:p>
      </dgm:t>
    </dgm:pt>
    <dgm:pt modelId="{8830F925-9AA5-4C14-A088-2327499F6257}" type="sibTrans" cxnId="{60C5F1C6-7CD2-45E1-B057-0CF37559409B}">
      <dgm:prSet/>
      <dgm:spPr/>
      <dgm:t>
        <a:bodyPr/>
        <a:lstStyle/>
        <a:p>
          <a:endParaRPr lang="en-US"/>
        </a:p>
      </dgm:t>
    </dgm:pt>
    <dgm:pt modelId="{77339BEC-8675-4223-AB91-493310FC1937}">
      <dgm:prSet phldrT="[Text]"/>
      <dgm:spPr/>
      <dgm:t>
        <a:bodyPr/>
        <a:lstStyle/>
        <a:p>
          <a:r>
            <a:rPr lang="en-US" dirty="0">
              <a:latin typeface="+mj-lt"/>
            </a:rPr>
            <a:t>BMI: 0.28</a:t>
          </a:r>
        </a:p>
      </dgm:t>
    </dgm:pt>
    <dgm:pt modelId="{42DEA0F6-8251-4C6D-B66F-ECC195EF6A19}" type="parTrans" cxnId="{00F304FA-712B-4A79-B216-A9235AD0BFE9}">
      <dgm:prSet/>
      <dgm:spPr/>
      <dgm:t>
        <a:bodyPr/>
        <a:lstStyle/>
        <a:p>
          <a:endParaRPr lang="en-US"/>
        </a:p>
      </dgm:t>
    </dgm:pt>
    <dgm:pt modelId="{2EF6DBDC-C96D-47EF-8975-5F7004DA5F6B}" type="sibTrans" cxnId="{00F304FA-712B-4A79-B216-A9235AD0BFE9}">
      <dgm:prSet/>
      <dgm:spPr/>
      <dgm:t>
        <a:bodyPr/>
        <a:lstStyle/>
        <a:p>
          <a:endParaRPr lang="en-US"/>
        </a:p>
      </dgm:t>
    </dgm:pt>
    <dgm:pt modelId="{44D1ADAD-65B1-4817-B4D3-E15EE221D849}">
      <dgm:prSet phldrT="[Text]"/>
      <dgm:spPr/>
      <dgm:t>
        <a:bodyPr/>
        <a:lstStyle/>
        <a:p>
          <a:r>
            <a:rPr lang="en-US" dirty="0">
              <a:latin typeface="+mj-lt"/>
            </a:rPr>
            <a:t>Age: 0.24</a:t>
          </a:r>
        </a:p>
      </dgm:t>
    </dgm:pt>
    <dgm:pt modelId="{FA72904F-3212-4B35-9B85-22DF07255DA4}" type="parTrans" cxnId="{B6096C0C-B7ED-42E5-ADA3-0AB7A508EA41}">
      <dgm:prSet/>
      <dgm:spPr/>
      <dgm:t>
        <a:bodyPr/>
        <a:lstStyle/>
        <a:p>
          <a:endParaRPr lang="en-US"/>
        </a:p>
      </dgm:t>
    </dgm:pt>
    <dgm:pt modelId="{5D1FF5F9-842C-4EB5-AE35-DE5A3170D68C}" type="sibTrans" cxnId="{B6096C0C-B7ED-42E5-ADA3-0AB7A508EA41}">
      <dgm:prSet/>
      <dgm:spPr/>
      <dgm:t>
        <a:bodyPr/>
        <a:lstStyle/>
        <a:p>
          <a:endParaRPr lang="en-US"/>
        </a:p>
      </dgm:t>
    </dgm:pt>
    <dgm:pt modelId="{62864A33-AF43-4806-813A-39BE770753DE}" type="pres">
      <dgm:prSet presAssocID="{6E99E6F6-B15E-43B3-8588-A930308D4226}" presName="Name0" presStyleCnt="0">
        <dgm:presLayoutVars>
          <dgm:chMax/>
          <dgm:chPref val="3"/>
          <dgm:dir/>
          <dgm:animOne val="branch"/>
          <dgm:animLvl val="lvl"/>
        </dgm:presLayoutVars>
      </dgm:prSet>
      <dgm:spPr/>
    </dgm:pt>
    <dgm:pt modelId="{B2431C5B-D68E-4881-A4D2-95EDA61D2FC4}" type="pres">
      <dgm:prSet presAssocID="{C08A33E2-5404-422F-9DDB-640DD3EE7270}" presName="composite" presStyleCnt="0"/>
      <dgm:spPr/>
    </dgm:pt>
    <dgm:pt modelId="{2CF47C65-9926-408C-AF2D-2C6DF288B644}" type="pres">
      <dgm:prSet presAssocID="{C08A33E2-5404-422F-9DDB-640DD3EE7270}" presName="FirstChild" presStyleLbl="revTx" presStyleIdx="0" presStyleCnt="6">
        <dgm:presLayoutVars>
          <dgm:chMax val="0"/>
          <dgm:chPref val="0"/>
          <dgm:bulletEnabled val="1"/>
        </dgm:presLayoutVars>
      </dgm:prSet>
      <dgm:spPr/>
    </dgm:pt>
    <dgm:pt modelId="{4B16981E-E370-4008-B7CB-AC0C9DE75867}" type="pres">
      <dgm:prSet presAssocID="{C08A33E2-5404-422F-9DDB-640DD3EE7270}" presName="Parent" presStyleLbl="alignNode1" presStyleIdx="0" presStyleCnt="3">
        <dgm:presLayoutVars>
          <dgm:chMax val="3"/>
          <dgm:chPref val="3"/>
          <dgm:bulletEnabled val="1"/>
        </dgm:presLayoutVars>
      </dgm:prSet>
      <dgm:spPr/>
    </dgm:pt>
    <dgm:pt modelId="{6AFD3526-B32E-43A0-A9F0-6517084B54EC}" type="pres">
      <dgm:prSet presAssocID="{C08A33E2-5404-422F-9DDB-640DD3EE7270}" presName="Accent" presStyleLbl="parChTrans1D1" presStyleIdx="0" presStyleCnt="3"/>
      <dgm:spPr/>
    </dgm:pt>
    <dgm:pt modelId="{CA15E8D1-D524-46A0-9B15-730754B9BD8D}" type="pres">
      <dgm:prSet presAssocID="{C08A33E2-5404-422F-9DDB-640DD3EE7270}" presName="Child" presStyleLbl="revTx" presStyleIdx="1" presStyleCnt="6">
        <dgm:presLayoutVars>
          <dgm:chMax val="0"/>
          <dgm:chPref val="0"/>
          <dgm:bulletEnabled val="1"/>
        </dgm:presLayoutVars>
      </dgm:prSet>
      <dgm:spPr/>
    </dgm:pt>
    <dgm:pt modelId="{70712000-8B71-49F1-A748-041EECEB3954}" type="pres">
      <dgm:prSet presAssocID="{60770D6E-C320-4808-A292-A459231E1767}" presName="sibTrans" presStyleCnt="0"/>
      <dgm:spPr/>
    </dgm:pt>
    <dgm:pt modelId="{16C3AB10-DE81-44CD-B98B-C6ABA5A794CA}" type="pres">
      <dgm:prSet presAssocID="{ACC1CADB-965B-4E66-9410-69B60C8F886F}" presName="composite" presStyleCnt="0"/>
      <dgm:spPr/>
    </dgm:pt>
    <dgm:pt modelId="{26DF3B5C-190B-4361-B571-DCC85601FAF7}" type="pres">
      <dgm:prSet presAssocID="{ACC1CADB-965B-4E66-9410-69B60C8F886F}" presName="FirstChild" presStyleLbl="revTx" presStyleIdx="2" presStyleCnt="6">
        <dgm:presLayoutVars>
          <dgm:chMax val="0"/>
          <dgm:chPref val="0"/>
          <dgm:bulletEnabled val="1"/>
        </dgm:presLayoutVars>
      </dgm:prSet>
      <dgm:spPr/>
    </dgm:pt>
    <dgm:pt modelId="{227CD9F0-7BFF-43EE-B0AA-D345BB5BBE3F}" type="pres">
      <dgm:prSet presAssocID="{ACC1CADB-965B-4E66-9410-69B60C8F886F}" presName="Parent" presStyleLbl="alignNode1" presStyleIdx="1" presStyleCnt="3">
        <dgm:presLayoutVars>
          <dgm:chMax val="3"/>
          <dgm:chPref val="3"/>
          <dgm:bulletEnabled val="1"/>
        </dgm:presLayoutVars>
      </dgm:prSet>
      <dgm:spPr/>
    </dgm:pt>
    <dgm:pt modelId="{E506A20F-A54E-42A8-9CC2-FC176583DD0F}" type="pres">
      <dgm:prSet presAssocID="{ACC1CADB-965B-4E66-9410-69B60C8F886F}" presName="Accent" presStyleLbl="parChTrans1D1" presStyleIdx="1" presStyleCnt="3"/>
      <dgm:spPr/>
    </dgm:pt>
    <dgm:pt modelId="{4E4FEB2B-02E5-4131-A0EA-94B4069DE81C}" type="pres">
      <dgm:prSet presAssocID="{ACC1CADB-965B-4E66-9410-69B60C8F886F}" presName="Child" presStyleLbl="revTx" presStyleIdx="3" presStyleCnt="6">
        <dgm:presLayoutVars>
          <dgm:chMax val="0"/>
          <dgm:chPref val="0"/>
          <dgm:bulletEnabled val="1"/>
        </dgm:presLayoutVars>
      </dgm:prSet>
      <dgm:spPr/>
    </dgm:pt>
    <dgm:pt modelId="{0520CE01-742F-4E41-9419-ED0F5BE81937}" type="pres">
      <dgm:prSet presAssocID="{881DC4F3-1C4C-4A58-92B1-B32AEF2B779E}" presName="sibTrans" presStyleCnt="0"/>
      <dgm:spPr/>
    </dgm:pt>
    <dgm:pt modelId="{8122EBCF-91E7-494D-92AD-900F52EC2A45}" type="pres">
      <dgm:prSet presAssocID="{99BC35F5-0A08-4D61-86E9-52B1AB86E622}" presName="composite" presStyleCnt="0"/>
      <dgm:spPr/>
    </dgm:pt>
    <dgm:pt modelId="{AAE986A3-EBF3-4E78-883A-8D5C7930745D}" type="pres">
      <dgm:prSet presAssocID="{99BC35F5-0A08-4D61-86E9-52B1AB86E622}" presName="FirstChild" presStyleLbl="revTx" presStyleIdx="4" presStyleCnt="6">
        <dgm:presLayoutVars>
          <dgm:chMax val="0"/>
          <dgm:chPref val="0"/>
          <dgm:bulletEnabled val="1"/>
        </dgm:presLayoutVars>
      </dgm:prSet>
      <dgm:spPr/>
    </dgm:pt>
    <dgm:pt modelId="{9A61A912-4375-4AD0-9D91-312F3A009D78}" type="pres">
      <dgm:prSet presAssocID="{99BC35F5-0A08-4D61-86E9-52B1AB86E622}" presName="Parent" presStyleLbl="alignNode1" presStyleIdx="2" presStyleCnt="3">
        <dgm:presLayoutVars>
          <dgm:chMax val="3"/>
          <dgm:chPref val="3"/>
          <dgm:bulletEnabled val="1"/>
        </dgm:presLayoutVars>
      </dgm:prSet>
      <dgm:spPr/>
    </dgm:pt>
    <dgm:pt modelId="{AF4148D8-CAD8-4792-92C8-D195DE01B29F}" type="pres">
      <dgm:prSet presAssocID="{99BC35F5-0A08-4D61-86E9-52B1AB86E622}" presName="Accent" presStyleLbl="parChTrans1D1" presStyleIdx="2" presStyleCnt="3"/>
      <dgm:spPr/>
    </dgm:pt>
    <dgm:pt modelId="{6A759FC5-E6C2-4911-BEF0-44A3A03086DA}" type="pres">
      <dgm:prSet presAssocID="{99BC35F5-0A08-4D61-86E9-52B1AB86E622}" presName="Child" presStyleLbl="revTx" presStyleIdx="5" presStyleCnt="6">
        <dgm:presLayoutVars>
          <dgm:chMax val="0"/>
          <dgm:chPref val="0"/>
          <dgm:bulletEnabled val="1"/>
        </dgm:presLayoutVars>
      </dgm:prSet>
      <dgm:spPr/>
    </dgm:pt>
  </dgm:ptLst>
  <dgm:cxnLst>
    <dgm:cxn modelId="{B6096C0C-B7ED-42E5-ADA3-0AB7A508EA41}" srcId="{C08A33E2-5404-422F-9DDB-640DD3EE7270}" destId="{44D1ADAD-65B1-4817-B4D3-E15EE221D849}" srcOrd="3" destOrd="0" parTransId="{FA72904F-3212-4B35-9B85-22DF07255DA4}" sibTransId="{5D1FF5F9-842C-4EB5-AE35-DE5A3170D68C}"/>
    <dgm:cxn modelId="{47C97E0C-1279-4357-8A90-A7A8ED1F2AAC}" type="presOf" srcId="{6E99E6F6-B15E-43B3-8588-A930308D4226}" destId="{62864A33-AF43-4806-813A-39BE770753DE}" srcOrd="0" destOrd="0" presId="urn:microsoft.com/office/officeart/2011/layout/TabList"/>
    <dgm:cxn modelId="{B5A68115-F11B-426F-8904-651C332B5C7A}" type="presOf" srcId="{33B4D3C8-9346-4BE8-A82E-C96C2913C94D}" destId="{4E4FEB2B-02E5-4131-A0EA-94B4069DE81C}" srcOrd="0" destOrd="0" presId="urn:microsoft.com/office/officeart/2011/layout/TabList"/>
    <dgm:cxn modelId="{7141C71C-EDF2-4BEA-BA26-40D8B3A6F74B}" srcId="{ACC1CADB-965B-4E66-9410-69B60C8F886F}" destId="{D761E408-1278-4FD6-BCF6-EB293ABE2185}" srcOrd="0" destOrd="0" parTransId="{E59E137C-E744-466C-897A-656195559C21}" sibTransId="{3716BAF7-0C34-400A-BAF2-606FC414A521}"/>
    <dgm:cxn modelId="{65D1EA1D-B589-4449-8389-95EB40061539}" srcId="{C08A33E2-5404-422F-9DDB-640DD3EE7270}" destId="{C209DDFA-5BFD-4A2C-A511-6BD6D91F20AB}" srcOrd="0" destOrd="0" parTransId="{B62C9215-862F-4B00-A337-537FE39B349A}" sibTransId="{16E3B04E-DBAC-4BBC-998E-97E1BD2AE923}"/>
    <dgm:cxn modelId="{A96B1120-A008-4B2E-AC9C-530B0F09CA8C}" type="presOf" srcId="{99BC35F5-0A08-4D61-86E9-52B1AB86E622}" destId="{9A61A912-4375-4AD0-9D91-312F3A009D78}" srcOrd="0" destOrd="0" presId="urn:microsoft.com/office/officeart/2011/layout/TabList"/>
    <dgm:cxn modelId="{AA1EA622-6DEE-4735-8CD8-C8489263F6EB}" srcId="{6E99E6F6-B15E-43B3-8588-A930308D4226}" destId="{ACC1CADB-965B-4E66-9410-69B60C8F886F}" srcOrd="1" destOrd="0" parTransId="{F1402B3D-EEF4-40B9-AB48-82DEBBEB1CD3}" sibTransId="{881DC4F3-1C4C-4A58-92B1-B32AEF2B779E}"/>
    <dgm:cxn modelId="{F01F902C-9B20-4525-B139-BD21194E2FEE}" srcId="{6E99E6F6-B15E-43B3-8588-A930308D4226}" destId="{C08A33E2-5404-422F-9DDB-640DD3EE7270}" srcOrd="0" destOrd="0" parTransId="{E47940A1-6EC5-42C9-BBE5-24FD53302A86}" sibTransId="{60770D6E-C320-4808-A292-A459231E1767}"/>
    <dgm:cxn modelId="{08C87B2E-B04C-459A-8F0C-FE8CC891B1A3}" srcId="{99BC35F5-0A08-4D61-86E9-52B1AB86E622}" destId="{306E5C1B-1251-41E0-AF44-A46DB94AD4EF}" srcOrd="1" destOrd="0" parTransId="{F9EB2D68-62EA-4E1E-AF97-CBA0DE057EAF}" sibTransId="{66C73FC2-14C4-47C3-A001-A2A85EA59AED}"/>
    <dgm:cxn modelId="{CEA11632-D594-4C19-BC6B-EA6803BFF0A4}" type="presOf" srcId="{ACC1CADB-965B-4E66-9410-69B60C8F886F}" destId="{227CD9F0-7BFF-43EE-B0AA-D345BB5BBE3F}" srcOrd="0" destOrd="0" presId="urn:microsoft.com/office/officeart/2011/layout/TabList"/>
    <dgm:cxn modelId="{2D4C5B63-0FED-4990-89B1-7B49A606CEBC}" type="presOf" srcId="{D761E408-1278-4FD6-BCF6-EB293ABE2185}" destId="{26DF3B5C-190B-4361-B571-DCC85601FAF7}" srcOrd="0" destOrd="0" presId="urn:microsoft.com/office/officeart/2011/layout/TabList"/>
    <dgm:cxn modelId="{5E1C3866-38B4-4CFC-B276-168D7BC33634}" type="presOf" srcId="{C209DDFA-5BFD-4A2C-A511-6BD6D91F20AB}" destId="{2CF47C65-9926-408C-AF2D-2C6DF288B644}" srcOrd="0" destOrd="0" presId="urn:microsoft.com/office/officeart/2011/layout/TabList"/>
    <dgm:cxn modelId="{6775AD69-5BD4-4E78-9220-021F993B6835}" type="presOf" srcId="{44D1ADAD-65B1-4817-B4D3-E15EE221D849}" destId="{CA15E8D1-D524-46A0-9B15-730754B9BD8D}" srcOrd="0" destOrd="2" presId="urn:microsoft.com/office/officeart/2011/layout/TabList"/>
    <dgm:cxn modelId="{79E3054A-9913-414A-A530-5AF85BEDBFC4}" srcId="{C08A33E2-5404-422F-9DDB-640DD3EE7270}" destId="{A5E1B36E-9523-451B-98E2-94A202ABD699}" srcOrd="1" destOrd="0" parTransId="{E1FB4FC0-807A-40A5-9D0F-2FE3726D13FE}" sibTransId="{333CAAA1-EC43-41DC-AFDC-0703D264BB8C}"/>
    <dgm:cxn modelId="{E73A494E-197B-465B-B4F9-36DE15A5814A}" type="presOf" srcId="{C08A33E2-5404-422F-9DDB-640DD3EE7270}" destId="{4B16981E-E370-4008-B7CB-AC0C9DE75867}" srcOrd="0" destOrd="0" presId="urn:microsoft.com/office/officeart/2011/layout/TabList"/>
    <dgm:cxn modelId="{306BC073-89D3-4AAD-8CC7-8A7D7BCAD538}" type="presOf" srcId="{F34539E9-320F-4697-BD4A-A8D678CAAB57}" destId="{AAE986A3-EBF3-4E78-883A-8D5C7930745D}" srcOrd="0" destOrd="0" presId="urn:microsoft.com/office/officeart/2011/layout/TabList"/>
    <dgm:cxn modelId="{77A41959-AE33-4133-B21F-701010F818D2}" type="presOf" srcId="{0B5EA393-66F9-443F-8D8A-0A0CEA8D4B58}" destId="{6A759FC5-E6C2-4911-BEF0-44A3A03086DA}" srcOrd="0" destOrd="1" presId="urn:microsoft.com/office/officeart/2011/layout/TabList"/>
    <dgm:cxn modelId="{89E0BF84-682F-4558-B249-D244B71FA90A}" srcId="{6E99E6F6-B15E-43B3-8588-A930308D4226}" destId="{99BC35F5-0A08-4D61-86E9-52B1AB86E622}" srcOrd="2" destOrd="0" parTransId="{0104EA56-4BF0-4E7F-A6F9-358C8BEC8931}" sibTransId="{E96F8E7D-034B-4042-A2C1-29AA0E6A719C}"/>
    <dgm:cxn modelId="{73EA6087-1DB6-45C5-9D40-7C18AC50E42B}" type="presOf" srcId="{34414A7A-52DB-4186-B870-39AFC355905B}" destId="{4E4FEB2B-02E5-4131-A0EA-94B4069DE81C}" srcOrd="0" destOrd="1" presId="urn:microsoft.com/office/officeart/2011/layout/TabList"/>
    <dgm:cxn modelId="{FAAB9B8B-9695-494C-A319-6C7E2AD08751}" srcId="{ACC1CADB-965B-4E66-9410-69B60C8F886F}" destId="{33B4D3C8-9346-4BE8-A82E-C96C2913C94D}" srcOrd="1" destOrd="0" parTransId="{B186C012-CE0D-4177-BF8F-A2C0AB826614}" sibTransId="{E52F0EFD-F9EA-4E14-B876-A2B2EB65DFC2}"/>
    <dgm:cxn modelId="{01C0188C-2902-43FB-B00C-52DD195102B1}" type="presOf" srcId="{306E5C1B-1251-41E0-AF44-A46DB94AD4EF}" destId="{6A759FC5-E6C2-4911-BEF0-44A3A03086DA}" srcOrd="0" destOrd="0" presId="urn:microsoft.com/office/officeart/2011/layout/TabList"/>
    <dgm:cxn modelId="{90BA5DA1-3C33-4D20-B721-4D48A293AD21}" type="presOf" srcId="{77339BEC-8675-4223-AB91-493310FC1937}" destId="{CA15E8D1-D524-46A0-9B15-730754B9BD8D}" srcOrd="0" destOrd="1" presId="urn:microsoft.com/office/officeart/2011/layout/TabList"/>
    <dgm:cxn modelId="{A0E049A6-7BCE-4B4A-9BC0-A67DB503447F}" srcId="{ACC1CADB-965B-4E66-9410-69B60C8F886F}" destId="{34414A7A-52DB-4186-B870-39AFC355905B}" srcOrd="2" destOrd="0" parTransId="{5182C0C3-FBAC-4819-912C-4EE3198B7814}" sibTransId="{189B4140-3560-4E99-998A-AFE820D65E1B}"/>
    <dgm:cxn modelId="{9FFB12C3-2C5E-4526-A4D0-16A82D92C26C}" srcId="{99BC35F5-0A08-4D61-86E9-52B1AB86E622}" destId="{F34539E9-320F-4697-BD4A-A8D678CAAB57}" srcOrd="0" destOrd="0" parTransId="{BB940DAD-6C5C-43ED-98F2-1FD2F91EA7C6}" sibTransId="{0F991F99-EC79-4EAC-B019-72E99AEA43C4}"/>
    <dgm:cxn modelId="{60C5F1C6-7CD2-45E1-B057-0CF37559409B}" srcId="{99BC35F5-0A08-4D61-86E9-52B1AB86E622}" destId="{0B5EA393-66F9-443F-8D8A-0A0CEA8D4B58}" srcOrd="2" destOrd="0" parTransId="{A35E7927-A19F-4856-9611-BF97553454B7}" sibTransId="{8830F925-9AA5-4C14-A088-2327499F6257}"/>
    <dgm:cxn modelId="{2B0800E4-3403-4DAF-B352-E1DB8B99AC1C}" type="presOf" srcId="{A5E1B36E-9523-451B-98E2-94A202ABD699}" destId="{CA15E8D1-D524-46A0-9B15-730754B9BD8D}" srcOrd="0" destOrd="0" presId="urn:microsoft.com/office/officeart/2011/layout/TabList"/>
    <dgm:cxn modelId="{00F304FA-712B-4A79-B216-A9235AD0BFE9}" srcId="{C08A33E2-5404-422F-9DDB-640DD3EE7270}" destId="{77339BEC-8675-4223-AB91-493310FC1937}" srcOrd="2" destOrd="0" parTransId="{42DEA0F6-8251-4C6D-B66F-ECC195EF6A19}" sibTransId="{2EF6DBDC-C96D-47EF-8975-5F7004DA5F6B}"/>
    <dgm:cxn modelId="{0F420A4C-39D6-4086-988B-D0995C9C8F79}" type="presParOf" srcId="{62864A33-AF43-4806-813A-39BE770753DE}" destId="{B2431C5B-D68E-4881-A4D2-95EDA61D2FC4}" srcOrd="0" destOrd="0" presId="urn:microsoft.com/office/officeart/2011/layout/TabList"/>
    <dgm:cxn modelId="{1BB6C7AA-9D3E-4061-B8A3-D575F21780A6}" type="presParOf" srcId="{B2431C5B-D68E-4881-A4D2-95EDA61D2FC4}" destId="{2CF47C65-9926-408C-AF2D-2C6DF288B644}" srcOrd="0" destOrd="0" presId="urn:microsoft.com/office/officeart/2011/layout/TabList"/>
    <dgm:cxn modelId="{B3B59B41-E99D-4216-B8EA-D635DFD7762E}" type="presParOf" srcId="{B2431C5B-D68E-4881-A4D2-95EDA61D2FC4}" destId="{4B16981E-E370-4008-B7CB-AC0C9DE75867}" srcOrd="1" destOrd="0" presId="urn:microsoft.com/office/officeart/2011/layout/TabList"/>
    <dgm:cxn modelId="{64A82843-70C4-4551-8E36-7E6A4C09314C}" type="presParOf" srcId="{B2431C5B-D68E-4881-A4D2-95EDA61D2FC4}" destId="{6AFD3526-B32E-43A0-A9F0-6517084B54EC}" srcOrd="2" destOrd="0" presId="urn:microsoft.com/office/officeart/2011/layout/TabList"/>
    <dgm:cxn modelId="{A704DD38-1315-4022-A881-0F6BDA9169AE}" type="presParOf" srcId="{62864A33-AF43-4806-813A-39BE770753DE}" destId="{CA15E8D1-D524-46A0-9B15-730754B9BD8D}" srcOrd="1" destOrd="0" presId="urn:microsoft.com/office/officeart/2011/layout/TabList"/>
    <dgm:cxn modelId="{E8EB5B1C-19BF-4334-80A6-347BBE64A969}" type="presParOf" srcId="{62864A33-AF43-4806-813A-39BE770753DE}" destId="{70712000-8B71-49F1-A748-041EECEB3954}" srcOrd="2" destOrd="0" presId="urn:microsoft.com/office/officeart/2011/layout/TabList"/>
    <dgm:cxn modelId="{C37520A7-77C1-4048-BA35-A1DD7A346832}" type="presParOf" srcId="{62864A33-AF43-4806-813A-39BE770753DE}" destId="{16C3AB10-DE81-44CD-B98B-C6ABA5A794CA}" srcOrd="3" destOrd="0" presId="urn:microsoft.com/office/officeart/2011/layout/TabList"/>
    <dgm:cxn modelId="{85D58223-9199-4F04-8E91-3E0B6F7353E4}" type="presParOf" srcId="{16C3AB10-DE81-44CD-B98B-C6ABA5A794CA}" destId="{26DF3B5C-190B-4361-B571-DCC85601FAF7}" srcOrd="0" destOrd="0" presId="urn:microsoft.com/office/officeart/2011/layout/TabList"/>
    <dgm:cxn modelId="{1ACF2B9C-27BB-4154-B8D4-91FCF7764494}" type="presParOf" srcId="{16C3AB10-DE81-44CD-B98B-C6ABA5A794CA}" destId="{227CD9F0-7BFF-43EE-B0AA-D345BB5BBE3F}" srcOrd="1" destOrd="0" presId="urn:microsoft.com/office/officeart/2011/layout/TabList"/>
    <dgm:cxn modelId="{7EACB540-B3C7-40B6-AA3B-F4D15DE714F7}" type="presParOf" srcId="{16C3AB10-DE81-44CD-B98B-C6ABA5A794CA}" destId="{E506A20F-A54E-42A8-9CC2-FC176583DD0F}" srcOrd="2" destOrd="0" presId="urn:microsoft.com/office/officeart/2011/layout/TabList"/>
    <dgm:cxn modelId="{5F2B8370-1462-4E90-9253-ED0B96824136}" type="presParOf" srcId="{62864A33-AF43-4806-813A-39BE770753DE}" destId="{4E4FEB2B-02E5-4131-A0EA-94B4069DE81C}" srcOrd="4" destOrd="0" presId="urn:microsoft.com/office/officeart/2011/layout/TabList"/>
    <dgm:cxn modelId="{CAECFB08-7705-4264-B59F-807B82B17D82}" type="presParOf" srcId="{62864A33-AF43-4806-813A-39BE770753DE}" destId="{0520CE01-742F-4E41-9419-ED0F5BE81937}" srcOrd="5" destOrd="0" presId="urn:microsoft.com/office/officeart/2011/layout/TabList"/>
    <dgm:cxn modelId="{C2ACC1AF-7CD0-4240-BB15-F45C5DF04675}" type="presParOf" srcId="{62864A33-AF43-4806-813A-39BE770753DE}" destId="{8122EBCF-91E7-494D-92AD-900F52EC2A45}" srcOrd="6" destOrd="0" presId="urn:microsoft.com/office/officeart/2011/layout/TabList"/>
    <dgm:cxn modelId="{777BB426-F60E-4FC1-BAD9-1EB4DF7781FE}" type="presParOf" srcId="{8122EBCF-91E7-494D-92AD-900F52EC2A45}" destId="{AAE986A3-EBF3-4E78-883A-8D5C7930745D}" srcOrd="0" destOrd="0" presId="urn:microsoft.com/office/officeart/2011/layout/TabList"/>
    <dgm:cxn modelId="{536BA80E-DD12-4EEE-8C7B-3B5AE188E313}" type="presParOf" srcId="{8122EBCF-91E7-494D-92AD-900F52EC2A45}" destId="{9A61A912-4375-4AD0-9D91-312F3A009D78}" srcOrd="1" destOrd="0" presId="urn:microsoft.com/office/officeart/2011/layout/TabList"/>
    <dgm:cxn modelId="{2E3EDEF7-B4B6-4F2E-A3C4-F26D40694A6A}" type="presParOf" srcId="{8122EBCF-91E7-494D-92AD-900F52EC2A45}" destId="{AF4148D8-CAD8-4792-92C8-D195DE01B29F}" srcOrd="2" destOrd="0" presId="urn:microsoft.com/office/officeart/2011/layout/TabList"/>
    <dgm:cxn modelId="{CA4D326D-DAC3-446F-B18A-E56078FF23F5}" type="presParOf" srcId="{62864A33-AF43-4806-813A-39BE770753DE}" destId="{6A759FC5-E6C2-4911-BEF0-44A3A03086D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148D8-CAD8-4792-92C8-D195DE01B29F}">
      <dsp:nvSpPr>
        <dsp:cNvPr id="0" name=""/>
        <dsp:cNvSpPr/>
      </dsp:nvSpPr>
      <dsp:spPr>
        <a:xfrm>
          <a:off x="0" y="2933940"/>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06A20F-A54E-42A8-9CC2-FC176583DD0F}">
      <dsp:nvSpPr>
        <dsp:cNvPr id="0" name=""/>
        <dsp:cNvSpPr/>
      </dsp:nvSpPr>
      <dsp:spPr>
        <a:xfrm>
          <a:off x="0" y="1673766"/>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D3526-B32E-43A0-A9F0-6517084B54EC}">
      <dsp:nvSpPr>
        <dsp:cNvPr id="0" name=""/>
        <dsp:cNvSpPr/>
      </dsp:nvSpPr>
      <dsp:spPr>
        <a:xfrm>
          <a:off x="0" y="413592"/>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47C65-9926-408C-AF2D-2C6DF288B644}">
      <dsp:nvSpPr>
        <dsp:cNvPr id="0" name=""/>
        <dsp:cNvSpPr/>
      </dsp:nvSpPr>
      <dsp:spPr>
        <a:xfrm>
          <a:off x="2615183" y="461"/>
          <a:ext cx="7443216" cy="41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kern="1200" dirty="0">
              <a:latin typeface="+mj-lt"/>
            </a:rPr>
            <a:t>	Between features and Outcome</a:t>
          </a:r>
        </a:p>
      </dsp:txBody>
      <dsp:txXfrm>
        <a:off x="2615183" y="461"/>
        <a:ext cx="7443216" cy="413131"/>
      </dsp:txXfrm>
    </dsp:sp>
    <dsp:sp modelId="{4B16981E-E370-4008-B7CB-AC0C9DE75867}">
      <dsp:nvSpPr>
        <dsp:cNvPr id="0" name=""/>
        <dsp:cNvSpPr/>
      </dsp:nvSpPr>
      <dsp:spPr>
        <a:xfrm>
          <a:off x="0" y="461"/>
          <a:ext cx="2615183" cy="413131"/>
        </a:xfrm>
        <a:prstGeom prst="round2SameRect">
          <a:avLst>
            <a:gd name="adj1" fmla="val 16670"/>
            <a:gd name="adj2" fmla="val 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Correlation</a:t>
          </a:r>
        </a:p>
      </dsp:txBody>
      <dsp:txXfrm>
        <a:off x="20171" y="20632"/>
        <a:ext cx="2574841" cy="392960"/>
      </dsp:txXfrm>
    </dsp:sp>
    <dsp:sp modelId="{CA15E8D1-D524-46A0-9B15-730754B9BD8D}">
      <dsp:nvSpPr>
        <dsp:cNvPr id="0" name=""/>
        <dsp:cNvSpPr/>
      </dsp:nvSpPr>
      <dsp:spPr>
        <a:xfrm>
          <a:off x="0" y="413592"/>
          <a:ext cx="10058399" cy="8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mj-lt"/>
            </a:rPr>
            <a:t>Glucose: 0.46</a:t>
          </a:r>
        </a:p>
        <a:p>
          <a:pPr marL="171450" lvl="1" indent="-171450" algn="l" defTabSz="711200">
            <a:lnSpc>
              <a:spcPct val="90000"/>
            </a:lnSpc>
            <a:spcBef>
              <a:spcPct val="0"/>
            </a:spcBef>
            <a:spcAft>
              <a:spcPct val="15000"/>
            </a:spcAft>
            <a:buChar char="•"/>
          </a:pPr>
          <a:r>
            <a:rPr lang="en-US" sz="1600" kern="1200" dirty="0">
              <a:latin typeface="+mj-lt"/>
            </a:rPr>
            <a:t>BMI: 0.28</a:t>
          </a:r>
        </a:p>
        <a:p>
          <a:pPr marL="171450" lvl="1" indent="-171450" algn="l" defTabSz="711200">
            <a:lnSpc>
              <a:spcPct val="90000"/>
            </a:lnSpc>
            <a:spcBef>
              <a:spcPct val="0"/>
            </a:spcBef>
            <a:spcAft>
              <a:spcPct val="15000"/>
            </a:spcAft>
            <a:buChar char="•"/>
          </a:pPr>
          <a:r>
            <a:rPr lang="en-US" sz="1600" kern="1200" dirty="0">
              <a:latin typeface="+mj-lt"/>
            </a:rPr>
            <a:t>Age: 0.24</a:t>
          </a:r>
        </a:p>
      </dsp:txBody>
      <dsp:txXfrm>
        <a:off x="0" y="413592"/>
        <a:ext cx="10058399" cy="826386"/>
      </dsp:txXfrm>
    </dsp:sp>
    <dsp:sp modelId="{26DF3B5C-190B-4361-B571-DCC85601FAF7}">
      <dsp:nvSpPr>
        <dsp:cNvPr id="0" name=""/>
        <dsp:cNvSpPr/>
      </dsp:nvSpPr>
      <dsp:spPr>
        <a:xfrm>
          <a:off x="2615183" y="1260635"/>
          <a:ext cx="7443216" cy="41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kern="1200" dirty="0">
              <a:latin typeface="+mj-lt"/>
            </a:rPr>
            <a:t>	Accuracy</a:t>
          </a:r>
        </a:p>
      </dsp:txBody>
      <dsp:txXfrm>
        <a:off x="2615183" y="1260635"/>
        <a:ext cx="7443216" cy="413131"/>
      </dsp:txXfrm>
    </dsp:sp>
    <dsp:sp modelId="{227CD9F0-7BFF-43EE-B0AA-D345BB5BBE3F}">
      <dsp:nvSpPr>
        <dsp:cNvPr id="0" name=""/>
        <dsp:cNvSpPr/>
      </dsp:nvSpPr>
      <dsp:spPr>
        <a:xfrm>
          <a:off x="0" y="1260635"/>
          <a:ext cx="2615183" cy="413131"/>
        </a:xfrm>
        <a:prstGeom prst="round2SameRect">
          <a:avLst>
            <a:gd name="adj1" fmla="val 16670"/>
            <a:gd name="adj2" fmla="val 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Logistic Regression</a:t>
          </a:r>
        </a:p>
      </dsp:txBody>
      <dsp:txXfrm>
        <a:off x="20171" y="1280806"/>
        <a:ext cx="2574841" cy="392960"/>
      </dsp:txXfrm>
    </dsp:sp>
    <dsp:sp modelId="{4E4FEB2B-02E5-4131-A0EA-94B4069DE81C}">
      <dsp:nvSpPr>
        <dsp:cNvPr id="0" name=""/>
        <dsp:cNvSpPr/>
      </dsp:nvSpPr>
      <dsp:spPr>
        <a:xfrm>
          <a:off x="0" y="1673766"/>
          <a:ext cx="10058399" cy="8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mj-lt"/>
            </a:rPr>
            <a:t>Before removing outliers: 	0.782	 </a:t>
          </a:r>
        </a:p>
        <a:p>
          <a:pPr marL="171450" lvl="1" indent="-171450" algn="l" defTabSz="800100">
            <a:lnSpc>
              <a:spcPct val="90000"/>
            </a:lnSpc>
            <a:spcBef>
              <a:spcPct val="0"/>
            </a:spcBef>
            <a:spcAft>
              <a:spcPct val="15000"/>
            </a:spcAft>
            <a:buChar char="•"/>
          </a:pPr>
          <a:r>
            <a:rPr lang="en-US" sz="1800" kern="1200" dirty="0">
              <a:latin typeface="+mj-lt"/>
            </a:rPr>
            <a:t>After removing outliers: 	0.812</a:t>
          </a:r>
        </a:p>
      </dsp:txBody>
      <dsp:txXfrm>
        <a:off x="0" y="1673766"/>
        <a:ext cx="10058399" cy="826386"/>
      </dsp:txXfrm>
    </dsp:sp>
    <dsp:sp modelId="{AAE986A3-EBF3-4E78-883A-8D5C7930745D}">
      <dsp:nvSpPr>
        <dsp:cNvPr id="0" name=""/>
        <dsp:cNvSpPr/>
      </dsp:nvSpPr>
      <dsp:spPr>
        <a:xfrm>
          <a:off x="2615183" y="2520809"/>
          <a:ext cx="7443216" cy="41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kern="1200" dirty="0">
              <a:latin typeface="+mj-lt"/>
            </a:rPr>
            <a:t>	Accuracy</a:t>
          </a:r>
        </a:p>
      </dsp:txBody>
      <dsp:txXfrm>
        <a:off x="2615183" y="2520809"/>
        <a:ext cx="7443216" cy="413131"/>
      </dsp:txXfrm>
    </dsp:sp>
    <dsp:sp modelId="{9A61A912-4375-4AD0-9D91-312F3A009D78}">
      <dsp:nvSpPr>
        <dsp:cNvPr id="0" name=""/>
        <dsp:cNvSpPr/>
      </dsp:nvSpPr>
      <dsp:spPr>
        <a:xfrm>
          <a:off x="0" y="2520809"/>
          <a:ext cx="2615183" cy="413131"/>
        </a:xfrm>
        <a:prstGeom prst="round2SameRect">
          <a:avLst>
            <a:gd name="adj1" fmla="val 16670"/>
            <a:gd name="adj2" fmla="val 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Decision Tree</a:t>
          </a:r>
        </a:p>
      </dsp:txBody>
      <dsp:txXfrm>
        <a:off x="20171" y="2540980"/>
        <a:ext cx="2574841" cy="392960"/>
      </dsp:txXfrm>
    </dsp:sp>
    <dsp:sp modelId="{6A759FC5-E6C2-4911-BEF0-44A3A03086DA}">
      <dsp:nvSpPr>
        <dsp:cNvPr id="0" name=""/>
        <dsp:cNvSpPr/>
      </dsp:nvSpPr>
      <dsp:spPr>
        <a:xfrm>
          <a:off x="0" y="2933940"/>
          <a:ext cx="10058399" cy="8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mj-lt"/>
            </a:rPr>
            <a:t>Before removing outliers:	0.959</a:t>
          </a:r>
        </a:p>
        <a:p>
          <a:pPr marL="171450" lvl="1" indent="-171450" algn="l" defTabSz="800100">
            <a:lnSpc>
              <a:spcPct val="90000"/>
            </a:lnSpc>
            <a:spcBef>
              <a:spcPct val="0"/>
            </a:spcBef>
            <a:spcAft>
              <a:spcPct val="15000"/>
            </a:spcAft>
            <a:buChar char="•"/>
          </a:pPr>
          <a:r>
            <a:rPr lang="en-US" sz="1800" kern="1200" dirty="0">
              <a:latin typeface="+mj-lt"/>
            </a:rPr>
            <a:t>After removing outliers: 	0.970</a:t>
          </a:r>
        </a:p>
      </dsp:txBody>
      <dsp:txXfrm>
        <a:off x="0" y="2933940"/>
        <a:ext cx="10058399" cy="826386"/>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0D2E7-BE66-43F8-B1EE-7334F1A8B317}"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60FE5-242E-4451-BAF0-0DB48B79E6CE}" type="slidenum">
              <a:rPr lang="en-US" smtClean="0"/>
              <a:t>‹#›</a:t>
            </a:fld>
            <a:endParaRPr lang="en-US"/>
          </a:p>
        </p:txBody>
      </p:sp>
    </p:spTree>
    <p:extLst>
      <p:ext uri="{BB962C8B-B14F-4D97-AF65-F5344CB8AC3E}">
        <p14:creationId xmlns:p14="http://schemas.microsoft.com/office/powerpoint/2010/main" val="333757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Age-adjusted, county-level prevalence of diagnosed diabetes among adults aged 20 years or older, United States, 2004, 2008, and 2016</a:t>
            </a:r>
          </a:p>
        </p:txBody>
      </p:sp>
      <p:sp>
        <p:nvSpPr>
          <p:cNvPr id="4" name="Slide Number Placeholder 3"/>
          <p:cNvSpPr>
            <a:spLocks noGrp="1"/>
          </p:cNvSpPr>
          <p:nvPr>
            <p:ph type="sldNum" sz="quarter" idx="5"/>
          </p:nvPr>
        </p:nvSpPr>
        <p:spPr/>
        <p:txBody>
          <a:bodyPr/>
          <a:lstStyle/>
          <a:p>
            <a:fld id="{BC260FE5-242E-4451-BAF0-0DB48B79E6CE}" type="slidenum">
              <a:rPr lang="en-US" smtClean="0"/>
              <a:t>2</a:t>
            </a:fld>
            <a:endParaRPr lang="en-US"/>
          </a:p>
        </p:txBody>
      </p:sp>
    </p:spTree>
    <p:extLst>
      <p:ext uri="{BB962C8B-B14F-4D97-AF65-F5344CB8AC3E}">
        <p14:creationId xmlns:p14="http://schemas.microsoft.com/office/powerpoint/2010/main" val="26753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johndasilva/diabe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Diabetes </a:t>
            </a:r>
            <a:br>
              <a:rPr lang="en-US" sz="8000" dirty="0"/>
            </a:br>
            <a:r>
              <a:rPr lang="en-US" sz="8000" dirty="0"/>
              <a:t>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Sooyeon Choi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8DCA-6989-467D-8DB2-74B3D253FF37}"/>
              </a:ext>
            </a:extLst>
          </p:cNvPr>
          <p:cNvSpPr>
            <a:spLocks noGrp="1"/>
          </p:cNvSpPr>
          <p:nvPr>
            <p:ph type="title"/>
          </p:nvPr>
        </p:nvSpPr>
        <p:spPr/>
        <p:txBody>
          <a:bodyPr/>
          <a:lstStyle/>
          <a:p>
            <a:r>
              <a:rPr lang="en-US" b="1" dirty="0"/>
              <a:t>Overview</a:t>
            </a:r>
            <a:endParaRPr lang="en-US" dirty="0"/>
          </a:p>
        </p:txBody>
      </p:sp>
      <p:sp>
        <p:nvSpPr>
          <p:cNvPr id="3" name="Content Placeholder 2">
            <a:extLst>
              <a:ext uri="{FF2B5EF4-FFF2-40B4-BE49-F238E27FC236}">
                <a16:creationId xmlns:a16="http://schemas.microsoft.com/office/drawing/2014/main" id="{D7BFC6A3-2160-4C8F-8ADD-6D97586B63D9}"/>
              </a:ext>
            </a:extLst>
          </p:cNvPr>
          <p:cNvSpPr>
            <a:spLocks noGrp="1"/>
          </p:cNvSpPr>
          <p:nvPr>
            <p:ph idx="1"/>
          </p:nvPr>
        </p:nvSpPr>
        <p:spPr/>
        <p:txBody>
          <a:bodyPr>
            <a:normAutofit fontScale="92500" lnSpcReduction="10000"/>
          </a:bodyPr>
          <a:lstStyle/>
          <a:p>
            <a:r>
              <a:rPr lang="en-US" b="1" dirty="0">
                <a:latin typeface="+mj-lt"/>
              </a:rPr>
              <a:t>Motivation</a:t>
            </a:r>
          </a:p>
          <a:p>
            <a:r>
              <a:rPr lang="en-US" dirty="0">
                <a:latin typeface="+mj-lt"/>
              </a:rPr>
              <a:t>According to CDC's National Diabetes Statistics Report, 10.5% (34.2 million people) of USA's total population had diabetes in 2018's records. When looking at the reports over the years, it is clear that the rate is increasing yearly. In 2000, the percentage of people with diabetes was 4.4%, which means that is has more than doubled over 18 years. </a:t>
            </a:r>
          </a:p>
          <a:p>
            <a:r>
              <a:rPr lang="en-US" sz="1800" b="1" dirty="0">
                <a:latin typeface="+mj-lt"/>
              </a:rPr>
              <a:t>Goals</a:t>
            </a:r>
            <a:endParaRPr lang="en-US" b="1" dirty="0">
              <a:latin typeface="+mj-lt"/>
            </a:endParaRPr>
          </a:p>
          <a:p>
            <a:r>
              <a:rPr lang="en-US" dirty="0">
                <a:latin typeface="+mj-lt"/>
              </a:rPr>
              <a:t>1. </a:t>
            </a:r>
            <a:r>
              <a:rPr lang="en-US" u="sng" dirty="0">
                <a:latin typeface="+mj-lt"/>
              </a:rPr>
              <a:t>Data Preparation </a:t>
            </a:r>
            <a:r>
              <a:rPr lang="en-US" dirty="0">
                <a:latin typeface="+mj-lt"/>
              </a:rPr>
              <a:t>: Cleaning data and creating visualizations for deeper understanding of the dataset.</a:t>
            </a:r>
          </a:p>
          <a:p>
            <a:r>
              <a:rPr lang="en-US" dirty="0">
                <a:latin typeface="+mj-lt"/>
              </a:rPr>
              <a:t>2. </a:t>
            </a:r>
            <a:r>
              <a:rPr lang="en-US" u="sng" dirty="0">
                <a:latin typeface="+mj-lt"/>
              </a:rPr>
              <a:t>Applying Classification Models </a:t>
            </a:r>
            <a:r>
              <a:rPr lang="en-US" dirty="0">
                <a:latin typeface="+mj-lt"/>
              </a:rPr>
              <a:t>: Logistic regression model and Decision Tree model used and evaluated to find the highest accuracy in predicting diabetes.</a:t>
            </a:r>
          </a:p>
          <a:p>
            <a:endParaRPr lang="en-US" dirty="0"/>
          </a:p>
        </p:txBody>
      </p:sp>
      <p:pic>
        <p:nvPicPr>
          <p:cNvPr id="5" name="Picture 4" descr="A picture containing map&#10;&#10;Description automatically generated">
            <a:extLst>
              <a:ext uri="{FF2B5EF4-FFF2-40B4-BE49-F238E27FC236}">
                <a16:creationId xmlns:a16="http://schemas.microsoft.com/office/drawing/2014/main" id="{57652FF4-091B-46CF-ABBF-E8F23C91E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176" y="382296"/>
            <a:ext cx="5641126" cy="2014115"/>
          </a:xfrm>
          <a:prstGeom prst="rect">
            <a:avLst/>
          </a:prstGeom>
        </p:spPr>
      </p:pic>
    </p:spTree>
    <p:extLst>
      <p:ext uri="{BB962C8B-B14F-4D97-AF65-F5344CB8AC3E}">
        <p14:creationId xmlns:p14="http://schemas.microsoft.com/office/powerpoint/2010/main" val="47803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Research Question: </a:t>
            </a:r>
            <a:br>
              <a:rPr lang="en-US" sz="4800" i="1" dirty="0">
                <a:solidFill>
                  <a:srgbClr val="FFFFFF"/>
                </a:solidFill>
              </a:rPr>
            </a:br>
            <a:br>
              <a:rPr lang="en-US" sz="4800" i="1" dirty="0">
                <a:solidFill>
                  <a:srgbClr val="FFFFFF"/>
                </a:solidFill>
              </a:rPr>
            </a:br>
            <a:r>
              <a:rPr lang="en-US" sz="4800" i="1" dirty="0">
                <a:solidFill>
                  <a:srgbClr val="FFFFFF"/>
                </a:solidFill>
              </a:rPr>
              <a:t>Diabetes prediction, which factor influences the cause of diabetes the most?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3A0E-307F-4E39-B8BA-12397272171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8863FB3-74B6-4E25-A5D8-CB334AB9D1CC}"/>
              </a:ext>
            </a:extLst>
          </p:cNvPr>
          <p:cNvSpPr>
            <a:spLocks noGrp="1"/>
          </p:cNvSpPr>
          <p:nvPr>
            <p:ph idx="1"/>
          </p:nvPr>
        </p:nvSpPr>
        <p:spPr>
          <a:xfrm>
            <a:off x="1097280" y="1956391"/>
            <a:ext cx="10379503" cy="4369981"/>
          </a:xfrm>
        </p:spPr>
        <p:txBody>
          <a:bodyPr>
            <a:normAutofit lnSpcReduction="10000"/>
          </a:bodyPr>
          <a:lstStyle/>
          <a:p>
            <a:r>
              <a:rPr lang="en-US" sz="1400" dirty="0">
                <a:latin typeface="+mj-lt"/>
              </a:rPr>
              <a:t>The dataset is obtained from </a:t>
            </a:r>
            <a:r>
              <a:rPr lang="en-US" sz="1400" dirty="0">
                <a:latin typeface="+mj-lt"/>
                <a:hlinkClick r:id="rId2"/>
              </a:rPr>
              <a:t>Kaggle (diabetes dataset)</a:t>
            </a:r>
            <a:r>
              <a:rPr lang="en-US" sz="1400" dirty="0">
                <a:latin typeface="+mj-lt"/>
              </a:rPr>
              <a:t>, originally from the National Institute of Diabetes and Digestive and Kidney Diseases. The objective of the dataset is to diagnostically predict whether a patient (female, over age 20) has diabetes, based on certain diagnostic measurements included in the dataset. It includes 2000 observations, each representing an individual. There are 9 Columns:</a:t>
            </a:r>
          </a:p>
          <a:p>
            <a:r>
              <a:rPr lang="en-US" sz="1200" dirty="0">
                <a:latin typeface="+mj-lt"/>
              </a:rPr>
              <a:t>Pregnancies: Number of times pregnant</a:t>
            </a:r>
          </a:p>
          <a:p>
            <a:r>
              <a:rPr lang="en-US" sz="1200" dirty="0">
                <a:latin typeface="+mj-lt"/>
              </a:rPr>
              <a:t>Glucose: Plasma glucose concentration a 2 hours in an oral glucose tolerance test</a:t>
            </a:r>
          </a:p>
          <a:p>
            <a:r>
              <a:rPr lang="en-US" sz="1200" dirty="0">
                <a:latin typeface="+mj-lt"/>
              </a:rPr>
              <a:t>Blood Pressure: Diastolic blood pressure (mm Hg)</a:t>
            </a:r>
          </a:p>
          <a:p>
            <a:r>
              <a:rPr lang="en-US" sz="1200" dirty="0">
                <a:latin typeface="+mj-lt"/>
              </a:rPr>
              <a:t>Skin Thickness: Triceps skin fold thickness (mm)</a:t>
            </a:r>
          </a:p>
          <a:p>
            <a:r>
              <a:rPr lang="en-US" sz="1200" dirty="0">
                <a:latin typeface="+mj-lt"/>
              </a:rPr>
              <a:t>Insulin: 2-Hour serum insulin (mu U/ml)</a:t>
            </a:r>
          </a:p>
          <a:p>
            <a:r>
              <a:rPr lang="en-US" sz="1200" dirty="0">
                <a:latin typeface="+mj-lt"/>
              </a:rPr>
              <a:t>BMI: Body mass index (weight in kg/(height in m)^2)</a:t>
            </a:r>
          </a:p>
          <a:p>
            <a:r>
              <a:rPr lang="en-US" sz="1200" dirty="0">
                <a:latin typeface="+mj-lt"/>
              </a:rPr>
              <a:t>Diabetes Pedigree Function: Diabetes pedigree function</a:t>
            </a:r>
          </a:p>
          <a:p>
            <a:r>
              <a:rPr lang="en-US" sz="1200" dirty="0">
                <a:latin typeface="+mj-lt"/>
              </a:rPr>
              <a:t>Age: Age (years)</a:t>
            </a:r>
          </a:p>
          <a:p>
            <a:r>
              <a:rPr lang="en-US" sz="1200" dirty="0">
                <a:latin typeface="+mj-lt"/>
              </a:rPr>
              <a:t>Outcome: Class variable (0 or 1)</a:t>
            </a:r>
          </a:p>
        </p:txBody>
      </p:sp>
      <p:sp>
        <p:nvSpPr>
          <p:cNvPr id="7" name="TextBox 6">
            <a:extLst>
              <a:ext uri="{FF2B5EF4-FFF2-40B4-BE49-F238E27FC236}">
                <a16:creationId xmlns:a16="http://schemas.microsoft.com/office/drawing/2014/main" id="{96AF6889-228C-4BF6-9DD4-08FCA0A0F48D}"/>
              </a:ext>
            </a:extLst>
          </p:cNvPr>
          <p:cNvSpPr txBox="1"/>
          <p:nvPr/>
        </p:nvSpPr>
        <p:spPr>
          <a:xfrm>
            <a:off x="6030787" y="4784652"/>
            <a:ext cx="5124893" cy="1323439"/>
          </a:xfrm>
          <a:prstGeom prst="rect">
            <a:avLst/>
          </a:prstGeom>
          <a:noFill/>
        </p:spPr>
        <p:txBody>
          <a:bodyPr wrap="square" rtlCol="0">
            <a:spAutoFit/>
          </a:bodyPr>
          <a:lstStyle/>
          <a:p>
            <a:r>
              <a:rPr lang="en-US" sz="1600" dirty="0">
                <a:latin typeface="+mj-lt"/>
              </a:rPr>
              <a:t>* The first 8 columns are factors that can influence whether one has diabetes or not. The last column ‘outcome’ shows if the patient has diabetes or not and is our target. So we will be using all columns. </a:t>
            </a:r>
          </a:p>
        </p:txBody>
      </p:sp>
    </p:spTree>
    <p:extLst>
      <p:ext uri="{BB962C8B-B14F-4D97-AF65-F5344CB8AC3E}">
        <p14:creationId xmlns:p14="http://schemas.microsoft.com/office/powerpoint/2010/main" val="259629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EC53-3C33-46C0-A685-612F85EFF22F}"/>
              </a:ext>
            </a:extLst>
          </p:cNvPr>
          <p:cNvSpPr>
            <a:spLocks noGrp="1"/>
          </p:cNvSpPr>
          <p:nvPr>
            <p:ph type="title"/>
          </p:nvPr>
        </p:nvSpPr>
        <p:spPr/>
        <p:txBody>
          <a:bodyPr/>
          <a:lstStyle/>
          <a:p>
            <a:r>
              <a:rPr lang="en-US" dirty="0"/>
              <a:t>Visualizations</a:t>
            </a:r>
          </a:p>
        </p:txBody>
      </p:sp>
      <p:pic>
        <p:nvPicPr>
          <p:cNvPr id="6" name="Picture 5" descr="Graphical user interface, application, PowerPoint&#10;&#10;Description automatically generated">
            <a:extLst>
              <a:ext uri="{FF2B5EF4-FFF2-40B4-BE49-F238E27FC236}">
                <a16:creationId xmlns:a16="http://schemas.microsoft.com/office/drawing/2014/main" id="{19EF3D47-4FFB-48B0-921A-52E999D82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37" y="1989204"/>
            <a:ext cx="4429229" cy="4287739"/>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C998F7E3-ACDD-404A-B03B-85F7595A7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515" y="1989204"/>
            <a:ext cx="4429229" cy="4214821"/>
          </a:xfrm>
          <a:prstGeom prst="rect">
            <a:avLst/>
          </a:prstGeom>
        </p:spPr>
      </p:pic>
      <p:sp>
        <p:nvSpPr>
          <p:cNvPr id="9" name="TextBox 8">
            <a:extLst>
              <a:ext uri="{FF2B5EF4-FFF2-40B4-BE49-F238E27FC236}">
                <a16:creationId xmlns:a16="http://schemas.microsoft.com/office/drawing/2014/main" id="{5BA3B461-393E-4821-BF36-D57DB0F77F8E}"/>
              </a:ext>
            </a:extLst>
          </p:cNvPr>
          <p:cNvSpPr txBox="1"/>
          <p:nvPr/>
        </p:nvSpPr>
        <p:spPr>
          <a:xfrm>
            <a:off x="4271951" y="5907611"/>
            <a:ext cx="1095172" cy="369332"/>
          </a:xfrm>
          <a:prstGeom prst="rect">
            <a:avLst/>
          </a:prstGeom>
          <a:noFill/>
        </p:spPr>
        <p:txBody>
          <a:bodyPr wrap="none" rtlCol="0">
            <a:spAutoFit/>
          </a:bodyPr>
          <a:lstStyle/>
          <a:p>
            <a:r>
              <a:rPr lang="en-US" dirty="0">
                <a:latin typeface="+mj-lt"/>
              </a:rPr>
              <a:t>Bar Plot</a:t>
            </a:r>
          </a:p>
        </p:txBody>
      </p:sp>
      <p:sp>
        <p:nvSpPr>
          <p:cNvPr id="10" name="TextBox 9">
            <a:extLst>
              <a:ext uri="{FF2B5EF4-FFF2-40B4-BE49-F238E27FC236}">
                <a16:creationId xmlns:a16="http://schemas.microsoft.com/office/drawing/2014/main" id="{8151325A-7DCF-4FB8-9121-D6DDF101DA08}"/>
              </a:ext>
            </a:extLst>
          </p:cNvPr>
          <p:cNvSpPr txBox="1"/>
          <p:nvPr/>
        </p:nvSpPr>
        <p:spPr>
          <a:xfrm>
            <a:off x="9646110" y="5907611"/>
            <a:ext cx="2545890" cy="369332"/>
          </a:xfrm>
          <a:prstGeom prst="rect">
            <a:avLst/>
          </a:prstGeom>
          <a:noFill/>
        </p:spPr>
        <p:txBody>
          <a:bodyPr wrap="none" rtlCol="0">
            <a:spAutoFit/>
          </a:bodyPr>
          <a:lstStyle/>
          <a:p>
            <a:r>
              <a:rPr lang="en-US" dirty="0">
                <a:latin typeface="+mj-lt"/>
              </a:rPr>
              <a:t>Correlation Heatmap</a:t>
            </a:r>
          </a:p>
        </p:txBody>
      </p:sp>
    </p:spTree>
    <p:extLst>
      <p:ext uri="{BB962C8B-B14F-4D97-AF65-F5344CB8AC3E}">
        <p14:creationId xmlns:p14="http://schemas.microsoft.com/office/powerpoint/2010/main" val="206964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208C-8817-4FCB-A0D9-F46DCFE22EBB}"/>
              </a:ext>
            </a:extLst>
          </p:cNvPr>
          <p:cNvSpPr>
            <a:spLocks noGrp="1"/>
          </p:cNvSpPr>
          <p:nvPr>
            <p:ph type="title"/>
          </p:nvPr>
        </p:nvSpPr>
        <p:spPr/>
        <p:txBody>
          <a:bodyPr/>
          <a:lstStyle/>
          <a:p>
            <a:r>
              <a:rPr lang="en-US" dirty="0"/>
              <a:t>Visualizations</a:t>
            </a:r>
          </a:p>
        </p:txBody>
      </p:sp>
      <p:pic>
        <p:nvPicPr>
          <p:cNvPr id="5" name="Content Placeholder 4" descr="Chart&#10;&#10;Description automatically generated">
            <a:extLst>
              <a:ext uri="{FF2B5EF4-FFF2-40B4-BE49-F238E27FC236}">
                <a16:creationId xmlns:a16="http://schemas.microsoft.com/office/drawing/2014/main" id="{98BF772A-0EFC-467E-9608-D367A3FEBD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070" y="2104564"/>
            <a:ext cx="5307868" cy="3760788"/>
          </a:xfrm>
        </p:spPr>
      </p:pic>
      <p:pic>
        <p:nvPicPr>
          <p:cNvPr id="7" name="Picture 6" descr="Chart&#10;&#10;Description automatically generated">
            <a:extLst>
              <a:ext uri="{FF2B5EF4-FFF2-40B4-BE49-F238E27FC236}">
                <a16:creationId xmlns:a16="http://schemas.microsoft.com/office/drawing/2014/main" id="{1FB0393D-A498-47A1-829D-95F65FBD6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064" y="1990969"/>
            <a:ext cx="5360621" cy="3874383"/>
          </a:xfrm>
          <a:prstGeom prst="rect">
            <a:avLst/>
          </a:prstGeom>
        </p:spPr>
      </p:pic>
      <p:sp>
        <p:nvSpPr>
          <p:cNvPr id="8" name="TextBox 7">
            <a:extLst>
              <a:ext uri="{FF2B5EF4-FFF2-40B4-BE49-F238E27FC236}">
                <a16:creationId xmlns:a16="http://schemas.microsoft.com/office/drawing/2014/main" id="{47CAE2B1-C990-4A5E-9F36-C8B301077912}"/>
              </a:ext>
            </a:extLst>
          </p:cNvPr>
          <p:cNvSpPr txBox="1"/>
          <p:nvPr/>
        </p:nvSpPr>
        <p:spPr>
          <a:xfrm>
            <a:off x="2127711" y="5863224"/>
            <a:ext cx="2342308" cy="369332"/>
          </a:xfrm>
          <a:prstGeom prst="rect">
            <a:avLst/>
          </a:prstGeom>
          <a:noFill/>
        </p:spPr>
        <p:txBody>
          <a:bodyPr wrap="none" rtlCol="0">
            <a:spAutoFit/>
          </a:bodyPr>
          <a:lstStyle/>
          <a:p>
            <a:r>
              <a:rPr lang="en-US" dirty="0">
                <a:latin typeface="+mj-lt"/>
              </a:rPr>
              <a:t>Logistic Regression</a:t>
            </a:r>
          </a:p>
        </p:txBody>
      </p:sp>
      <p:sp>
        <p:nvSpPr>
          <p:cNvPr id="9" name="TextBox 8">
            <a:extLst>
              <a:ext uri="{FF2B5EF4-FFF2-40B4-BE49-F238E27FC236}">
                <a16:creationId xmlns:a16="http://schemas.microsoft.com/office/drawing/2014/main" id="{87F592DB-7092-4D61-AADE-B3B94E5EEA72}"/>
              </a:ext>
            </a:extLst>
          </p:cNvPr>
          <p:cNvSpPr txBox="1"/>
          <p:nvPr/>
        </p:nvSpPr>
        <p:spPr>
          <a:xfrm>
            <a:off x="8098614" y="5865352"/>
            <a:ext cx="1707519" cy="369332"/>
          </a:xfrm>
          <a:prstGeom prst="rect">
            <a:avLst/>
          </a:prstGeom>
          <a:noFill/>
        </p:spPr>
        <p:txBody>
          <a:bodyPr wrap="none" rtlCol="0">
            <a:spAutoFit/>
          </a:bodyPr>
          <a:lstStyle/>
          <a:p>
            <a:r>
              <a:rPr lang="en-US" dirty="0">
                <a:latin typeface="+mj-lt"/>
              </a:rPr>
              <a:t>Decision Tree</a:t>
            </a:r>
          </a:p>
        </p:txBody>
      </p:sp>
    </p:spTree>
    <p:extLst>
      <p:ext uri="{BB962C8B-B14F-4D97-AF65-F5344CB8AC3E}">
        <p14:creationId xmlns:p14="http://schemas.microsoft.com/office/powerpoint/2010/main" val="418099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7F49-4847-4451-8B20-F5F1ED5AFBEE}"/>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2DFDAA59-91E0-4C6B-85C9-3E137744BF9E}"/>
              </a:ext>
            </a:extLst>
          </p:cNvPr>
          <p:cNvGraphicFramePr>
            <a:graphicFrameLocks noGrp="1"/>
          </p:cNvGraphicFramePr>
          <p:nvPr>
            <p:ph idx="1"/>
            <p:extLst>
              <p:ext uri="{D42A27DB-BD31-4B8C-83A1-F6EECF244321}">
                <p14:modId xmlns:p14="http://schemas.microsoft.com/office/powerpoint/2010/main" val="4278419692"/>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AA64209-2A27-42AC-BB76-767BBFA8A3E5}"/>
              </a:ext>
            </a:extLst>
          </p:cNvPr>
          <p:cNvSpPr txBox="1"/>
          <p:nvPr/>
        </p:nvSpPr>
        <p:spPr>
          <a:xfrm>
            <a:off x="3377647" y="2488019"/>
            <a:ext cx="4267162" cy="138499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Pregnancies: 0.22</a:t>
            </a:r>
          </a:p>
          <a:p>
            <a:pPr marL="285750" indent="-285750">
              <a:buFont typeface="Arial" panose="020B0604020202020204" pitchFamily="34" charset="0"/>
              <a:buChar char="•"/>
            </a:pPr>
            <a:r>
              <a:rPr lang="en-US" altLang="en-US" sz="1600" dirty="0">
                <a:solidFill>
                  <a:srgbClr val="000000"/>
                </a:solidFill>
                <a:latin typeface="+mj-lt"/>
                <a:ea typeface="Courier New" panose="02070309020205020404" pitchFamily="49" charset="0"/>
              </a:rPr>
              <a:t>Diabetes Pedigree Function: 0.16</a:t>
            </a:r>
          </a:p>
          <a:p>
            <a:pPr marL="285750" indent="-285750">
              <a:buFont typeface="Arial" panose="020B0604020202020204" pitchFamily="34" charset="0"/>
              <a:buChar char="•"/>
            </a:pPr>
            <a:r>
              <a:rPr lang="en-US" altLang="en-US" sz="1600" dirty="0">
                <a:solidFill>
                  <a:srgbClr val="000000"/>
                </a:solidFill>
                <a:latin typeface="+mj-lt"/>
              </a:rPr>
              <a:t>Insulin: 0.12</a:t>
            </a:r>
            <a:r>
              <a:rPr lang="en-US" altLang="en-US" sz="1600" dirty="0">
                <a:latin typeface="+mj-lt"/>
              </a:rPr>
              <a:t> </a:t>
            </a:r>
          </a:p>
          <a:p>
            <a:endParaRPr lang="en-US" dirty="0"/>
          </a:p>
          <a:p>
            <a:r>
              <a:rPr lang="en-US" dirty="0"/>
              <a:t>	</a:t>
            </a:r>
          </a:p>
        </p:txBody>
      </p:sp>
      <p:sp>
        <p:nvSpPr>
          <p:cNvPr id="10" name="TextBox 9">
            <a:extLst>
              <a:ext uri="{FF2B5EF4-FFF2-40B4-BE49-F238E27FC236}">
                <a16:creationId xmlns:a16="http://schemas.microsoft.com/office/drawing/2014/main" id="{72EB97AC-9B69-49B0-A99F-2FCB10C095BB}"/>
              </a:ext>
            </a:extLst>
          </p:cNvPr>
          <p:cNvSpPr txBox="1"/>
          <p:nvPr/>
        </p:nvSpPr>
        <p:spPr>
          <a:xfrm>
            <a:off x="7283265" y="2488019"/>
            <a:ext cx="334925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Blood pressure: 0.076</a:t>
            </a:r>
          </a:p>
          <a:p>
            <a:pPr marL="285750" indent="-285750">
              <a:buFont typeface="Arial" panose="020B0604020202020204" pitchFamily="34" charset="0"/>
              <a:buChar char="•"/>
            </a:pPr>
            <a:r>
              <a:rPr lang="en-US" sz="1600" dirty="0">
                <a:latin typeface="+mj-lt"/>
              </a:rPr>
              <a:t>Skin Thickness: 0.076</a:t>
            </a:r>
          </a:p>
        </p:txBody>
      </p:sp>
    </p:spTree>
    <p:extLst>
      <p:ext uri="{BB962C8B-B14F-4D97-AF65-F5344CB8AC3E}">
        <p14:creationId xmlns:p14="http://schemas.microsoft.com/office/powerpoint/2010/main" val="178552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EFCC-F35F-4470-B4FD-8DD421F2E6EB}"/>
              </a:ext>
            </a:extLst>
          </p:cNvPr>
          <p:cNvSpPr>
            <a:spLocks noGrp="1"/>
          </p:cNvSpPr>
          <p:nvPr>
            <p:ph type="title"/>
          </p:nvPr>
        </p:nvSpPr>
        <p:spPr/>
        <p:txBody>
          <a:bodyPr/>
          <a:lstStyle/>
          <a:p>
            <a:r>
              <a:rPr lang="en-US" dirty="0"/>
              <a:t>Conclusion &amp; Looking Forward</a:t>
            </a:r>
          </a:p>
        </p:txBody>
      </p:sp>
      <p:sp>
        <p:nvSpPr>
          <p:cNvPr id="3" name="Content Placeholder 2">
            <a:extLst>
              <a:ext uri="{FF2B5EF4-FFF2-40B4-BE49-F238E27FC236}">
                <a16:creationId xmlns:a16="http://schemas.microsoft.com/office/drawing/2014/main" id="{84348F02-C2F1-4EC6-8F7D-80EE1D015C73}"/>
              </a:ext>
            </a:extLst>
          </p:cNvPr>
          <p:cNvSpPr>
            <a:spLocks noGrp="1"/>
          </p:cNvSpPr>
          <p:nvPr>
            <p:ph idx="1"/>
          </p:nvPr>
        </p:nvSpPr>
        <p:spPr/>
        <p:txBody>
          <a:bodyPr>
            <a:normAutofit fontScale="85000" lnSpcReduction="10000"/>
          </a:bodyPr>
          <a:lstStyle/>
          <a:p>
            <a:r>
              <a:rPr lang="en-US" dirty="0">
                <a:latin typeface="+mj-lt"/>
              </a:rPr>
              <a:t>Through the correlation heatmap, we were able to see that </a:t>
            </a:r>
            <a:r>
              <a:rPr lang="en-US" b="1" dirty="0">
                <a:latin typeface="+mj-lt"/>
              </a:rPr>
              <a:t>glucose had the highest correlation with our target goal, outcome</a:t>
            </a:r>
            <a:r>
              <a:rPr lang="en-US" dirty="0">
                <a:latin typeface="+mj-lt"/>
              </a:rPr>
              <a:t>. This means that a patient’s glucose level has the most influence on whether or not they have diabetes. For our machine learning models, both logistic regression model and decision tree model </a:t>
            </a:r>
            <a:r>
              <a:rPr lang="en-US" b="1" dirty="0">
                <a:latin typeface="+mj-lt"/>
              </a:rPr>
              <a:t>performed better when the outliers were removed. Also, decision tree model had a much higher accuracy of 0.968, and it would be the best model to use when predicting diabetes</a:t>
            </a:r>
            <a:r>
              <a:rPr lang="en-US" dirty="0">
                <a:latin typeface="+mj-lt"/>
              </a:rPr>
              <a:t>. It is important to keep the patients healthy all around, but doctors and the patients themselves should keep a more attention on their glucose level and BMI, especially for older patients, as they are the factors that can cause diabetes the most.</a:t>
            </a:r>
          </a:p>
          <a:p>
            <a:endParaRPr lang="en-US" dirty="0">
              <a:latin typeface="+mj-lt"/>
            </a:endParaRPr>
          </a:p>
          <a:p>
            <a:r>
              <a:rPr lang="en-US" dirty="0">
                <a:latin typeface="+mj-lt"/>
              </a:rPr>
              <a:t>This project used machine learning algorithms learned only in class. Although the Decision tree model had a high accuracy, I would like to apply other models to compare the outcomes as I learn more techniques. Also, it would be interesting to investigate what kind of treatments or methods help patients lower the risk of diabetes, after finding related datasets.</a:t>
            </a:r>
          </a:p>
        </p:txBody>
      </p:sp>
    </p:spTree>
    <p:extLst>
      <p:ext uri="{BB962C8B-B14F-4D97-AF65-F5344CB8AC3E}">
        <p14:creationId xmlns:p14="http://schemas.microsoft.com/office/powerpoint/2010/main" val="68401018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{DC951F9F-8AD7-4A58-89FC-38AB7B899BDE}tf56160789</Template>
  <TotalTime>0</TotalTime>
  <Words>650</Words>
  <Application>Microsoft Office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Diabetes  Prediction</vt:lpstr>
      <vt:lpstr>Overview</vt:lpstr>
      <vt:lpstr>Research Question:   Diabetes prediction, which factor influences the cause of diabetes the most?</vt:lpstr>
      <vt:lpstr>Dataset</vt:lpstr>
      <vt:lpstr>Visualizations</vt:lpstr>
      <vt:lpstr>Visualizations</vt:lpstr>
      <vt:lpstr>Results</vt:lpstr>
      <vt:lpstr>Conclusion &amp; Looking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2020-10-12T16:29:25Z</dcterms:created>
  <dcterms:modified xsi:type="dcterms:W3CDTF">2020-10-13T18:19:08Z</dcterms:modified>
</cp:coreProperties>
</file>