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8" d="100"/>
          <a:sy n="78" d="100"/>
        </p:scale>
        <p:origin x="9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1" Type="http://schemas.openxmlformats.org/officeDocument/2006/relationships/theme" Target="theme/theme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561BF3-7CE0-4978-975C-F351665BF9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371602"/>
            <a:ext cx="7772400" cy="1926770"/>
          </a:xfrm>
        </p:spPr>
        <p:txBody>
          <a:bodyPr anchor="b">
            <a:noAutofit/>
          </a:bodyPr>
          <a:lstStyle>
            <a:lvl1pPr>
              <a:defRPr sz="6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85C8A5-1B0D-4749-BB4A-3A72577A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C5333D-B24C-4F39-8B5E-26A293C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10DD207-AF5F-4F03-9A44-4461A2E5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44BAE5-35B2-4D5C-AB86-503561E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A7713AD-6CED-4762-897B-47CF12733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47357" y="5422419"/>
            <a:ext cx="2449282" cy="5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>
            <a:normAutofit/>
          </a:bodyPr>
          <a:lstStyle>
            <a:lvl1pPr algn="l"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10342"/>
            <a:ext cx="8229600" cy="547293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/>
            </a:lvl1pPr>
            <a:lvl2pPr marL="284400">
              <a:spcAft>
                <a:spcPts val="600"/>
              </a:spcAft>
              <a:defRPr sz="2000"/>
            </a:lvl2pPr>
            <a:lvl3pPr marL="403200"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561BF3-7CE0-4978-975C-F351665BF9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371602"/>
            <a:ext cx="7772400" cy="19267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SDQ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85C8A5-1B0D-4749-BB4A-3A72577A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průběžné</a:t>
            </a:r>
            <a:r>
              <a:rPr/>
              <a:t> </a:t>
            </a:r>
            <a:r>
              <a:rPr/>
              <a:t>výsledky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vlně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Vývoj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první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druhé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třetí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čtvrté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jak</a:t>
            </a:r>
            <a:r>
              <a:rPr/>
              <a:t> </a:t>
            </a:r>
            <a:r>
              <a:rPr/>
              <a:t>vlastně</a:t>
            </a:r>
            <a:r>
              <a:rPr/>
              <a:t> </a:t>
            </a:r>
            <a:r>
              <a:rPr/>
              <a:t>měříme?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dítě hodnotíte na základě jeho </a:t>
            </a:r>
            <a:r>
              <a:rPr i="1"/>
              <a:t>chování</a:t>
            </a:r>
          </a:p>
          <a:p>
            <a:pPr lvl="1"/>
            <a:r>
              <a:rPr/>
              <a:t>pokud se chová vysoce hyperaktivně, velmi pravděpodobně na položku </a:t>
            </a:r>
            <a:r>
              <a:rPr i="1"/>
              <a:t>„Je neklidný/á. Nevydrží dlouho bez hnutí“</a:t>
            </a:r>
            <a:r>
              <a:rPr/>
              <a:t> odpovíte </a:t>
            </a:r>
            <a:r>
              <a:rPr i="1"/>
              <a:t>„Definitivně pravda“</a:t>
            </a:r>
          </a:p>
          <a:p>
            <a:pPr lvl="1"/>
            <a:r>
              <a:rPr/>
              <a:t>vaše odpověď je daná chováním dítěte </a:t>
            </a:r>
            <a:r>
              <a:rPr i="1"/>
              <a:t>(ale nikoliv 100%)</a:t>
            </a:r>
          </a:p>
          <a:p>
            <a:pPr lvl="1"/>
            <a:r>
              <a:rPr b="1"/>
              <a:t>jde nám o hyperaktivitu dítěte</a:t>
            </a:r>
            <a:r>
              <a:rPr/>
              <a:t>, nikoliv o to, kolik bodů dostalo dítě v dotazníku</a:t>
            </a:r>
          </a:p>
          <a:p>
            <a:pPr lvl="1"/>
            <a:r>
              <a:rPr/>
              <a:t>hyperaktivita je v dětské populaci rozložena podobně jako např. výška nebo váha (viz graf na dalším snímku)</a:t>
            </a:r>
          </a:p>
          <a:p>
            <a:pPr lvl="2"/>
            <a:r>
              <a:rPr/>
              <a:t>většina žen má průměrnou výšku, jen malá část je extrémně nízká nebo vysoká; podobně je to s hyperaktivitou, prosociálním chováním atp.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výšky</a:t>
            </a:r>
            <a:r>
              <a:rPr/>
              <a:t> </a:t>
            </a:r>
            <a:r>
              <a:rPr/>
              <a:t>žen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Stejně</a:t>
            </a:r>
            <a:r>
              <a:rPr/>
              <a:t> </a:t>
            </a:r>
            <a:r>
              <a:rPr/>
              <a:t>je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</a:t>
            </a:r>
            <a:r>
              <a:rPr/>
              <a:t> </a:t>
            </a:r>
            <a:r>
              <a:rPr/>
              <a:t>dimenzemi</a:t>
            </a:r>
            <a:r>
              <a:rPr/>
              <a:t> </a:t>
            </a:r>
            <a:r>
              <a:rPr/>
              <a:t>SDQ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moderní psychometrie umožňuje na základě vašeho hodnocení chování odhadovat přímo míru hyperaktivity daného dítěte a porovnávat ji s dalšími dětmi nebo stejným dítětem v jiném čase</a:t>
            </a:r>
          </a:p>
          <a:p>
            <a:pPr lvl="1"/>
            <a:r>
              <a:rPr/>
              <a:t>následující graf v animaci ukazuje proměnu těchto vlastností (dimenzí) v čase – </a:t>
            </a:r>
            <a:r>
              <a:rPr b="1"/>
              <a:t>je vidět posun po ose X k více žádoucím hodnotám</a:t>
            </a:r>
            <a:r>
              <a:rPr/>
              <a:t> (pokles prvních 4 a růst 5. dimenze)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processed/sdq_irt_dist_anim_group_prez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5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latentních</a:t>
            </a:r>
            <a:r>
              <a:rPr/>
              <a:t> </a:t>
            </a:r>
            <a:r>
              <a:rPr/>
              <a:t>skórů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/>
              <a:t>(dle</a:t>
            </a:r>
            <a:r>
              <a:rPr/>
              <a:t> </a:t>
            </a:r>
            <a:r>
              <a:rPr/>
              <a:t>skupiny)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Vyhodnocení</a:t>
            </a:r>
            <a:r>
              <a:rPr/>
              <a:t> </a:t>
            </a:r>
            <a:r>
              <a:rPr/>
              <a:t>efektu</a:t>
            </a:r>
            <a:r>
              <a:rPr/>
              <a:t> </a:t>
            </a:r>
            <a:r>
              <a:rPr/>
              <a:t>intervence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Úvod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ze 7. a 8. vlny máme záznamy od 1. 10. 2019 do 1. 06. 2020</a:t>
            </a:r>
          </a:p>
          <a:p>
            <a:pPr lvl="1"/>
            <a:r>
              <a:rPr/>
              <a:t>alespoň jedním měřením prošlo doposud 2 028 dětí</a:t>
            </a:r>
          </a:p>
          <a:p>
            <a:pPr lvl="2"/>
            <a:r>
              <a:rPr/>
              <a:t>všemi 6 vlnami (současné maximum) prošlo 176 dětí</a:t>
            </a:r>
          </a:p>
          <a:p>
            <a:pPr lvl="1"/>
            <a:r>
              <a:rPr b="1"/>
              <a:t>velké ztráty díky chybám v udělování ID kódů</a:t>
            </a:r>
            <a:r>
              <a:rPr/>
              <a:t> (jedno ID je přiděleno více dětem)</a:t>
            </a:r>
          </a:p>
          <a:p>
            <a:pPr lvl="2"/>
            <a:r>
              <a:rPr/>
              <a:t>10.7 % vyplněných dotazníků bylo třeba vyřadit</a:t>
            </a:r>
          </a:p>
          <a:p>
            <a:pPr lvl="1"/>
            <a:r>
              <a:rPr/>
              <a:t>již 4. vlnou probíhá náběr dětí do kontrolní skupiny</a:t>
            </a:r>
          </a:p>
          <a:p>
            <a:pPr lvl="2"/>
            <a:r>
              <a:rPr/>
              <a:t>v kont. skupině je celkem 350 dětí, v intervenční 1 678</a:t>
            </a:r>
          </a:p>
          <a:p>
            <a:pPr lvl="2"/>
            <a:r>
              <a:rPr/>
              <a:t>možnost lépe ověřit efekt intervence</a:t>
            </a:r>
          </a:p>
          <a:p>
            <a:pPr lvl="2"/>
            <a:r>
              <a:rPr/>
              <a:t>sledujeme </a:t>
            </a:r>
            <a:r>
              <a:rPr b="1"/>
              <a:t>jestli se intervenční skupina vyvíjí lépe, než kontrolní</a:t>
            </a:r>
          </a:p>
          <a:p>
            <a:pPr lvl="2"/>
            <a:r>
              <a:rPr/>
              <a:t>pouze intervenční skupina nestačí – děti se zráním (věkem) v dimenzích SDQ přirozeně „zlešpují“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Kdyby</a:t>
            </a:r>
            <a:r>
              <a:rPr/>
              <a:t> </a:t>
            </a:r>
            <a:r>
              <a:rPr/>
              <a:t>intervence</a:t>
            </a:r>
            <a:r>
              <a:rPr/>
              <a:t> </a:t>
            </a:r>
            <a:r>
              <a:rPr/>
              <a:t>nefungovala…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… pak by se obě skupiny v čase měnily úplně stejným způsobem</a:t>
            </a:r>
          </a:p>
          <a:p>
            <a:pPr lvl="1"/>
            <a:r>
              <a:rPr i="1"/>
              <a:t>pokud</a:t>
            </a:r>
            <a:r>
              <a:rPr/>
              <a:t> by toto platilo, pravděpodobnost, že nasbíráme taková data, jaká jsme nasbírali, by byla extrémně nízká (&lt; 1 %)</a:t>
            </a:r>
          </a:p>
          <a:p>
            <a:pPr lvl="1"/>
            <a:r>
              <a:rPr/>
              <a:t>lze tedy tvrdit, že intervence měla skutečný, pozitivní dopad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</a:t>
            </a:r>
            <a:r>
              <a:rPr/>
              <a:t> </a:t>
            </a:r>
            <a:r>
              <a:rPr/>
              <a:t>řeči</a:t>
            </a:r>
            <a:r>
              <a:rPr/>
              <a:t> </a:t>
            </a:r>
            <a:r>
              <a:rPr/>
              <a:t>čísel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děti v intervenční skupině se vyvíjely </a:t>
            </a:r>
            <a:r>
              <a:rPr b="1"/>
              <a:t>statisticky významně lépe ve všech dimenzích SDQ</a:t>
            </a:r>
            <a:r>
              <a:rPr/>
              <a:t>, a to jako při srovnání 1. a 2., tak i 1. a 3. vlny</a:t>
            </a:r>
          </a:p>
          <a:p>
            <a:pPr lvl="1"/>
            <a:r>
              <a:rPr/>
              <a:t>zlepšení se v rámci jednotlivých dimenzí pohybuje při srovnání 1. a 2. vlny od 0,29 do 0,54 bodů, s medianem 0,39 bodů</a:t>
            </a:r>
          </a:p>
          <a:p>
            <a:pPr lvl="1"/>
            <a:r>
              <a:rPr/>
              <a:t>při srovnání 1. a 3. vlny od 0,48 do 0,62 bodů, s medianem 0,53 bodů, pozitivní vývoj tedy </a:t>
            </a:r>
            <a:r>
              <a:rPr i="1"/>
              <a:t>stabilně pokračoval</a:t>
            </a:r>
          </a:p>
          <a:p>
            <a:pPr lvl="1"/>
            <a:r>
              <a:rPr/>
              <a:t>stejně je tomu i při srovnání 1. a 4. vlny – zlepšení zde bylo v rozsahu od 0,46 do 0,74 bodů, s medianem 0,63 bodů</a:t>
            </a:r>
          </a:p>
          <a:p>
            <a:pPr lvl="1"/>
            <a:r>
              <a:rPr/>
              <a:t>závěr – </a:t>
            </a:r>
            <a:r>
              <a:rPr b="1"/>
              <a:t>intervence má pozitivní dopad na chování dětí</a:t>
            </a:r>
            <a:r>
              <a:rPr/>
              <a:t> měřené pomocí SDQ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Graficky</a:t>
            </a:r>
          </a:p>
        </p:txBody>
      </p:sp>
      <p:pic>
        <p:nvPicPr>
          <p:cNvPr descr="sdq_prez_simplified_files/figure-pptx/graphCom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Vývoj</a:t>
            </a:r>
            <a:r>
              <a:rPr/>
              <a:t> </a:t>
            </a:r>
            <a:r>
              <a:rPr/>
              <a:t>dimenzí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/>
              <a:t>(vliv</a:t>
            </a:r>
            <a:r>
              <a:rPr/>
              <a:t> </a:t>
            </a:r>
            <a:r>
              <a:rPr/>
              <a:t>věku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pohl.</a:t>
            </a:r>
            <a:r>
              <a:rPr/>
              <a:t> </a:t>
            </a:r>
            <a:r>
              <a:rPr/>
              <a:t>stat.</a:t>
            </a:r>
            <a:r>
              <a:rPr/>
              <a:t> </a:t>
            </a:r>
            <a:r>
              <a:rPr/>
              <a:t>fixován)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Vyjádřeno</a:t>
            </a:r>
            <a:r>
              <a:rPr/>
              <a:t> </a:t>
            </a:r>
            <a:r>
              <a:rPr/>
              <a:t>zráním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věk do značné míry ovlivňuje úroveň jednotlivých dimenzí v SDQ – přirozené zrání a vývoj dítěte</a:t>
            </a:r>
          </a:p>
          <a:p>
            <a:pPr lvl="1"/>
            <a:r>
              <a:rPr/>
              <a:t>efekt intervence umíme přepočítat na čas, za jaký by se průměrné dítě „samo“ zlepšilo</a:t>
            </a:r>
          </a:p>
          <a:p>
            <a:pPr lvl="1"/>
            <a:r>
              <a:rPr/>
              <a:t>následující tabulka ukazuje </a:t>
            </a:r>
            <a:r>
              <a:rPr i="1"/>
              <a:t>počet let nutných ke kompenzaci efektu intervence</a:t>
            </a:r>
            <a:r>
              <a:rPr/>
              <a:t> přirozeným zráním, čili „o kolik let děti intervence posunula“</a:t>
            </a:r>
          </a:p>
          <a:p>
            <a:pPr lvl="2"/>
            <a:r>
              <a:rPr/>
              <a:t>ve 2., 3. i 4. měření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kolik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děti</a:t>
            </a:r>
            <a:r>
              <a:rPr/>
              <a:t> </a:t>
            </a:r>
            <a:r>
              <a:rPr/>
              <a:t>intervence</a:t>
            </a:r>
            <a:r>
              <a:rPr/>
              <a:t> </a:t>
            </a:r>
            <a:r>
              <a:rPr/>
              <a:t>posunula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dimenze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</a:t>
                      </a:r>
                      <a:r>
                        <a:rPr/>
                        <a:t> </a:t>
                      </a:r>
                      <a:r>
                        <a:rPr/>
                        <a:t>2.</a:t>
                      </a:r>
                      <a:r>
                        <a:rPr/>
                        <a:t> </a:t>
                      </a:r>
                      <a:r>
                        <a:rPr/>
                        <a:t>vlně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</a:t>
                      </a:r>
                      <a:r>
                        <a:rPr/>
                        <a:t> </a:t>
                      </a:r>
                      <a:r>
                        <a:rPr/>
                        <a:t>3.</a:t>
                      </a:r>
                      <a:r>
                        <a:rPr/>
                        <a:t> </a:t>
                      </a:r>
                      <a:r>
                        <a:rPr/>
                        <a:t>vlně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ve</a:t>
                      </a:r>
                      <a:r>
                        <a:rPr/>
                        <a:t> </a:t>
                      </a:r>
                      <a:r>
                        <a:rPr/>
                        <a:t>4.</a:t>
                      </a:r>
                      <a:r>
                        <a:rPr/>
                        <a:t> </a:t>
                      </a:r>
                      <a:r>
                        <a:rPr/>
                        <a:t>vlně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emoce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chování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hyperaktivita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vrstevníci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prosociální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Srovnání</a:t>
            </a:r>
            <a:r>
              <a:rPr/>
              <a:t> </a:t>
            </a:r>
            <a:r>
              <a:rPr/>
              <a:t>vývoje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Interpretace</a:t>
            </a:r>
            <a:r>
              <a:rPr/>
              <a:t> </a:t>
            </a:r>
            <a:r>
              <a:rPr/>
              <a:t>následujících</a:t>
            </a:r>
            <a:r>
              <a:rPr/>
              <a:t> </a:t>
            </a:r>
            <a:r>
              <a:rPr/>
              <a:t>grafů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zobrazena jsou všechna dostupná data (u některých intervenčních školek až 6 měření)</a:t>
            </a:r>
          </a:p>
          <a:p>
            <a:pPr lvl="1"/>
            <a:r>
              <a:rPr/>
              <a:t>každá školka má svoji barvu</a:t>
            </a:r>
          </a:p>
          <a:p>
            <a:pPr lvl="1"/>
            <a:r>
              <a:rPr/>
              <a:t>zobrazený je vývoj (srovnání s 1. vlnou) oproti tzv. referenční školce (sestava nezařazených pozorování)</a:t>
            </a:r>
          </a:p>
          <a:p>
            <a:pPr lvl="1"/>
            <a:r>
              <a:rPr/>
              <a:t>při porovnávání je tedy důležitý </a:t>
            </a:r>
            <a:r>
              <a:rPr b="1"/>
              <a:t>odklon od průměrné trajektorie</a:t>
            </a:r>
          </a:p>
          <a:p>
            <a:pPr lvl="1"/>
            <a:r>
              <a:rPr/>
              <a:t>osa Y vyjadřuje, o kolik bodů SDQ mají zobrazené školy vyšší skóre v jednotlivých dimenzích než školka referenční – nelze tedy tvrdit, že pohyb určitým směrem je pozitivní, </a:t>
            </a:r>
            <a:r>
              <a:rPr b="1"/>
              <a:t>jde o srovnání průběhů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Kontrolní</a:t>
            </a:r>
            <a:r>
              <a:rPr/>
              <a:t> </a:t>
            </a:r>
            <a:r>
              <a:rPr/>
              <a:t>školky</a:t>
            </a:r>
          </a:p>
        </p:txBody>
      </p:sp>
      <p:pic>
        <p:nvPicPr>
          <p:cNvPr descr="sdq_prez_simplified_files/figure-pptx/a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Emoce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Chování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Hyperaktivita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Věková</a:t>
            </a:r>
            <a:r>
              <a:rPr/>
              <a:t> </a:t>
            </a:r>
            <a:r>
              <a:rPr/>
              <a:t>vyváženost</a:t>
            </a:r>
            <a:r>
              <a:rPr/>
              <a:t> </a:t>
            </a:r>
            <a:r>
              <a:rPr/>
              <a:t>skupin</a:t>
            </a:r>
          </a:p>
        </p:txBody>
      </p:sp>
      <p:pic>
        <p:nvPicPr>
          <p:cNvPr descr="sdq_prez_simplified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narození</a:t>
            </a:r>
            <a:r>
              <a:rPr/>
              <a:t> </a:t>
            </a:r>
            <a:r>
              <a:rPr/>
              <a:t>(přesnost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měsíce)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Vrstevníci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Prosociální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Intervenční</a:t>
            </a:r>
            <a:r>
              <a:rPr/>
              <a:t> </a:t>
            </a:r>
            <a:r>
              <a:rPr/>
              <a:t>školky</a:t>
            </a:r>
          </a:p>
        </p:txBody>
      </p:sp>
      <p:pic>
        <p:nvPicPr>
          <p:cNvPr descr="sdq_prez_simplified_files/figure-pptx/aaas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Emoce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Chování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Hyperaktivita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Vrstevníci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Prosociální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Závěr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z hlediska kvantitativního výzkumu můžeme doložit pozitivní efekt intervence v rámci populace mateřských škol</a:t>
            </a:r>
          </a:p>
          <a:p>
            <a:pPr lvl="1"/>
            <a:r>
              <a:rPr/>
              <a:t>vývoj ve všech zúčastněných školkách je srovnatelný, s několika výjimkami, kde změna nebyla natolik silná (ale došlo k ní)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Globální</a:t>
            </a:r>
            <a:r>
              <a:rPr/>
              <a:t> </a:t>
            </a:r>
            <a:r>
              <a:rPr/>
              <a:t>×</a:t>
            </a:r>
            <a:r>
              <a:rPr/>
              <a:t> </a:t>
            </a:r>
            <a:r>
              <a:rPr/>
              <a:t>individuální</a:t>
            </a:r>
            <a:r>
              <a:rPr/>
              <a:t> </a:t>
            </a:r>
            <a:r>
              <a:rPr/>
              <a:t>vlna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globální vlna se vztahuje k vlně sběru v daném časovém rámci</a:t>
            </a:r>
          </a:p>
          <a:p>
            <a:pPr lvl="1"/>
            <a:r>
              <a:rPr/>
              <a:t>individuální vlna hovoří o </a:t>
            </a:r>
            <a:r>
              <a:rPr i="1"/>
              <a:t>konkrétním měření konkrétního dítěte</a:t>
            </a:r>
            <a:r>
              <a:rPr/>
              <a:t> (tzn. 2. ind. vlna je v pořadí 2. měření daného dítěte)</a:t>
            </a:r>
          </a:p>
          <a:p>
            <a:pPr lvl="1"/>
            <a:r>
              <a:rPr/>
              <a:t>ve zbytku prezentace </a:t>
            </a:r>
            <a:r>
              <a:rPr b="1"/>
              <a:t>pracujeme s ind. vlnami</a:t>
            </a:r>
            <a:r>
              <a:rPr/>
              <a:t> (x. měřením/hodnocením dítěte)</a:t>
            </a:r>
          </a:p>
          <a:p>
            <a:pPr lvl="2"/>
            <a:r>
              <a:rPr/>
              <a:t>k dispozici máme 4 vlny s jak intervenční, tak i kontrolní skupinou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Dopad</a:t>
            </a:r>
            <a:r>
              <a:rPr/>
              <a:t> </a:t>
            </a:r>
            <a:r>
              <a:rPr/>
              <a:t>validace</a:t>
            </a:r>
            <a:r>
              <a:rPr/>
              <a:t> </a:t>
            </a:r>
            <a:r>
              <a:rPr/>
              <a:t>dat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globální</a:t>
            </a:r>
            <a:r>
              <a:rPr/>
              <a:t> </a:t>
            </a:r>
            <a:r>
              <a:rPr/>
              <a:t>vlny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glob.</a:t>
                      </a:r>
                      <a:r>
                        <a:rPr/>
                        <a:t> </a:t>
                      </a:r>
                      <a:r>
                        <a:rPr/>
                        <a:t>vlna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před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pod.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4,1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4,3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060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16,6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Dopad</a:t>
            </a:r>
            <a:r>
              <a:rPr/>
              <a:t> </a:t>
            </a:r>
            <a:r>
              <a:rPr/>
              <a:t>validace</a:t>
            </a:r>
            <a:r>
              <a:rPr/>
              <a:t> </a:t>
            </a:r>
            <a:r>
              <a:rPr/>
              <a:t>dat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individuální</a:t>
            </a:r>
            <a:r>
              <a:rPr/>
              <a:t> </a:t>
            </a:r>
            <a:r>
              <a:rPr/>
              <a:t>vlny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ind.</a:t>
                      </a:r>
                      <a:r>
                        <a:rPr/>
                        <a:t> </a:t>
                      </a:r>
                      <a:r>
                        <a:rPr/>
                        <a:t>vlna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před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pod.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6,3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833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14,0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17,4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8,8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SDQ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připomenutí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Questionnaire</a:t>
            </a:r>
          </a:p>
        </p:txBody>
      </p:sp>
      <p:pic>
        <p:nvPicPr>
          <p:cNvPr descr="sdq_dimens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výsledkem 0–10 bodů za každou dimenzi</a:t>
            </a:r>
          </a:p>
          <a:p>
            <a:pPr lvl="2"/>
            <a:r>
              <a:rPr/>
              <a:t>vychází z upraveného součtu jednotlivých pětic položek</a:t>
            </a:r>
          </a:p>
          <a:p>
            <a:pPr lvl="1"/>
            <a:r>
              <a:rPr/>
              <a:t>první čtyři jsou </a:t>
            </a:r>
            <a:r>
              <a:rPr i="1"/>
              <a:t>negativně formulované,</a:t>
            </a:r>
            <a:r>
              <a:rPr/>
              <a:t> chceme vidět </a:t>
            </a:r>
            <a:r>
              <a:rPr b="1"/>
              <a:t>pokles</a:t>
            </a:r>
            <a:r>
              <a:rPr/>
              <a:t>, snižování hodnot</a:t>
            </a:r>
          </a:p>
          <a:p>
            <a:pPr lvl="1"/>
            <a:r>
              <a:rPr/>
              <a:t>ale pozor: pátá je </a:t>
            </a:r>
            <a:r>
              <a:rPr i="1"/>
              <a:t>pozitivní</a:t>
            </a:r>
            <a:r>
              <a:rPr/>
              <a:t>, a tak chceme vidět </a:t>
            </a:r>
            <a:r>
              <a:rPr b="1"/>
              <a:t>růst</a:t>
            </a:r>
          </a:p>
          <a:p>
            <a:pPr lvl="1"/>
            <a:r>
              <a:rPr/>
              <a:t>následující grafy ukazují počty dětí, které získaly daný počet bodů v dané dimenzi SDQ</a:t>
            </a:r>
          </a:p>
          <a:p>
            <a:pPr lvl="2"/>
            <a:r>
              <a:rPr/>
              <a:t>celkem 4 časové úseky (vlny), červená je skupina kontrolní, modrá intervenční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lastní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Předvádění na obrazovce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SDQ</dc:title>
  <dc:creator/>
  <cp:keywords/>
  <dcterms:created xsi:type="dcterms:W3CDTF">2020-10-20T22:13:29Z</dcterms:created>
  <dcterms:modified xsi:type="dcterms:W3CDTF">2020-10-20T22:13:29Z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průběžné výsledky k 7. a 8. vlně</vt:lpwstr>
  </property>
</Properties>
</file>