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8" d="100"/>
          <a:sy n="118" d="100"/>
        </p:scale>
        <p:origin x="85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 anchor="b">
            <a:noAutofit/>
          </a:bodyPr>
          <a:lstStyle>
            <a:lvl1pPr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C5333D-B24C-4F39-8B5E-26A293C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0DD207-AF5F-4F03-9A44-4461A2E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44BAE5-35B2-4D5C-AB86-503561E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A7713AD-6CED-4762-897B-47CF12733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47357" y="5422419"/>
            <a:ext cx="2449282" cy="5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>
            <a:normAutofit/>
          </a:bodyPr>
          <a:lstStyle>
            <a:lvl1pPr algn="l"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10342"/>
            <a:ext cx="8229600" cy="547293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/>
            </a:lvl1pPr>
            <a:lvl2pPr marL="284400">
              <a:spcAft>
                <a:spcPts val="600"/>
              </a:spcAft>
              <a:defRPr sz="2000"/>
            </a:lvl2pPr>
            <a:lvl3pPr marL="403200"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SDQ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průběžné</a:t>
            </a:r>
            <a:r>
              <a:t> výsledky po 7. a 8. vlně</a:t>
            </a: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1: Rozložení bodů SDQ v čase </a:t>
            </a:r>
            <a:r>
              <a:rPr b="1"/>
              <a:t>první</a:t>
            </a:r>
            <a:r>
              <a:t> vlny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2: Rozložení bodů SDQ v čase </a:t>
            </a:r>
            <a:r>
              <a:rPr b="1"/>
              <a:t>druhé</a:t>
            </a:r>
            <a:r>
              <a:t> vlny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3: Rozložení bodů SDQ v čase </a:t>
            </a:r>
            <a:r>
              <a:rPr b="1"/>
              <a:t>třetí</a:t>
            </a:r>
            <a:r>
              <a:t> vlny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Co a jak vlastně měříme?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dítě hodnotíte na základě jeho </a:t>
            </a:r>
            <a:r>
              <a:rPr i="1"/>
              <a:t>chování</a:t>
            </a:r>
          </a:p>
          <a:p>
            <a:pPr lvl="1"/>
            <a:r>
              <a:t>pokud se chová vysoce hyperaktivně, velmi pravděpodobně na položku </a:t>
            </a:r>
            <a:r>
              <a:rPr i="1"/>
              <a:t>„Je neklidný/á. Nevydrží dlouho bez hnutí“</a:t>
            </a:r>
            <a:r>
              <a:t> odpovíte </a:t>
            </a:r>
            <a:r>
              <a:rPr i="1"/>
              <a:t>„Definitivně pravda“</a:t>
            </a:r>
          </a:p>
          <a:p>
            <a:pPr lvl="1"/>
            <a:r>
              <a:t>vaše odpověď je daná chováním dítěte </a:t>
            </a:r>
            <a:r>
              <a:rPr i="1"/>
              <a:t>(ale nikoliv 100%)</a:t>
            </a:r>
          </a:p>
          <a:p>
            <a:pPr lvl="1"/>
            <a:r>
              <a:rPr b="1"/>
              <a:t>jde nám o hyperaktivitu dítěte</a:t>
            </a:r>
            <a:r>
              <a:t>, nikoliv o to, kolik bodů dostalo dítě v dotazníku</a:t>
            </a:r>
          </a:p>
          <a:p>
            <a:pPr lvl="1"/>
            <a:r>
              <a:t>hyperaktivita je v dětské populaci rozložena podobně jako např. výška nebo váha (viz graf na dalším snímku)</a:t>
            </a:r>
          </a:p>
          <a:p>
            <a:pPr lvl="2"/>
            <a:r>
              <a:t>většina žen má průměrnou výšku, jen malá část je extrémně nízká nebo vysoká; podobně je to s hyperaktivitou, prosociálním chováním atp.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4: Rozložení výšky žen v ČR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Stejně je to s dimenzemi SDQ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moderní psychometrie umožňuje na základě vašeho hodnocení chování odhadovat přímo míru hyperaktivity daného dítěte a porovnávat ji s dalšími dětmi nebo stejným dítětem v jiném čase</a:t>
            </a:r>
          </a:p>
          <a:p>
            <a:pPr lvl="1"/>
            <a:r>
              <a:t>následující graf v animaci ukazuje proměnu těchto vlastností (dimenzí) v čase – </a:t>
            </a:r>
            <a:r>
              <a:rPr b="1"/>
              <a:t>je vidět posun po ose X k více žádoucím hodnotám</a:t>
            </a:r>
            <a:r>
              <a:t> (pokles prvních 4 a růst 5. dimenze)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-processed/sdq_irt_dist_anim_group_prez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5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5: Rozložení latentních skórů SDQ v čase (dle skupiny)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Vyhodnocení efektu intervence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Kdyby intervence nefungovala…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… pak by se obě skupiny v čase měnily úplně stejným způsobem</a:t>
            </a:r>
          </a:p>
          <a:p>
            <a:pPr lvl="1"/>
            <a:r>
              <a:rPr i="1"/>
              <a:t>pokud</a:t>
            </a:r>
            <a:r>
              <a:t> by toto platilo, pravděpodobnost, že nasbíráme taková data, jaká jsme nasbírali, by byla extrémně nízká (&lt; 1 %)</a:t>
            </a:r>
          </a:p>
          <a:p>
            <a:pPr lvl="1"/>
            <a:r>
              <a:t>lze tedy tvrdit, že intervence měla skutečný, pozitivní dopad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V řeči čísel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děti v intervenční skupině se vyvíjely statisticky významně </a:t>
            </a:r>
            <a:r>
              <a:rPr i="1"/>
              <a:t>lépe ve všech dimenzích SDQ</a:t>
            </a:r>
            <a:r>
              <a:t>, a to jako při srovnání 1. a 2., tak i 1. a 3. vlny</a:t>
            </a:r>
          </a:p>
          <a:p>
            <a:pPr lvl="1"/>
            <a:r>
              <a:t>zlepšení se v rámci jednotlivých dimenzí pohybuje při srovnání 1. a 2. vlny od 0,29 do 0,47 bodů, s medianem 0,34 bodů</a:t>
            </a:r>
          </a:p>
          <a:p>
            <a:pPr lvl="1"/>
            <a:r>
              <a:t>při srovnání 1. a 3. vlny od 0,42 do 0,57 bodů, s medianem 0,5 bodů, pozitivní vývoj tedy </a:t>
            </a:r>
            <a:r>
              <a:rPr i="1"/>
              <a:t>stabilně pokračoval</a:t>
            </a:r>
          </a:p>
          <a:p>
            <a:pPr lvl="1"/>
            <a:r>
              <a:t>závěr – </a:t>
            </a:r>
            <a:r>
              <a:rPr b="1"/>
              <a:t>intervence má pozitivní dopad na chování dětí</a:t>
            </a:r>
            <a:r>
              <a:t> měřené pomocí SDQ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Úvod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 err="1"/>
              <a:t>ze</a:t>
            </a:r>
            <a:r>
              <a:rPr dirty="0"/>
              <a:t> 7. a </a:t>
            </a:r>
            <a:r>
              <a:rPr lang="cs-CZ" dirty="0"/>
              <a:t>neúplné</a:t>
            </a:r>
            <a:r>
              <a:rPr dirty="0"/>
              <a:t> 8. </a:t>
            </a:r>
            <a:r>
              <a:rPr dirty="0" err="1"/>
              <a:t>vlny</a:t>
            </a:r>
            <a:r>
              <a:rPr dirty="0"/>
              <a:t> </a:t>
            </a:r>
            <a:r>
              <a:rPr dirty="0" err="1"/>
              <a:t>máme</a:t>
            </a:r>
            <a:r>
              <a:rPr dirty="0"/>
              <a:t> </a:t>
            </a:r>
            <a:r>
              <a:rPr dirty="0" err="1"/>
              <a:t>záznamy</a:t>
            </a:r>
            <a:r>
              <a:rPr dirty="0"/>
              <a:t> od 1. 10. 2019 do 1. 06. 2020</a:t>
            </a:r>
          </a:p>
          <a:p>
            <a:pPr lvl="1"/>
            <a:r>
              <a:rPr dirty="0" err="1"/>
              <a:t>alespoň</a:t>
            </a:r>
            <a:r>
              <a:rPr dirty="0"/>
              <a:t> </a:t>
            </a:r>
            <a:r>
              <a:rPr dirty="0" err="1"/>
              <a:t>jedním</a:t>
            </a:r>
            <a:r>
              <a:rPr dirty="0"/>
              <a:t> </a:t>
            </a:r>
            <a:r>
              <a:rPr dirty="0" err="1"/>
              <a:t>měřením</a:t>
            </a:r>
            <a:r>
              <a:rPr dirty="0"/>
              <a:t> </a:t>
            </a:r>
            <a:r>
              <a:rPr dirty="0" err="1"/>
              <a:t>prošlo</a:t>
            </a:r>
            <a:r>
              <a:rPr dirty="0"/>
              <a:t> </a:t>
            </a:r>
            <a:r>
              <a:rPr dirty="0" err="1"/>
              <a:t>doposud</a:t>
            </a:r>
            <a:r>
              <a:rPr dirty="0"/>
              <a:t> 2 045 </a:t>
            </a:r>
            <a:r>
              <a:rPr dirty="0" err="1"/>
              <a:t>dětí</a:t>
            </a:r>
            <a:endParaRPr dirty="0"/>
          </a:p>
          <a:p>
            <a:pPr lvl="2"/>
            <a:r>
              <a:rPr dirty="0" err="1"/>
              <a:t>všemi</a:t>
            </a:r>
            <a:r>
              <a:rPr dirty="0"/>
              <a:t> 6 </a:t>
            </a:r>
            <a:r>
              <a:rPr dirty="0" err="1"/>
              <a:t>vlnami</a:t>
            </a:r>
            <a:r>
              <a:rPr dirty="0"/>
              <a:t> (</a:t>
            </a:r>
            <a:r>
              <a:rPr dirty="0" err="1"/>
              <a:t>současné</a:t>
            </a:r>
            <a:r>
              <a:rPr dirty="0"/>
              <a:t> maximum) </a:t>
            </a:r>
            <a:r>
              <a:rPr dirty="0" err="1"/>
              <a:t>prošlo</a:t>
            </a:r>
            <a:r>
              <a:rPr dirty="0"/>
              <a:t> 718 </a:t>
            </a:r>
            <a:r>
              <a:rPr dirty="0" err="1"/>
              <a:t>dětí</a:t>
            </a:r>
            <a:endParaRPr dirty="0"/>
          </a:p>
          <a:p>
            <a:pPr lvl="1"/>
            <a:r>
              <a:rPr dirty="0" err="1"/>
              <a:t>relativně</a:t>
            </a:r>
            <a:r>
              <a:rPr dirty="0"/>
              <a:t> </a:t>
            </a:r>
            <a:r>
              <a:rPr b="1" dirty="0" err="1"/>
              <a:t>velké</a:t>
            </a:r>
            <a:r>
              <a:rPr b="1" dirty="0"/>
              <a:t> </a:t>
            </a:r>
            <a:r>
              <a:rPr b="1" dirty="0" err="1"/>
              <a:t>ztráty</a:t>
            </a:r>
            <a:r>
              <a:rPr b="1" dirty="0"/>
              <a:t> </a:t>
            </a:r>
            <a:r>
              <a:rPr b="1" dirty="0" err="1"/>
              <a:t>díky</a:t>
            </a:r>
            <a:r>
              <a:rPr b="1" dirty="0"/>
              <a:t> </a:t>
            </a:r>
            <a:r>
              <a:rPr b="1" dirty="0" err="1"/>
              <a:t>chybám</a:t>
            </a:r>
            <a:r>
              <a:rPr b="1" dirty="0"/>
              <a:t> v </a:t>
            </a:r>
            <a:r>
              <a:rPr b="1" dirty="0" err="1"/>
              <a:t>udělování</a:t>
            </a:r>
            <a:r>
              <a:rPr b="1" dirty="0"/>
              <a:t> ID </a:t>
            </a:r>
            <a:r>
              <a:rPr b="1" dirty="0" err="1"/>
              <a:t>kódů</a:t>
            </a:r>
            <a:r>
              <a:rPr dirty="0"/>
              <a:t> (</a:t>
            </a:r>
            <a:r>
              <a:rPr dirty="0" err="1"/>
              <a:t>jedno</a:t>
            </a:r>
            <a:r>
              <a:rPr dirty="0"/>
              <a:t> ID je </a:t>
            </a:r>
            <a:r>
              <a:rPr dirty="0" err="1"/>
              <a:t>přiděleno</a:t>
            </a:r>
            <a:r>
              <a:rPr dirty="0"/>
              <a:t> </a:t>
            </a:r>
            <a:r>
              <a:rPr dirty="0" err="1"/>
              <a:t>více</a:t>
            </a:r>
            <a:r>
              <a:rPr dirty="0"/>
              <a:t> </a:t>
            </a:r>
            <a:r>
              <a:rPr dirty="0" err="1"/>
              <a:t>dětem</a:t>
            </a:r>
            <a:r>
              <a:rPr dirty="0"/>
              <a:t>)</a:t>
            </a:r>
          </a:p>
          <a:p>
            <a:pPr lvl="2"/>
            <a:r>
              <a:rPr dirty="0" err="1"/>
              <a:t>cca</a:t>
            </a:r>
            <a:r>
              <a:rPr dirty="0"/>
              <a:t> 10 % </a:t>
            </a:r>
            <a:r>
              <a:rPr dirty="0" err="1"/>
              <a:t>vyplněných</a:t>
            </a:r>
            <a:r>
              <a:rPr dirty="0"/>
              <a:t> </a:t>
            </a:r>
            <a:r>
              <a:rPr dirty="0" err="1"/>
              <a:t>dotazníků</a:t>
            </a:r>
            <a:r>
              <a:rPr dirty="0"/>
              <a:t> </a:t>
            </a:r>
            <a:r>
              <a:rPr dirty="0" err="1"/>
              <a:t>bylo</a:t>
            </a:r>
            <a:r>
              <a:rPr dirty="0"/>
              <a:t> </a:t>
            </a:r>
            <a:r>
              <a:rPr dirty="0" err="1"/>
              <a:t>třeba</a:t>
            </a:r>
            <a:r>
              <a:rPr dirty="0"/>
              <a:t> </a:t>
            </a:r>
            <a:r>
              <a:rPr lang="cs-CZ" dirty="0"/>
              <a:t>vyřadit</a:t>
            </a:r>
          </a:p>
          <a:p>
            <a:pPr lvl="1"/>
            <a:r>
              <a:rPr dirty="0" err="1"/>
              <a:t>již</a:t>
            </a:r>
            <a:r>
              <a:rPr dirty="0"/>
              <a:t> 3. </a:t>
            </a:r>
            <a:r>
              <a:rPr dirty="0" err="1"/>
              <a:t>vlnou</a:t>
            </a:r>
            <a:r>
              <a:rPr dirty="0"/>
              <a:t> </a:t>
            </a:r>
            <a:r>
              <a:rPr dirty="0" err="1"/>
              <a:t>probíhá</a:t>
            </a:r>
            <a:r>
              <a:rPr dirty="0"/>
              <a:t> </a:t>
            </a:r>
            <a:r>
              <a:rPr lang="cs-CZ" dirty="0"/>
              <a:t>náběr</a:t>
            </a:r>
            <a:r>
              <a:rPr dirty="0"/>
              <a:t> </a:t>
            </a:r>
            <a:r>
              <a:rPr dirty="0" err="1"/>
              <a:t>dětí</a:t>
            </a:r>
            <a:r>
              <a:rPr dirty="0"/>
              <a:t> do </a:t>
            </a:r>
            <a:r>
              <a:rPr dirty="0" err="1"/>
              <a:t>kontrolní</a:t>
            </a:r>
            <a:r>
              <a:rPr dirty="0"/>
              <a:t> </a:t>
            </a:r>
            <a:r>
              <a:rPr dirty="0" err="1"/>
              <a:t>skupiny</a:t>
            </a:r>
            <a:endParaRPr dirty="0"/>
          </a:p>
          <a:p>
            <a:pPr lvl="2"/>
            <a:r>
              <a:rPr dirty="0" err="1"/>
              <a:t>možnost</a:t>
            </a:r>
            <a:r>
              <a:rPr dirty="0"/>
              <a:t> </a:t>
            </a:r>
            <a:r>
              <a:rPr dirty="0" err="1"/>
              <a:t>lépe</a:t>
            </a:r>
            <a:r>
              <a:rPr dirty="0"/>
              <a:t> </a:t>
            </a:r>
            <a:r>
              <a:rPr dirty="0" err="1"/>
              <a:t>ověřit</a:t>
            </a:r>
            <a:r>
              <a:rPr dirty="0"/>
              <a:t> </a:t>
            </a:r>
            <a:r>
              <a:rPr dirty="0" err="1"/>
              <a:t>efekt</a:t>
            </a:r>
            <a:r>
              <a:rPr dirty="0"/>
              <a:t> </a:t>
            </a:r>
            <a:r>
              <a:rPr dirty="0" err="1"/>
              <a:t>intervence</a:t>
            </a:r>
            <a:endParaRPr dirty="0"/>
          </a:p>
          <a:p>
            <a:pPr lvl="2"/>
            <a:r>
              <a:rPr dirty="0" err="1"/>
              <a:t>sledujeme</a:t>
            </a:r>
            <a:r>
              <a:rPr dirty="0"/>
              <a:t> </a:t>
            </a:r>
            <a:r>
              <a:rPr b="1" dirty="0" err="1"/>
              <a:t>jestli</a:t>
            </a:r>
            <a:r>
              <a:rPr b="1" dirty="0"/>
              <a:t> se </a:t>
            </a:r>
            <a:r>
              <a:rPr b="1" dirty="0" err="1"/>
              <a:t>intervenční</a:t>
            </a:r>
            <a:r>
              <a:rPr b="1" dirty="0"/>
              <a:t> </a:t>
            </a:r>
            <a:r>
              <a:rPr b="1" dirty="0" err="1"/>
              <a:t>skupina</a:t>
            </a:r>
            <a:r>
              <a:rPr b="1" dirty="0"/>
              <a:t> </a:t>
            </a:r>
            <a:r>
              <a:rPr b="1" dirty="0" err="1"/>
              <a:t>vyvíjí</a:t>
            </a:r>
            <a:r>
              <a:rPr b="1" dirty="0"/>
              <a:t> </a:t>
            </a:r>
            <a:r>
              <a:rPr b="1" dirty="0" err="1"/>
              <a:t>lépe</a:t>
            </a:r>
            <a:r>
              <a:rPr b="1" dirty="0"/>
              <a:t>, </a:t>
            </a:r>
            <a:r>
              <a:rPr b="1" dirty="0" err="1"/>
              <a:t>než</a:t>
            </a:r>
            <a:r>
              <a:rPr b="1" dirty="0"/>
              <a:t> </a:t>
            </a:r>
            <a:r>
              <a:rPr b="1" dirty="0" err="1"/>
              <a:t>kontrolní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Graficky</a:t>
            </a:r>
          </a:p>
        </p:txBody>
      </p:sp>
      <p:pic>
        <p:nvPicPr>
          <p:cNvPr id="3" name="Picture 1" descr="sdq_prez_simplified_files/figure-pptx/graphCom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6: Vývoj dimenzí v čase (vliv věku a pohl. stat. fixován)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Srovnání vývoje školek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Interpretace následujících grafů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zobrazena jsou všechna dostupná data, nikoliv jen první 3 měření</a:t>
            </a:r>
          </a:p>
          <a:p>
            <a:pPr lvl="1"/>
            <a:r>
              <a:t>každá školka má svoji barvu</a:t>
            </a:r>
          </a:p>
          <a:p>
            <a:pPr lvl="1"/>
            <a:r>
              <a:t>zobrazený je vývoj oproti tzv. referenční školce (sestava nezařazených pozorování)</a:t>
            </a:r>
          </a:p>
          <a:p>
            <a:pPr lvl="1"/>
            <a:r>
              <a:t>při porovnávání je tedy důležitý </a:t>
            </a:r>
            <a:r>
              <a:rPr b="1"/>
              <a:t>odklon od průměrné trajektorie</a:t>
            </a:r>
          </a:p>
          <a:p>
            <a:pPr lvl="1"/>
            <a:r>
              <a:t>osa Y vyjadřuje, o kolik bodů SDQ mají zobrazené školy vyšší skóre v jednotlivých dimenzích než školka referenční – nelze tedy tvrdit, že pohyb určitým směrem je pozitivní, </a:t>
            </a:r>
            <a:r>
              <a:rPr b="1"/>
              <a:t>jde o srovnání průběhů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Kontrolní školky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[[1]]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7: Srovnání trajektorií kontrolních školek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[[2]]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d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7: Srovnání trajektorií kontrolních školek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[[3]]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d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7: Srovnání trajektorií kontrolních školek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[[4]]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Globální × individuální vlna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globální vlna se vztahuje k vlně sběru v daném časovém rámci</a:t>
            </a:r>
          </a:p>
          <a:p>
            <a:pPr lvl="1"/>
            <a:r>
              <a:t>individuální vlna hovoří o </a:t>
            </a:r>
            <a:r>
              <a:rPr i="1"/>
              <a:t>konkrétním měření konkrétního dítěte</a:t>
            </a:r>
            <a:r>
              <a:t> (tzn. 2. ind. vlna je v pořadí 2. měření daného dítěte)</a:t>
            </a:r>
          </a:p>
          <a:p>
            <a:pPr lvl="1"/>
            <a:r>
              <a:t>ve zbytku prezentace </a:t>
            </a:r>
            <a:r>
              <a:rPr b="1"/>
              <a:t>pracujeme s ind. vlnami</a:t>
            </a:r>
            <a:r>
              <a:t> (</a:t>
            </a:r>
            <a:r>
              <a:rPr i="1"/>
              <a:t>x</a:t>
            </a:r>
            <a:r>
              <a:t>-tým měřením/hodnocením dítěte)</a:t>
            </a:r>
          </a:p>
          <a:p>
            <a:pPr lvl="2"/>
            <a:r>
              <a:t>k dispozici máme 3 vlny s jak intervenční, tak i kontrolní skupinou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d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7: Srovnání trajektorií kontrolních školek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[[5]]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d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7: Srovnání trajektorií kontrolních školek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Intervenční školky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[[1]]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as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8: Srovnání trajektorií intervenčních školek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[[2]]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asd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8: Srovnání trajektorií intervenčních školek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[[3]]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asd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8: Srovnání trajektorií intervenčních školek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[[4]]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Dopad validace dat – globální vlny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glob. vlna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poč. před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poč.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poč. ztrac.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pod. ztrac.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4,1 %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5,4 %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5,9 %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1 093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10,2 %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1 060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10,0 %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5,4 %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asd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8: Srovnání trajektorií intervenčních školek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[[5]]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dq_prez_simplified_files/figure-pptx/aaasd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04900"/>
            <a:ext cx="8229600" cy="494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6057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Graf 8: Srovnání trajektorií intervenčních školek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Závěr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z hlediska kvantitativního výzkumu můžeme doložit pozitivní efekt intervence v rámci populace mateřských škol</a:t>
            </a:r>
          </a:p>
          <a:p>
            <a:pPr lvl="1"/>
            <a:r>
              <a:t>vývoj ve všech zúčastněných školkách je srovnatelný, s několika výjimkami, kde změna nebyla natolik silná (ale došlo k ní)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Dopad validace dat – individuální vlny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04900"/>
          <a:ext cx="82296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ind. vlna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poč. před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poč.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poč. ztrac.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pod. ztrac.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2 160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2 045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1 641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1 527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6,9 %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13,4 %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9,0 %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9,5 %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10,3 %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SDQ – připomenutí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Strengths and Difficulties Questionnaire</a:t>
            </a:r>
          </a:p>
        </p:txBody>
      </p:sp>
      <p:pic>
        <p:nvPicPr>
          <p:cNvPr id="3" name="Picture 1" descr="sdq_dimensi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/>
          <a:lstStyle/>
          <a:p>
            <a:pPr marL="0" lvl="0" indent="0">
              <a:buNone/>
            </a:pPr>
            <a:r>
              <a:t>Strengths and Difficulties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výsledkem 0–10 bodů za každou dimenzi</a:t>
            </a:r>
          </a:p>
          <a:p>
            <a:pPr lvl="2"/>
            <a:r>
              <a:t>vychází z upraveného součtu jednotlivých pětic položek</a:t>
            </a:r>
          </a:p>
          <a:p>
            <a:pPr lvl="1"/>
            <a:r>
              <a:t>první čtyři jsou </a:t>
            </a:r>
            <a:r>
              <a:rPr i="1"/>
              <a:t>negativně formulované,</a:t>
            </a:r>
            <a:r>
              <a:t> chceme vidět </a:t>
            </a:r>
            <a:r>
              <a:rPr b="1"/>
              <a:t>pokles</a:t>
            </a:r>
            <a:r>
              <a:t>, snižování hodnot</a:t>
            </a:r>
          </a:p>
          <a:p>
            <a:pPr lvl="1"/>
            <a:r>
              <a:t>ale pozor: pátá je </a:t>
            </a:r>
            <a:r>
              <a:rPr i="1"/>
              <a:t>pozitivní</a:t>
            </a:r>
            <a:r>
              <a:t>, a tak chceme vidět </a:t>
            </a:r>
            <a:r>
              <a:rPr b="1"/>
              <a:t>růst</a:t>
            </a:r>
          </a:p>
          <a:p>
            <a:pPr lvl="1"/>
            <a:r>
              <a:t>následující grafy ukazují počty dětí, které získaly daný počet bodů v dané dimenzi SDQ</a:t>
            </a:r>
          </a:p>
          <a:p>
            <a:pPr lvl="2"/>
            <a:r>
              <a:t>celkem 3 časové úseky (vlny), červená je skupina kontrolní, modrá intervenční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Vývoj v čase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í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Předvádění na obrazovce (4:3)</PresentationFormat>
  <Paragraphs>167</Paragraphs>
  <Slides>43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43</vt:i4>
      </vt:variant>
    </vt:vector>
  </HeadingPairs>
  <TitlesOfParts>
    <vt:vector size="47" baseType="lpstr">
      <vt:lpstr>Arial</vt:lpstr>
      <vt:lpstr>Courier</vt:lpstr>
      <vt:lpstr>Roboto</vt:lpstr>
      <vt:lpstr>Office Theme</vt:lpstr>
      <vt:lpstr>SDQ</vt:lpstr>
      <vt:lpstr>Úvod</vt:lpstr>
      <vt:lpstr>Globální × individuální vlna</vt:lpstr>
      <vt:lpstr>Dopad validace dat – globální vlny</vt:lpstr>
      <vt:lpstr>Dopad validace dat – individuální vlny</vt:lpstr>
      <vt:lpstr>SDQ – připomenutí</vt:lpstr>
      <vt:lpstr>Strengths and Difficulties Questionnaire</vt:lpstr>
      <vt:lpstr>Strengths and Difficulties Questionnaire</vt:lpstr>
      <vt:lpstr>Vývoj v čase</vt:lpstr>
      <vt:lpstr>Prezentace aplikace PowerPoint</vt:lpstr>
      <vt:lpstr>Prezentace aplikace PowerPoint</vt:lpstr>
      <vt:lpstr>Prezentace aplikace PowerPoint</vt:lpstr>
      <vt:lpstr>Co a jak vlastně měříme?</vt:lpstr>
      <vt:lpstr>Prezentace aplikace PowerPoint</vt:lpstr>
      <vt:lpstr>Stejně je to s dimenzemi SDQ</vt:lpstr>
      <vt:lpstr>Prezentace aplikace PowerPoint</vt:lpstr>
      <vt:lpstr>Vyhodnocení efektu intervence</vt:lpstr>
      <vt:lpstr>Kdyby intervence nefungovala…</vt:lpstr>
      <vt:lpstr>V řeči čísel</vt:lpstr>
      <vt:lpstr>Graficky</vt:lpstr>
      <vt:lpstr>Srovnání vývoje školek</vt:lpstr>
      <vt:lpstr>Interpretace následujících grafů</vt:lpstr>
      <vt:lpstr>Kontrolní školky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Intervenční školky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Závěr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Předvádění na obrazovce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SDQ</dc:title>
  <dc:creator>Jan Netík</dc:creator>
  <cp:keywords/>
  <cp:lastModifiedBy>Netík, Jan</cp:lastModifiedBy>
  <cp:revision>2</cp:revision>
  <dcterms:created xsi:type="dcterms:W3CDTF">2020-10-19T19:04:17Z</dcterms:created>
  <dcterms:modified xsi:type="dcterms:W3CDTF">2020-10-19T19:06:11Z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průběžné výsledky po 7. a 8. vlně</vt:lpwstr>
  </property>
</Properties>
</file>