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1" r:id="rId2"/>
    <p:sldId id="2562" r:id="rId3"/>
    <p:sldId id="2563" r:id="rId4"/>
    <p:sldId id="2564" r:id="rId5"/>
    <p:sldId id="2565" r:id="rId6"/>
    <p:sldId id="2566" r:id="rId7"/>
    <p:sldId id="2567" r:id="rId8"/>
    <p:sldId id="2568" r:id="rId9"/>
    <p:sldId id="2569" r:id="rId10"/>
    <p:sldId id="2570" r:id="rId11"/>
    <p:sldId id="2571" r:id="rId12"/>
    <p:sldId id="2572" r:id="rId13"/>
    <p:sldId id="2573" r:id="rId14"/>
    <p:sldId id="2574" r:id="rId15"/>
    <p:sldId id="2575" r:id="rId16"/>
    <p:sldId id="2576" r:id="rId17"/>
    <p:sldId id="2577" r:id="rId18"/>
    <p:sldId id="2578" r:id="rId19"/>
    <p:sldId id="25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derstanding RFP Requests with Client Credentials: Processes and Case Studies" id="{E812C2C4-9206-4F88-B67A-2EA0D10073BE}">
          <p14:sldIdLst>
            <p14:sldId id="2561"/>
            <p14:sldId id="2562"/>
          </p14:sldIdLst>
        </p14:section>
        <p14:section name="Introduction to RFP (Request for Proposal) Processes" id="{6F9BCE8D-B626-4DB4-AEC5-F279EC09AD9A}">
          <p14:sldIdLst>
            <p14:sldId id="2563"/>
            <p14:sldId id="2564"/>
            <p14:sldId id="2565"/>
            <p14:sldId id="2566"/>
          </p14:sldIdLst>
        </p14:section>
        <p14:section name="Role of Client Credentials in RFP Requests" id="{63407A46-C274-446E-BBD1-BF95EB9646F9}">
          <p14:sldIdLst>
            <p14:sldId id="2567"/>
            <p14:sldId id="2568"/>
            <p14:sldId id="2569"/>
            <p14:sldId id="2570"/>
          </p14:sldIdLst>
        </p14:section>
        <p14:section name="Best Practices for Managing RFPs with Client Credentials" id="{9EE64D59-4A46-495D-A012-C89C3CCC9266}">
          <p14:sldIdLst>
            <p14:sldId id="2571"/>
            <p14:sldId id="2572"/>
            <p14:sldId id="2573"/>
            <p14:sldId id="2574"/>
          </p14:sldIdLst>
        </p14:section>
        <p14:section name="Case Studies: Real-World Examples of RFPs Involving Client Credentials" id="{C2918557-E011-4D05-B1E1-713B8073166F}">
          <p14:sldIdLst>
            <p14:sldId id="2575"/>
            <p14:sldId id="2576"/>
            <p14:sldId id="2577"/>
            <p14:sldId id="2578"/>
          </p14:sldIdLst>
        </p14:section>
        <p14:section name="Conclusion" id="{E99B4D5F-E1EC-46CD-AE49-86FC711C2E1E}">
          <p14:sldIdLst>
            <p14:sldId id="25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96" autoAdjust="0"/>
    <p:restoredTop sz="94660"/>
  </p:normalViewPr>
  <p:slideViewPr>
    <p:cSldViewPr snapToGrid="0">
      <p:cViewPr varScale="1">
        <p:scale>
          <a:sx n="65" d="100"/>
          <a:sy n="65" d="100"/>
        </p:scale>
        <p:origin x="1179" y="267"/>
      </p:cViewPr>
      <p:guideLst/>
    </p:cSldViewPr>
  </p:slideViewPr>
  <p:notesTextViewPr>
    <p:cViewPr>
      <p:scale>
        <a:sx n="1" d="1"/>
        <a:sy n="1" d="1"/>
      </p:scale>
      <p:origin x="0" y="0"/>
    </p:cViewPr>
  </p:notesTextViewPr>
  <p:sorterViewPr>
    <p:cViewPr>
      <p:scale>
        <a:sx n="100" d="100"/>
        <a:sy n="100" d="100"/>
      </p:scale>
      <p:origin x="0" y="-553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BAA106-35F4-47B0-B6CA-5A871CE9EAAA}"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3B19CFDA-9645-4BDD-A02B-BF0C045DEA0C}">
      <dgm:prSet/>
      <dgm:spPr/>
      <dgm:t>
        <a:bodyPr/>
        <a:lstStyle/>
        <a:p>
          <a:pPr>
            <a:lnSpc>
              <a:spcPct val="100000"/>
            </a:lnSpc>
            <a:defRPr b="1"/>
          </a:pPr>
          <a:r>
            <a:rPr lang="en-US"/>
            <a:t>Importance of Credential Management</a:t>
          </a:r>
        </a:p>
      </dgm:t>
    </dgm:pt>
    <dgm:pt modelId="{F1D92908-DFD2-4D8B-A47B-2ED11690244E}" type="parTrans" cxnId="{67E79CA4-0486-4A79-A284-2CD207F0878F}">
      <dgm:prSet/>
      <dgm:spPr/>
      <dgm:t>
        <a:bodyPr/>
        <a:lstStyle/>
        <a:p>
          <a:endParaRPr lang="en-US"/>
        </a:p>
      </dgm:t>
    </dgm:pt>
    <dgm:pt modelId="{08C9763C-7B4B-453F-8510-BADEF2C23225}" type="sibTrans" cxnId="{67E79CA4-0486-4A79-A284-2CD207F0878F}">
      <dgm:prSet/>
      <dgm:spPr/>
      <dgm:t>
        <a:bodyPr/>
        <a:lstStyle/>
        <a:p>
          <a:pPr>
            <a:lnSpc>
              <a:spcPct val="100000"/>
            </a:lnSpc>
            <a:defRPr b="1"/>
          </a:pPr>
          <a:endParaRPr lang="en-US"/>
        </a:p>
      </dgm:t>
    </dgm:pt>
    <dgm:pt modelId="{73423B56-C462-4F5C-9774-79B206C0C537}">
      <dgm:prSet/>
      <dgm:spPr/>
      <dgm:t>
        <a:bodyPr/>
        <a:lstStyle/>
        <a:p>
          <a:pPr>
            <a:lnSpc>
              <a:spcPct val="100000"/>
            </a:lnSpc>
          </a:pPr>
          <a:r>
            <a:rPr lang="en-US"/>
            <a:t>Managing client credentials properly in RFPs ensures security and contributes to organizational success.</a:t>
          </a:r>
        </a:p>
      </dgm:t>
    </dgm:pt>
    <dgm:pt modelId="{F5A97483-D254-4660-A016-72A2EC572741}" type="parTrans" cxnId="{21EE98FF-2E6E-41DA-9C07-59396A4625EE}">
      <dgm:prSet/>
      <dgm:spPr/>
      <dgm:t>
        <a:bodyPr/>
        <a:lstStyle/>
        <a:p>
          <a:endParaRPr lang="en-US"/>
        </a:p>
      </dgm:t>
    </dgm:pt>
    <dgm:pt modelId="{85A72A48-430C-4FD7-A971-F68A7AA2B313}" type="sibTrans" cxnId="{21EE98FF-2E6E-41DA-9C07-59396A4625EE}">
      <dgm:prSet/>
      <dgm:spPr/>
      <dgm:t>
        <a:bodyPr/>
        <a:lstStyle/>
        <a:p>
          <a:endParaRPr lang="en-US"/>
        </a:p>
      </dgm:t>
    </dgm:pt>
    <dgm:pt modelId="{FF82D74C-C255-4D91-AB8D-AE856517D331}">
      <dgm:prSet/>
      <dgm:spPr/>
      <dgm:t>
        <a:bodyPr/>
        <a:lstStyle/>
        <a:p>
          <a:pPr>
            <a:lnSpc>
              <a:spcPct val="100000"/>
            </a:lnSpc>
            <a:defRPr b="1"/>
          </a:pPr>
          <a:r>
            <a:rPr lang="en-US"/>
            <a:t>Understanding RFP Processes</a:t>
          </a:r>
        </a:p>
      </dgm:t>
    </dgm:pt>
    <dgm:pt modelId="{395964F8-C572-4A7B-877E-FB2A8314F229}" type="parTrans" cxnId="{ED6F2472-D6EA-4605-820C-961E5971A39F}">
      <dgm:prSet/>
      <dgm:spPr/>
      <dgm:t>
        <a:bodyPr/>
        <a:lstStyle/>
        <a:p>
          <a:endParaRPr lang="en-US"/>
        </a:p>
      </dgm:t>
    </dgm:pt>
    <dgm:pt modelId="{448E68A8-637C-4433-A1B5-657FBA778143}" type="sibTrans" cxnId="{ED6F2472-D6EA-4605-820C-961E5971A39F}">
      <dgm:prSet/>
      <dgm:spPr/>
      <dgm:t>
        <a:bodyPr/>
        <a:lstStyle/>
        <a:p>
          <a:pPr>
            <a:lnSpc>
              <a:spcPct val="100000"/>
            </a:lnSpc>
            <a:defRPr b="1"/>
          </a:pPr>
          <a:endParaRPr lang="en-US"/>
        </a:p>
      </dgm:t>
    </dgm:pt>
    <dgm:pt modelId="{ADF10593-39ED-41AB-AB01-7DD4C05D3CFB}">
      <dgm:prSet/>
      <dgm:spPr/>
      <dgm:t>
        <a:bodyPr/>
        <a:lstStyle/>
        <a:p>
          <a:pPr>
            <a:lnSpc>
              <a:spcPct val="100000"/>
            </a:lnSpc>
          </a:pPr>
          <a:r>
            <a:rPr lang="en-US"/>
            <a:t>Thorough knowledge of RFP procedures helps in effective and secure handling of sensitive client information.</a:t>
          </a:r>
        </a:p>
      </dgm:t>
    </dgm:pt>
    <dgm:pt modelId="{388894B5-D117-47C2-BFEE-062DA3BDAEE8}" type="parTrans" cxnId="{D6FC8AA7-BF21-41C0-93E0-BD6F897C0DB0}">
      <dgm:prSet/>
      <dgm:spPr/>
      <dgm:t>
        <a:bodyPr/>
        <a:lstStyle/>
        <a:p>
          <a:endParaRPr lang="en-US"/>
        </a:p>
      </dgm:t>
    </dgm:pt>
    <dgm:pt modelId="{33FFC578-3177-419F-83B9-D429AD6C996E}" type="sibTrans" cxnId="{D6FC8AA7-BF21-41C0-93E0-BD6F897C0DB0}">
      <dgm:prSet/>
      <dgm:spPr/>
      <dgm:t>
        <a:bodyPr/>
        <a:lstStyle/>
        <a:p>
          <a:endParaRPr lang="en-US"/>
        </a:p>
      </dgm:t>
    </dgm:pt>
    <dgm:pt modelId="{7C9151C0-D598-4FF0-9935-E8550002D97E}">
      <dgm:prSet/>
      <dgm:spPr/>
      <dgm:t>
        <a:bodyPr/>
        <a:lstStyle/>
        <a:p>
          <a:pPr>
            <a:lnSpc>
              <a:spcPct val="100000"/>
            </a:lnSpc>
            <a:defRPr b="1"/>
          </a:pPr>
          <a:r>
            <a:rPr lang="en-US"/>
            <a:t>Best Practices and Learning</a:t>
          </a:r>
        </a:p>
      </dgm:t>
    </dgm:pt>
    <dgm:pt modelId="{66A8DD3F-856D-442F-A513-4710DDF77426}" type="parTrans" cxnId="{397CEED0-0FDD-4A74-A993-BCED4D7275DF}">
      <dgm:prSet/>
      <dgm:spPr/>
      <dgm:t>
        <a:bodyPr/>
        <a:lstStyle/>
        <a:p>
          <a:endParaRPr lang="en-US"/>
        </a:p>
      </dgm:t>
    </dgm:pt>
    <dgm:pt modelId="{F80273E9-DAB1-4BA4-BE71-8B6EFBDE733A}" type="sibTrans" cxnId="{397CEED0-0FDD-4A74-A993-BCED4D7275DF}">
      <dgm:prSet/>
      <dgm:spPr/>
      <dgm:t>
        <a:bodyPr/>
        <a:lstStyle/>
        <a:p>
          <a:endParaRPr lang="en-US"/>
        </a:p>
      </dgm:t>
    </dgm:pt>
    <dgm:pt modelId="{E6FB95D0-6734-466C-8592-A90C5A6931D9}">
      <dgm:prSet/>
      <dgm:spPr/>
      <dgm:t>
        <a:bodyPr/>
        <a:lstStyle/>
        <a:p>
          <a:pPr>
            <a:lnSpc>
              <a:spcPct val="100000"/>
            </a:lnSpc>
          </a:pPr>
          <a:r>
            <a:rPr lang="en-US"/>
            <a:t>Applying best practices and insights from real-world examples fosters data protection and client trust.</a:t>
          </a:r>
        </a:p>
      </dgm:t>
    </dgm:pt>
    <dgm:pt modelId="{664604F4-33E2-45C7-8832-1F69E2D4F696}" type="parTrans" cxnId="{3AF2C091-D5E2-4382-B7E7-563642DFA672}">
      <dgm:prSet/>
      <dgm:spPr/>
      <dgm:t>
        <a:bodyPr/>
        <a:lstStyle/>
        <a:p>
          <a:endParaRPr lang="en-US"/>
        </a:p>
      </dgm:t>
    </dgm:pt>
    <dgm:pt modelId="{AE89A56F-DFF9-4BA5-9093-E5B914DF9199}" type="sibTrans" cxnId="{3AF2C091-D5E2-4382-B7E7-563642DFA672}">
      <dgm:prSet/>
      <dgm:spPr/>
      <dgm:t>
        <a:bodyPr/>
        <a:lstStyle/>
        <a:p>
          <a:endParaRPr lang="en-US"/>
        </a:p>
      </dgm:t>
    </dgm:pt>
    <dgm:pt modelId="{A8928372-CCAD-4E11-AE54-226CC6CD2551}" type="pres">
      <dgm:prSet presAssocID="{ABBAA106-35F4-47B0-B6CA-5A871CE9EAAA}" presName="Name0" presStyleCnt="0">
        <dgm:presLayoutVars>
          <dgm:dir/>
          <dgm:resizeHandles val="exact"/>
        </dgm:presLayoutVars>
      </dgm:prSet>
      <dgm:spPr/>
    </dgm:pt>
    <dgm:pt modelId="{147263B9-ECA6-497D-A30F-2F259E2E6678}" type="pres">
      <dgm:prSet presAssocID="{3B19CFDA-9645-4BDD-A02B-BF0C045DEA0C}" presName="compNode" presStyleCnt="0"/>
      <dgm:spPr/>
    </dgm:pt>
    <dgm:pt modelId="{1FF60474-C8D1-44C9-9A2E-808AFBBFDCA9}" type="pres">
      <dgm:prSet presAssocID="{3B19CFDA-9645-4BDD-A02B-BF0C045DEA0C}" presName="pictRect" presStyleLbl="revTx" presStyleIdx="0" presStyleCnt="6">
        <dgm:presLayoutVars>
          <dgm:chMax val="0"/>
          <dgm:bulletEnabled/>
        </dgm:presLayoutVars>
      </dgm:prSet>
      <dgm:spPr/>
    </dgm:pt>
    <dgm:pt modelId="{8E71B835-EB28-46DF-B9A4-D79632591522}" type="pres">
      <dgm:prSet presAssocID="{3B19CFDA-9645-4BDD-A02B-BF0C045DEA0C}" presName="textRect" presStyleLbl="revTx" presStyleIdx="1" presStyleCnt="6">
        <dgm:presLayoutVars>
          <dgm:bulletEnabled/>
        </dgm:presLayoutVars>
      </dgm:prSet>
      <dgm:spPr/>
    </dgm:pt>
    <dgm:pt modelId="{A2015CE5-EDD6-4612-AB29-B7B176271403}" type="pres">
      <dgm:prSet presAssocID="{08C9763C-7B4B-453F-8510-BADEF2C23225}" presName="sibTrans" presStyleLbl="sibTrans2D1" presStyleIdx="0" presStyleCnt="0"/>
      <dgm:spPr/>
    </dgm:pt>
    <dgm:pt modelId="{3C5C8104-8EA5-4DE0-A299-739C694D685D}" type="pres">
      <dgm:prSet presAssocID="{FF82D74C-C255-4D91-AB8D-AE856517D331}" presName="compNode" presStyleCnt="0"/>
      <dgm:spPr/>
    </dgm:pt>
    <dgm:pt modelId="{32E2C714-E4AC-41CC-800F-D27687F1F7F7}" type="pres">
      <dgm:prSet presAssocID="{FF82D74C-C255-4D91-AB8D-AE856517D331}" presName="pictRect" presStyleLbl="revTx" presStyleIdx="2" presStyleCnt="6">
        <dgm:presLayoutVars>
          <dgm:chMax val="0"/>
          <dgm:bulletEnabled/>
        </dgm:presLayoutVars>
      </dgm:prSet>
      <dgm:spPr/>
    </dgm:pt>
    <dgm:pt modelId="{7AF353CD-363E-4C19-9B6B-8BFCA752D7E6}" type="pres">
      <dgm:prSet presAssocID="{FF82D74C-C255-4D91-AB8D-AE856517D331}" presName="textRect" presStyleLbl="revTx" presStyleIdx="3" presStyleCnt="6">
        <dgm:presLayoutVars>
          <dgm:bulletEnabled/>
        </dgm:presLayoutVars>
      </dgm:prSet>
      <dgm:spPr/>
    </dgm:pt>
    <dgm:pt modelId="{70858072-2694-4DA1-B0E3-998040032325}" type="pres">
      <dgm:prSet presAssocID="{448E68A8-637C-4433-A1B5-657FBA778143}" presName="sibTrans" presStyleLbl="sibTrans2D1" presStyleIdx="0" presStyleCnt="0"/>
      <dgm:spPr/>
    </dgm:pt>
    <dgm:pt modelId="{471BFACA-639D-4F9E-9CA9-BDB3888A4ABD}" type="pres">
      <dgm:prSet presAssocID="{7C9151C0-D598-4FF0-9935-E8550002D97E}" presName="compNode" presStyleCnt="0"/>
      <dgm:spPr/>
    </dgm:pt>
    <dgm:pt modelId="{A31DF71C-AE46-4529-974E-675FB9BF4A64}" type="pres">
      <dgm:prSet presAssocID="{7C9151C0-D598-4FF0-9935-E8550002D97E}" presName="pictRect" presStyleLbl="revTx" presStyleIdx="4" presStyleCnt="6">
        <dgm:presLayoutVars>
          <dgm:chMax val="0"/>
          <dgm:bulletEnabled/>
        </dgm:presLayoutVars>
      </dgm:prSet>
      <dgm:spPr/>
    </dgm:pt>
    <dgm:pt modelId="{728FC91A-C0AC-4F98-A88D-DCFD7D2FDE4B}" type="pres">
      <dgm:prSet presAssocID="{7C9151C0-D598-4FF0-9935-E8550002D97E}" presName="textRect" presStyleLbl="revTx" presStyleIdx="5" presStyleCnt="6">
        <dgm:presLayoutVars>
          <dgm:bulletEnabled/>
        </dgm:presLayoutVars>
      </dgm:prSet>
      <dgm:spPr/>
    </dgm:pt>
  </dgm:ptLst>
  <dgm:cxnLst>
    <dgm:cxn modelId="{1EAE740A-655D-424F-89A8-E6A73D4A0A9E}" type="presOf" srcId="{08C9763C-7B4B-453F-8510-BADEF2C23225}" destId="{A2015CE5-EDD6-4612-AB29-B7B176271403}" srcOrd="0" destOrd="0" presId="urn:microsoft.com/office/officeart/2024/3/layout/hArchList1"/>
    <dgm:cxn modelId="{0BD9581E-BE8E-47C2-AC2D-ECD7217C3FCC}" type="presOf" srcId="{ADF10593-39ED-41AB-AB01-7DD4C05D3CFB}" destId="{7AF353CD-363E-4C19-9B6B-8BFCA752D7E6}" srcOrd="0" destOrd="0" presId="urn:microsoft.com/office/officeart/2024/3/layout/hArchList1"/>
    <dgm:cxn modelId="{AC7DC921-7EF0-415F-9BAE-6414F78F65E9}" type="presOf" srcId="{E6FB95D0-6734-466C-8592-A90C5A6931D9}" destId="{728FC91A-C0AC-4F98-A88D-DCFD7D2FDE4B}" srcOrd="0" destOrd="0" presId="urn:microsoft.com/office/officeart/2024/3/layout/hArchList1"/>
    <dgm:cxn modelId="{5CA69F27-7FEB-428E-9D32-EBD86E4797AD}" type="presOf" srcId="{FF82D74C-C255-4D91-AB8D-AE856517D331}" destId="{32E2C714-E4AC-41CC-800F-D27687F1F7F7}" srcOrd="0" destOrd="0" presId="urn:microsoft.com/office/officeart/2024/3/layout/hArchList1"/>
    <dgm:cxn modelId="{879BC670-C4BA-468B-9E24-2074CFEA1B37}" type="presOf" srcId="{7C9151C0-D598-4FF0-9935-E8550002D97E}" destId="{A31DF71C-AE46-4529-974E-675FB9BF4A64}" srcOrd="0" destOrd="0" presId="urn:microsoft.com/office/officeart/2024/3/layout/hArchList1"/>
    <dgm:cxn modelId="{ED6F2472-D6EA-4605-820C-961E5971A39F}" srcId="{ABBAA106-35F4-47B0-B6CA-5A871CE9EAAA}" destId="{FF82D74C-C255-4D91-AB8D-AE856517D331}" srcOrd="1" destOrd="0" parTransId="{395964F8-C572-4A7B-877E-FB2A8314F229}" sibTransId="{448E68A8-637C-4433-A1B5-657FBA778143}"/>
    <dgm:cxn modelId="{E9516E58-D219-4AC9-A429-8694E499BBC5}" type="presOf" srcId="{448E68A8-637C-4433-A1B5-657FBA778143}" destId="{70858072-2694-4DA1-B0E3-998040032325}" srcOrd="0" destOrd="0" presId="urn:microsoft.com/office/officeart/2024/3/layout/hArchList1"/>
    <dgm:cxn modelId="{39E7DD90-60BC-456C-ACC3-E485711A7EE3}" type="presOf" srcId="{ABBAA106-35F4-47B0-B6CA-5A871CE9EAAA}" destId="{A8928372-CCAD-4E11-AE54-226CC6CD2551}" srcOrd="0" destOrd="0" presId="urn:microsoft.com/office/officeart/2024/3/layout/hArchList1"/>
    <dgm:cxn modelId="{3AF2C091-D5E2-4382-B7E7-563642DFA672}" srcId="{7C9151C0-D598-4FF0-9935-E8550002D97E}" destId="{E6FB95D0-6734-466C-8592-A90C5A6931D9}" srcOrd="0" destOrd="0" parTransId="{664604F4-33E2-45C7-8832-1F69E2D4F696}" sibTransId="{AE89A56F-DFF9-4BA5-9093-E5B914DF9199}"/>
    <dgm:cxn modelId="{7C07FD9E-81A8-48E0-AFF5-3496C36E1CF5}" type="presOf" srcId="{3B19CFDA-9645-4BDD-A02B-BF0C045DEA0C}" destId="{1FF60474-C8D1-44C9-9A2E-808AFBBFDCA9}" srcOrd="0" destOrd="0" presId="urn:microsoft.com/office/officeart/2024/3/layout/hArchList1"/>
    <dgm:cxn modelId="{67E79CA4-0486-4A79-A284-2CD207F0878F}" srcId="{ABBAA106-35F4-47B0-B6CA-5A871CE9EAAA}" destId="{3B19CFDA-9645-4BDD-A02B-BF0C045DEA0C}" srcOrd="0" destOrd="0" parTransId="{F1D92908-DFD2-4D8B-A47B-2ED11690244E}" sibTransId="{08C9763C-7B4B-453F-8510-BADEF2C23225}"/>
    <dgm:cxn modelId="{D6FC8AA7-BF21-41C0-93E0-BD6F897C0DB0}" srcId="{FF82D74C-C255-4D91-AB8D-AE856517D331}" destId="{ADF10593-39ED-41AB-AB01-7DD4C05D3CFB}" srcOrd="0" destOrd="0" parTransId="{388894B5-D117-47C2-BFEE-062DA3BDAEE8}" sibTransId="{33FFC578-3177-419F-83B9-D429AD6C996E}"/>
    <dgm:cxn modelId="{397CEED0-0FDD-4A74-A993-BCED4D7275DF}" srcId="{ABBAA106-35F4-47B0-B6CA-5A871CE9EAAA}" destId="{7C9151C0-D598-4FF0-9935-E8550002D97E}" srcOrd="2" destOrd="0" parTransId="{66A8DD3F-856D-442F-A513-4710DDF77426}" sibTransId="{F80273E9-DAB1-4BA4-BE71-8B6EFBDE733A}"/>
    <dgm:cxn modelId="{0F4483EA-7995-4025-8E39-C20599F3F874}" type="presOf" srcId="{73423B56-C462-4F5C-9774-79B206C0C537}" destId="{8E71B835-EB28-46DF-B9A4-D79632591522}" srcOrd="0" destOrd="0" presId="urn:microsoft.com/office/officeart/2024/3/layout/hArchList1"/>
    <dgm:cxn modelId="{21EE98FF-2E6E-41DA-9C07-59396A4625EE}" srcId="{3B19CFDA-9645-4BDD-A02B-BF0C045DEA0C}" destId="{73423B56-C462-4F5C-9774-79B206C0C537}" srcOrd="0" destOrd="0" parTransId="{F5A97483-D254-4660-A016-72A2EC572741}" sibTransId="{85A72A48-430C-4FD7-A971-F68A7AA2B313}"/>
    <dgm:cxn modelId="{E389951F-068C-4BB1-97B8-2E8F89C4051B}" type="presParOf" srcId="{A8928372-CCAD-4E11-AE54-226CC6CD2551}" destId="{147263B9-ECA6-497D-A30F-2F259E2E6678}" srcOrd="0" destOrd="0" presId="urn:microsoft.com/office/officeart/2024/3/layout/hArchList1"/>
    <dgm:cxn modelId="{D4061683-87E8-4AA7-9844-74618A725427}" type="presParOf" srcId="{147263B9-ECA6-497D-A30F-2F259E2E6678}" destId="{1FF60474-C8D1-44C9-9A2E-808AFBBFDCA9}" srcOrd="0" destOrd="0" presId="urn:microsoft.com/office/officeart/2024/3/layout/hArchList1"/>
    <dgm:cxn modelId="{A99A93D6-28F6-4B5B-A8F0-CEDE948398A9}" type="presParOf" srcId="{147263B9-ECA6-497D-A30F-2F259E2E6678}" destId="{8E71B835-EB28-46DF-B9A4-D79632591522}" srcOrd="1" destOrd="0" presId="urn:microsoft.com/office/officeart/2024/3/layout/hArchList1"/>
    <dgm:cxn modelId="{4DADDE41-5E31-4336-9EC8-2A86340948B8}" type="presParOf" srcId="{A8928372-CCAD-4E11-AE54-226CC6CD2551}" destId="{A2015CE5-EDD6-4612-AB29-B7B176271403}" srcOrd="1" destOrd="0" presId="urn:microsoft.com/office/officeart/2024/3/layout/hArchList1"/>
    <dgm:cxn modelId="{2953B368-5E69-4DC6-A577-01CC6C7CFB0F}" type="presParOf" srcId="{A8928372-CCAD-4E11-AE54-226CC6CD2551}" destId="{3C5C8104-8EA5-4DE0-A299-739C694D685D}" srcOrd="2" destOrd="0" presId="urn:microsoft.com/office/officeart/2024/3/layout/hArchList1"/>
    <dgm:cxn modelId="{2A2A783D-B13C-4B8D-B9AE-26878085595C}" type="presParOf" srcId="{3C5C8104-8EA5-4DE0-A299-739C694D685D}" destId="{32E2C714-E4AC-41CC-800F-D27687F1F7F7}" srcOrd="0" destOrd="0" presId="urn:microsoft.com/office/officeart/2024/3/layout/hArchList1"/>
    <dgm:cxn modelId="{F359C483-AB11-42B7-9296-02DA971CDA1E}" type="presParOf" srcId="{3C5C8104-8EA5-4DE0-A299-739C694D685D}" destId="{7AF353CD-363E-4C19-9B6B-8BFCA752D7E6}" srcOrd="1" destOrd="0" presId="urn:microsoft.com/office/officeart/2024/3/layout/hArchList1"/>
    <dgm:cxn modelId="{324EF442-BD2E-485D-8B9F-C87BD8AFB659}" type="presParOf" srcId="{A8928372-CCAD-4E11-AE54-226CC6CD2551}" destId="{70858072-2694-4DA1-B0E3-998040032325}" srcOrd="3" destOrd="0" presId="urn:microsoft.com/office/officeart/2024/3/layout/hArchList1"/>
    <dgm:cxn modelId="{2AD8AC3B-B430-4CEB-8259-7DF6CBA2B798}" type="presParOf" srcId="{A8928372-CCAD-4E11-AE54-226CC6CD2551}" destId="{471BFACA-639D-4F9E-9CA9-BDB3888A4ABD}" srcOrd="4" destOrd="0" presId="urn:microsoft.com/office/officeart/2024/3/layout/hArchList1"/>
    <dgm:cxn modelId="{EB3336A3-FAED-4764-BDC0-94F258424FF3}" type="presParOf" srcId="{471BFACA-639D-4F9E-9CA9-BDB3888A4ABD}" destId="{A31DF71C-AE46-4529-974E-675FB9BF4A64}" srcOrd="0" destOrd="0" presId="urn:microsoft.com/office/officeart/2024/3/layout/hArchList1"/>
    <dgm:cxn modelId="{59CC8EF2-A93F-483E-BBA1-DE7CCFB52890}" type="presParOf" srcId="{471BFACA-639D-4F9E-9CA9-BDB3888A4ABD}" destId="{728FC91A-C0AC-4F98-A88D-DCFD7D2FDE4B}"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F60474-C8D1-44C9-9A2E-808AFBBFDCA9}">
      <dsp:nvSpPr>
        <dsp:cNvPr id="0" name=""/>
        <dsp:cNvSpPr/>
      </dsp:nvSpPr>
      <dsp:spPr>
        <a:xfrm>
          <a:off x="0" y="0"/>
          <a:ext cx="3370557" cy="590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Importance of Credential Management</a:t>
          </a:r>
        </a:p>
      </dsp:txBody>
      <dsp:txXfrm>
        <a:off x="0" y="0"/>
        <a:ext cx="3370557" cy="590567"/>
      </dsp:txXfrm>
    </dsp:sp>
    <dsp:sp modelId="{8E71B835-EB28-46DF-B9A4-D79632591522}">
      <dsp:nvSpPr>
        <dsp:cNvPr id="0" name=""/>
        <dsp:cNvSpPr/>
      </dsp:nvSpPr>
      <dsp:spPr>
        <a:xfrm>
          <a:off x="0" y="590567"/>
          <a:ext cx="3370557" cy="1924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Managing client credentials properly in RFPs ensures security and contributes to organizational success.</a:t>
          </a:r>
        </a:p>
      </dsp:txBody>
      <dsp:txXfrm>
        <a:off x="0" y="590567"/>
        <a:ext cx="3370557" cy="1924032"/>
      </dsp:txXfrm>
    </dsp:sp>
    <dsp:sp modelId="{32E2C714-E4AC-41CC-800F-D27687F1F7F7}">
      <dsp:nvSpPr>
        <dsp:cNvPr id="0" name=""/>
        <dsp:cNvSpPr/>
      </dsp:nvSpPr>
      <dsp:spPr>
        <a:xfrm>
          <a:off x="3707612" y="0"/>
          <a:ext cx="3370557" cy="590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Understanding RFP Processes</a:t>
          </a:r>
        </a:p>
      </dsp:txBody>
      <dsp:txXfrm>
        <a:off x="3707612" y="0"/>
        <a:ext cx="3370557" cy="590567"/>
      </dsp:txXfrm>
    </dsp:sp>
    <dsp:sp modelId="{7AF353CD-363E-4C19-9B6B-8BFCA752D7E6}">
      <dsp:nvSpPr>
        <dsp:cNvPr id="0" name=""/>
        <dsp:cNvSpPr/>
      </dsp:nvSpPr>
      <dsp:spPr>
        <a:xfrm>
          <a:off x="3707612" y="590567"/>
          <a:ext cx="3370557" cy="1924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Thorough knowledge of RFP procedures helps in effective and secure handling of sensitive client information.</a:t>
          </a:r>
        </a:p>
      </dsp:txBody>
      <dsp:txXfrm>
        <a:off x="3707612" y="590567"/>
        <a:ext cx="3370557" cy="1924032"/>
      </dsp:txXfrm>
    </dsp:sp>
    <dsp:sp modelId="{A31DF71C-AE46-4529-974E-675FB9BF4A64}">
      <dsp:nvSpPr>
        <dsp:cNvPr id="0" name=""/>
        <dsp:cNvSpPr/>
      </dsp:nvSpPr>
      <dsp:spPr>
        <a:xfrm>
          <a:off x="7415225" y="0"/>
          <a:ext cx="3370557" cy="590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Best Practices and Learning</a:t>
          </a:r>
        </a:p>
      </dsp:txBody>
      <dsp:txXfrm>
        <a:off x="7415225" y="0"/>
        <a:ext cx="3370557" cy="590567"/>
      </dsp:txXfrm>
    </dsp:sp>
    <dsp:sp modelId="{728FC91A-C0AC-4F98-A88D-DCFD7D2FDE4B}">
      <dsp:nvSpPr>
        <dsp:cNvPr id="0" name=""/>
        <dsp:cNvSpPr/>
      </dsp:nvSpPr>
      <dsp:spPr>
        <a:xfrm>
          <a:off x="7415225" y="590567"/>
          <a:ext cx="3370557" cy="1924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Applying best practices and insights from real-world examples fosters data protection and client trust.</a:t>
          </a:r>
        </a:p>
      </dsp:txBody>
      <dsp:txXfrm>
        <a:off x="7415225" y="590567"/>
        <a:ext cx="3370557" cy="1924032"/>
      </dsp:txXfrm>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93A825-85AC-4CEE-98FB-49570D4680DC}"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22786-1DCC-4EF5-9FE5-B8764CA9987E}" type="slidenum">
              <a:rPr lang="en-IN" smtClean="0"/>
              <a:t>‹#›</a:t>
            </a:fld>
            <a:endParaRPr lang="en-IN"/>
          </a:p>
        </p:txBody>
      </p:sp>
    </p:spTree>
    <p:extLst>
      <p:ext uri="{BB962C8B-B14F-4D97-AF65-F5344CB8AC3E}">
        <p14:creationId xmlns:p14="http://schemas.microsoft.com/office/powerpoint/2010/main" val="3119224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AI-generated content may be incorrect.
---
This presentation explores the intricate process of Request for Proposal (RFP) submissions involving client credentials. We'll cover the fundamentals of RFPs, analyze the role of client credentials, discuss best practices for secure management, and review real-world case studies to highlight practical insights.
Image source: Microsoft 365 content library
</a:t>
            </a:r>
          </a:p>
        </p:txBody>
      </p:sp>
      <p:sp>
        <p:nvSpPr>
          <p:cNvPr id="4" name="Slide Number Placeholder 3"/>
          <p:cNvSpPr>
            <a:spLocks noGrp="1"/>
          </p:cNvSpPr>
          <p:nvPr>
            <p:ph type="sldNum" sz="quarter" idx="5"/>
          </p:nvPr>
        </p:nvSpPr>
        <p:spPr/>
        <p:txBody>
          <a:bodyPr/>
          <a:lstStyle/>
          <a:p>
            <a:fld id="{7E440F45-BE4D-466C-B248-69129234ECD5}" type="slidenum">
              <a:rPr lang="en-IN" smtClean="0"/>
              <a:t>1</a:t>
            </a:fld>
            <a:endParaRPr lang="en-IN"/>
          </a:p>
        </p:txBody>
      </p:sp>
    </p:spTree>
    <p:extLst>
      <p:ext uri="{BB962C8B-B14F-4D97-AF65-F5344CB8AC3E}">
        <p14:creationId xmlns:p14="http://schemas.microsoft.com/office/powerpoint/2010/main" val="891775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Protecting client credentials is vital to prevent unauthorized access, data breaches, and maintain trust. Robust security protocols and confidentiality agreements are essential components of the RFP process.
Image source: Microsoft 365 content library
</a:t>
            </a:r>
          </a:p>
        </p:txBody>
      </p:sp>
      <p:sp>
        <p:nvSpPr>
          <p:cNvPr id="4" name="Slide Number Placeholder 3"/>
          <p:cNvSpPr>
            <a:spLocks noGrp="1"/>
          </p:cNvSpPr>
          <p:nvPr>
            <p:ph type="sldNum" sz="quarter" idx="5"/>
          </p:nvPr>
        </p:nvSpPr>
        <p:spPr/>
        <p:txBody>
          <a:bodyPr/>
          <a:lstStyle/>
          <a:p>
            <a:fld id="{7E440F45-BE4D-466C-B248-69129234ECD5}" type="slidenum">
              <a:rPr lang="en-IN" smtClean="0"/>
              <a:t>10</a:t>
            </a:fld>
            <a:endParaRPr lang="en-IN"/>
          </a:p>
        </p:txBody>
      </p:sp>
    </p:spTree>
    <p:extLst>
      <p:ext uri="{BB962C8B-B14F-4D97-AF65-F5344CB8AC3E}">
        <p14:creationId xmlns:p14="http://schemas.microsoft.com/office/powerpoint/2010/main" val="1436541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Here, we discuss strategies to securely handle client credentials, including secure transmission and storage, regulatory compliance, and effective access management and monitoring.</a:t>
            </a:r>
          </a:p>
        </p:txBody>
      </p:sp>
      <p:sp>
        <p:nvSpPr>
          <p:cNvPr id="4" name="Slide Number Placeholder 3"/>
          <p:cNvSpPr>
            <a:spLocks noGrp="1"/>
          </p:cNvSpPr>
          <p:nvPr>
            <p:ph type="sldNum" sz="quarter" idx="5"/>
          </p:nvPr>
        </p:nvSpPr>
        <p:spPr/>
        <p:txBody>
          <a:bodyPr/>
          <a:lstStyle/>
          <a:p>
            <a:fld id="{7E440F45-BE4D-466C-B248-69129234ECD5}" type="slidenum">
              <a:rPr lang="en-IN" smtClean="0"/>
              <a:t>11</a:t>
            </a:fld>
            <a:endParaRPr lang="en-IN"/>
          </a:p>
        </p:txBody>
      </p:sp>
    </p:spTree>
    <p:extLst>
      <p:ext uri="{BB962C8B-B14F-4D97-AF65-F5344CB8AC3E}">
        <p14:creationId xmlns:p14="http://schemas.microsoft.com/office/powerpoint/2010/main" val="2247382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Secure methods such as encryption, secure file transfer protocols, and password managers help protect credentials from interception or unauthorized access during exchange and storage.
Image source: Microsoft 365 content library
</a:t>
            </a:r>
          </a:p>
        </p:txBody>
      </p:sp>
      <p:sp>
        <p:nvSpPr>
          <p:cNvPr id="4" name="Slide Number Placeholder 3"/>
          <p:cNvSpPr>
            <a:spLocks noGrp="1"/>
          </p:cNvSpPr>
          <p:nvPr>
            <p:ph type="sldNum" sz="quarter" idx="5"/>
          </p:nvPr>
        </p:nvSpPr>
        <p:spPr/>
        <p:txBody>
          <a:bodyPr/>
          <a:lstStyle/>
          <a:p>
            <a:fld id="{7E440F45-BE4D-466C-B248-69129234ECD5}" type="slidenum">
              <a:rPr lang="en-IN" smtClean="0"/>
              <a:t>12</a:t>
            </a:fld>
            <a:endParaRPr lang="en-IN"/>
          </a:p>
        </p:txBody>
      </p:sp>
    </p:spTree>
    <p:extLst>
      <p:ext uri="{BB962C8B-B14F-4D97-AF65-F5344CB8AC3E}">
        <p14:creationId xmlns:p14="http://schemas.microsoft.com/office/powerpoint/2010/main" val="3515497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Organizations must adhere to regulations like GDPR, HIPAA, or CCPA when handling client credentials, ensuring all processes meet legal requirements to protect personal and sensitive data.
Image source: Microsoft 365 content library
</a:t>
            </a:r>
          </a:p>
        </p:txBody>
      </p:sp>
      <p:sp>
        <p:nvSpPr>
          <p:cNvPr id="4" name="Slide Number Placeholder 3"/>
          <p:cNvSpPr>
            <a:spLocks noGrp="1"/>
          </p:cNvSpPr>
          <p:nvPr>
            <p:ph type="sldNum" sz="quarter" idx="5"/>
          </p:nvPr>
        </p:nvSpPr>
        <p:spPr/>
        <p:txBody>
          <a:bodyPr/>
          <a:lstStyle/>
          <a:p>
            <a:fld id="{7E440F45-BE4D-466C-B248-69129234ECD5}" type="slidenum">
              <a:rPr lang="en-IN" smtClean="0"/>
              <a:t>13</a:t>
            </a:fld>
            <a:endParaRPr lang="en-IN"/>
          </a:p>
        </p:txBody>
      </p:sp>
    </p:spTree>
    <p:extLst>
      <p:ext uri="{BB962C8B-B14F-4D97-AF65-F5344CB8AC3E}">
        <p14:creationId xmlns:p14="http://schemas.microsoft.com/office/powerpoint/2010/main" val="1820152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Implementing role-based access controls, logging credential use, and regularly reviewing permissions helps prevent misuse and detect potential security incidents promptly.
Image source: Microsoft 365 content library
</a:t>
            </a:r>
          </a:p>
        </p:txBody>
      </p:sp>
      <p:sp>
        <p:nvSpPr>
          <p:cNvPr id="4" name="Slide Number Placeholder 3"/>
          <p:cNvSpPr>
            <a:spLocks noGrp="1"/>
          </p:cNvSpPr>
          <p:nvPr>
            <p:ph type="sldNum" sz="quarter" idx="5"/>
          </p:nvPr>
        </p:nvSpPr>
        <p:spPr/>
        <p:txBody>
          <a:bodyPr/>
          <a:lstStyle/>
          <a:p>
            <a:fld id="{7E440F45-BE4D-466C-B248-69129234ECD5}" type="slidenum">
              <a:rPr lang="en-IN" smtClean="0"/>
              <a:t>14</a:t>
            </a:fld>
            <a:endParaRPr lang="en-IN"/>
          </a:p>
        </p:txBody>
      </p:sp>
    </p:spTree>
    <p:extLst>
      <p:ext uri="{BB962C8B-B14F-4D97-AF65-F5344CB8AC3E}">
        <p14:creationId xmlns:p14="http://schemas.microsoft.com/office/powerpoint/2010/main" val="576070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This section presents practical case studies demonstrating how client credentials were managed in complex RFPs, highlighting challenges and solutions.</a:t>
            </a:r>
          </a:p>
        </p:txBody>
      </p:sp>
      <p:sp>
        <p:nvSpPr>
          <p:cNvPr id="4" name="Slide Number Placeholder 3"/>
          <p:cNvSpPr>
            <a:spLocks noGrp="1"/>
          </p:cNvSpPr>
          <p:nvPr>
            <p:ph type="sldNum" sz="quarter" idx="5"/>
          </p:nvPr>
        </p:nvSpPr>
        <p:spPr/>
        <p:txBody>
          <a:bodyPr/>
          <a:lstStyle/>
          <a:p>
            <a:fld id="{7E440F45-BE4D-466C-B248-69129234ECD5}" type="slidenum">
              <a:rPr lang="en-IN" smtClean="0"/>
              <a:t>15</a:t>
            </a:fld>
            <a:endParaRPr lang="en-IN"/>
          </a:p>
        </p:txBody>
      </p:sp>
    </p:spTree>
    <p:extLst>
      <p:ext uri="{BB962C8B-B14F-4D97-AF65-F5344CB8AC3E}">
        <p14:creationId xmlns:p14="http://schemas.microsoft.com/office/powerpoint/2010/main" val="3114485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A financial institution issued an RFP requiring vendors to access sensitive systems with client credentials. The project emphasized strict credential management and compliance with financial regulations.
Image source: Microsoft 365 content library
</a:t>
            </a:r>
          </a:p>
        </p:txBody>
      </p:sp>
      <p:sp>
        <p:nvSpPr>
          <p:cNvPr id="4" name="Slide Number Placeholder 3"/>
          <p:cNvSpPr>
            <a:spLocks noGrp="1"/>
          </p:cNvSpPr>
          <p:nvPr>
            <p:ph type="sldNum" sz="quarter" idx="5"/>
          </p:nvPr>
        </p:nvSpPr>
        <p:spPr/>
        <p:txBody>
          <a:bodyPr/>
          <a:lstStyle/>
          <a:p>
            <a:fld id="{7E440F45-BE4D-466C-B248-69129234ECD5}" type="slidenum">
              <a:rPr lang="en-IN" smtClean="0"/>
              <a:t>16</a:t>
            </a:fld>
            <a:endParaRPr lang="en-IN"/>
          </a:p>
        </p:txBody>
      </p:sp>
    </p:spTree>
    <p:extLst>
      <p:ext uri="{BB962C8B-B14F-4D97-AF65-F5344CB8AC3E}">
        <p14:creationId xmlns:p14="http://schemas.microsoft.com/office/powerpoint/2010/main" val="2217980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In this healthcare cloud migration RFP, vendors needed secure access to client environments. The process showcased best practices in credential security and regulatory adherence to HIPAA standards.
Image source: Microsoft 365 content library
</a:t>
            </a:r>
          </a:p>
        </p:txBody>
      </p:sp>
      <p:sp>
        <p:nvSpPr>
          <p:cNvPr id="4" name="Slide Number Placeholder 3"/>
          <p:cNvSpPr>
            <a:spLocks noGrp="1"/>
          </p:cNvSpPr>
          <p:nvPr>
            <p:ph type="sldNum" sz="quarter" idx="5"/>
          </p:nvPr>
        </p:nvSpPr>
        <p:spPr/>
        <p:txBody>
          <a:bodyPr/>
          <a:lstStyle/>
          <a:p>
            <a:fld id="{7E440F45-BE4D-466C-B248-69129234ECD5}" type="slidenum">
              <a:rPr lang="en-IN" smtClean="0"/>
              <a:t>17</a:t>
            </a:fld>
            <a:endParaRPr lang="en-IN"/>
          </a:p>
        </p:txBody>
      </p:sp>
    </p:spTree>
    <p:extLst>
      <p:ext uri="{BB962C8B-B14F-4D97-AF65-F5344CB8AC3E}">
        <p14:creationId xmlns:p14="http://schemas.microsoft.com/office/powerpoint/2010/main" val="2689463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Both cases underscored the importance of early security planning, clear communication of credential use policies, and ongoing monitoring to safeguard sensitive data throughout the RFP process.
Image source: Microsoft 365 content library
</a:t>
            </a:r>
          </a:p>
        </p:txBody>
      </p:sp>
      <p:sp>
        <p:nvSpPr>
          <p:cNvPr id="4" name="Slide Number Placeholder 3"/>
          <p:cNvSpPr>
            <a:spLocks noGrp="1"/>
          </p:cNvSpPr>
          <p:nvPr>
            <p:ph type="sldNum" sz="quarter" idx="5"/>
          </p:nvPr>
        </p:nvSpPr>
        <p:spPr/>
        <p:txBody>
          <a:bodyPr/>
          <a:lstStyle/>
          <a:p>
            <a:fld id="{7E440F45-BE4D-466C-B248-69129234ECD5}" type="slidenum">
              <a:rPr lang="en-IN" smtClean="0"/>
              <a:t>18</a:t>
            </a:fld>
            <a:endParaRPr lang="en-IN"/>
          </a:p>
        </p:txBody>
      </p:sp>
    </p:spTree>
    <p:extLst>
      <p:ext uri="{BB962C8B-B14F-4D97-AF65-F5344CB8AC3E}">
        <p14:creationId xmlns:p14="http://schemas.microsoft.com/office/powerpoint/2010/main" val="2357622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Effectively managing client credentials in RFP requests is critical for security and success. By understanding RFP processes, employing best practices, and learning from real-world examples, organizations can protect data and foster trust.</a:t>
            </a:r>
          </a:p>
        </p:txBody>
      </p:sp>
      <p:sp>
        <p:nvSpPr>
          <p:cNvPr id="4" name="Slide Number Placeholder 3"/>
          <p:cNvSpPr>
            <a:spLocks noGrp="1"/>
          </p:cNvSpPr>
          <p:nvPr>
            <p:ph type="sldNum" sz="quarter" idx="5"/>
          </p:nvPr>
        </p:nvSpPr>
        <p:spPr/>
        <p:txBody>
          <a:bodyPr/>
          <a:lstStyle/>
          <a:p>
            <a:fld id="{7E440F45-BE4D-466C-B248-69129234ECD5}" type="slidenum">
              <a:rPr lang="en-IN" smtClean="0"/>
              <a:t>19</a:t>
            </a:fld>
            <a:endParaRPr lang="en-IN"/>
          </a:p>
        </p:txBody>
      </p:sp>
    </p:spTree>
    <p:extLst>
      <p:ext uri="{BB962C8B-B14F-4D97-AF65-F5344CB8AC3E}">
        <p14:creationId xmlns:p14="http://schemas.microsoft.com/office/powerpoint/2010/main" val="280060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Our agenda includes an introduction to RFP processes, the role of client credentials within RFPs, best practices for managing sensitive information, and detailed case studies emphasizing real-world applications and lessons learned.
Image source: Microsoft 365 content library
</a:t>
            </a:r>
          </a:p>
        </p:txBody>
      </p:sp>
      <p:sp>
        <p:nvSpPr>
          <p:cNvPr id="4" name="Slide Number Placeholder 3"/>
          <p:cNvSpPr>
            <a:spLocks noGrp="1"/>
          </p:cNvSpPr>
          <p:nvPr>
            <p:ph type="sldNum" sz="quarter" idx="5"/>
          </p:nvPr>
        </p:nvSpPr>
        <p:spPr/>
        <p:txBody>
          <a:bodyPr/>
          <a:lstStyle/>
          <a:p>
            <a:fld id="{7E440F45-BE4D-466C-B248-69129234ECD5}" type="slidenum">
              <a:rPr lang="en-IN" smtClean="0"/>
              <a:t>2</a:t>
            </a:fld>
            <a:endParaRPr lang="en-IN"/>
          </a:p>
        </p:txBody>
      </p:sp>
    </p:spTree>
    <p:extLst>
      <p:ext uri="{BB962C8B-B14F-4D97-AF65-F5344CB8AC3E}">
        <p14:creationId xmlns:p14="http://schemas.microsoft.com/office/powerpoint/2010/main" val="3807044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This section introduces the basics of RFPs, including their definition, purpose, the key stakeholders involved, and the typical phases that make up an RFP cycle.</a:t>
            </a:r>
          </a:p>
        </p:txBody>
      </p:sp>
      <p:sp>
        <p:nvSpPr>
          <p:cNvPr id="4" name="Slide Number Placeholder 3"/>
          <p:cNvSpPr>
            <a:spLocks noGrp="1"/>
          </p:cNvSpPr>
          <p:nvPr>
            <p:ph type="sldNum" sz="quarter" idx="5"/>
          </p:nvPr>
        </p:nvSpPr>
        <p:spPr/>
        <p:txBody>
          <a:bodyPr/>
          <a:lstStyle/>
          <a:p>
            <a:fld id="{7E440F45-BE4D-466C-B248-69129234ECD5}" type="slidenum">
              <a:rPr lang="en-IN" smtClean="0"/>
              <a:t>3</a:t>
            </a:fld>
            <a:endParaRPr lang="en-IN"/>
          </a:p>
        </p:txBody>
      </p:sp>
    </p:spTree>
    <p:extLst>
      <p:ext uri="{BB962C8B-B14F-4D97-AF65-F5344CB8AC3E}">
        <p14:creationId xmlns:p14="http://schemas.microsoft.com/office/powerpoint/2010/main" val="2628651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An RFP is a formal document issued by organizations to solicit proposals from potential vendors or service providers. It helps ensure a competitive and transparent selection process to meet specific project or service needs.
Image source: Microsoft 365 content library
</a:t>
            </a:r>
          </a:p>
        </p:txBody>
      </p:sp>
      <p:sp>
        <p:nvSpPr>
          <p:cNvPr id="4" name="Slide Number Placeholder 3"/>
          <p:cNvSpPr>
            <a:spLocks noGrp="1"/>
          </p:cNvSpPr>
          <p:nvPr>
            <p:ph type="sldNum" sz="quarter" idx="5"/>
          </p:nvPr>
        </p:nvSpPr>
        <p:spPr/>
        <p:txBody>
          <a:bodyPr/>
          <a:lstStyle/>
          <a:p>
            <a:fld id="{7E440F45-BE4D-466C-B248-69129234ECD5}" type="slidenum">
              <a:rPr lang="en-IN" smtClean="0"/>
              <a:t>4</a:t>
            </a:fld>
            <a:endParaRPr lang="en-IN"/>
          </a:p>
        </p:txBody>
      </p:sp>
    </p:spTree>
    <p:extLst>
      <p:ext uri="{BB962C8B-B14F-4D97-AF65-F5344CB8AC3E}">
        <p14:creationId xmlns:p14="http://schemas.microsoft.com/office/powerpoint/2010/main" val="2630287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Stakeholders typically include the issuing organization, procurement teams, evaluation committees, potential vendors, and compliance officers, all collaborating to ensure the RFP meets organizational goals and regulatory requirements.
Image source: Microsoft 365 content library
</a:t>
            </a:r>
          </a:p>
        </p:txBody>
      </p:sp>
      <p:sp>
        <p:nvSpPr>
          <p:cNvPr id="4" name="Slide Number Placeholder 3"/>
          <p:cNvSpPr>
            <a:spLocks noGrp="1"/>
          </p:cNvSpPr>
          <p:nvPr>
            <p:ph type="sldNum" sz="quarter" idx="5"/>
          </p:nvPr>
        </p:nvSpPr>
        <p:spPr/>
        <p:txBody>
          <a:bodyPr/>
          <a:lstStyle/>
          <a:p>
            <a:fld id="{7E440F45-BE4D-466C-B248-69129234ECD5}" type="slidenum">
              <a:rPr lang="en-IN" smtClean="0"/>
              <a:t>5</a:t>
            </a:fld>
            <a:endParaRPr lang="en-IN"/>
          </a:p>
        </p:txBody>
      </p:sp>
    </p:spTree>
    <p:extLst>
      <p:ext uri="{BB962C8B-B14F-4D97-AF65-F5344CB8AC3E}">
        <p14:creationId xmlns:p14="http://schemas.microsoft.com/office/powerpoint/2010/main" val="3658270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The RFP cycle generally involves preparation, issuance, proposal submission, evaluation, negotiation, and contract award. Understanding these phases helps streamline the process and ensures all parties are aligned.
Image source: Microsoft 365 content library
</a:t>
            </a:r>
          </a:p>
        </p:txBody>
      </p:sp>
      <p:sp>
        <p:nvSpPr>
          <p:cNvPr id="4" name="Slide Number Placeholder 3"/>
          <p:cNvSpPr>
            <a:spLocks noGrp="1"/>
          </p:cNvSpPr>
          <p:nvPr>
            <p:ph type="sldNum" sz="quarter" idx="5"/>
          </p:nvPr>
        </p:nvSpPr>
        <p:spPr/>
        <p:txBody>
          <a:bodyPr/>
          <a:lstStyle/>
          <a:p>
            <a:fld id="{7E440F45-BE4D-466C-B248-69129234ECD5}" type="slidenum">
              <a:rPr lang="en-IN" smtClean="0"/>
              <a:t>6</a:t>
            </a:fld>
            <a:endParaRPr lang="en-IN"/>
          </a:p>
        </p:txBody>
      </p:sp>
    </p:spTree>
    <p:extLst>
      <p:ext uri="{BB962C8B-B14F-4D97-AF65-F5344CB8AC3E}">
        <p14:creationId xmlns:p14="http://schemas.microsoft.com/office/powerpoint/2010/main" val="3170172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This section focuses on what client credentials are, their use in RFP processes, and the critical importance of maintaining confidentiality and data security throughout.</a:t>
            </a:r>
          </a:p>
        </p:txBody>
      </p:sp>
      <p:sp>
        <p:nvSpPr>
          <p:cNvPr id="4" name="Slide Number Placeholder 3"/>
          <p:cNvSpPr>
            <a:spLocks noGrp="1"/>
          </p:cNvSpPr>
          <p:nvPr>
            <p:ph type="sldNum" sz="quarter" idx="5"/>
          </p:nvPr>
        </p:nvSpPr>
        <p:spPr/>
        <p:txBody>
          <a:bodyPr/>
          <a:lstStyle/>
          <a:p>
            <a:fld id="{7E440F45-BE4D-466C-B248-69129234ECD5}" type="slidenum">
              <a:rPr lang="en-IN" smtClean="0"/>
              <a:t>7</a:t>
            </a:fld>
            <a:endParaRPr lang="en-IN"/>
          </a:p>
        </p:txBody>
      </p:sp>
    </p:spTree>
    <p:extLst>
      <p:ext uri="{BB962C8B-B14F-4D97-AF65-F5344CB8AC3E}">
        <p14:creationId xmlns:p14="http://schemas.microsoft.com/office/powerpoint/2010/main" val="1816534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Client credentials are secure identifiers such as API keys, passwords, or certificates that authenticate and authorize access to client systems or data during the RFP process.
Image source: Microsoft 365 content library
</a:t>
            </a:r>
          </a:p>
        </p:txBody>
      </p:sp>
      <p:sp>
        <p:nvSpPr>
          <p:cNvPr id="4" name="Slide Number Placeholder 3"/>
          <p:cNvSpPr>
            <a:spLocks noGrp="1"/>
          </p:cNvSpPr>
          <p:nvPr>
            <p:ph type="sldNum" sz="quarter" idx="5"/>
          </p:nvPr>
        </p:nvSpPr>
        <p:spPr/>
        <p:txBody>
          <a:bodyPr/>
          <a:lstStyle/>
          <a:p>
            <a:fld id="{7E440F45-BE4D-466C-B248-69129234ECD5}" type="slidenum">
              <a:rPr lang="en-IN" smtClean="0"/>
              <a:t>8</a:t>
            </a:fld>
            <a:endParaRPr lang="en-IN"/>
          </a:p>
        </p:txBody>
      </p:sp>
    </p:spTree>
    <p:extLst>
      <p:ext uri="{BB962C8B-B14F-4D97-AF65-F5344CB8AC3E}">
        <p14:creationId xmlns:p14="http://schemas.microsoft.com/office/powerpoint/2010/main" val="2132620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These credentials enable vendors to access necessary client information or environments to prepare accurate proposals, perform assessments, or demonstrate integrations while maintaining secure communications.
Image source: Microsoft 365 content library
</a:t>
            </a:r>
          </a:p>
        </p:txBody>
      </p:sp>
      <p:sp>
        <p:nvSpPr>
          <p:cNvPr id="4" name="Slide Number Placeholder 3"/>
          <p:cNvSpPr>
            <a:spLocks noGrp="1"/>
          </p:cNvSpPr>
          <p:nvPr>
            <p:ph type="sldNum" sz="quarter" idx="5"/>
          </p:nvPr>
        </p:nvSpPr>
        <p:spPr/>
        <p:txBody>
          <a:bodyPr/>
          <a:lstStyle/>
          <a:p>
            <a:fld id="{7E440F45-BE4D-466C-B248-69129234ECD5}" type="slidenum">
              <a:rPr lang="en-IN" smtClean="0"/>
              <a:t>9</a:t>
            </a:fld>
            <a:endParaRPr lang="en-IN"/>
          </a:p>
        </p:txBody>
      </p:sp>
    </p:spTree>
    <p:extLst>
      <p:ext uri="{BB962C8B-B14F-4D97-AF65-F5344CB8AC3E}">
        <p14:creationId xmlns:p14="http://schemas.microsoft.com/office/powerpoint/2010/main" val="808043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8/3/2025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42487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8/3/2025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85865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8/3/2025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820094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8/3/2025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3662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8/3/2025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4730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8/3/2025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02974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8/3/2025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52855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8/3/2025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3249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8/3/2025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87317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8/3/2025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91866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8/3/2025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20521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8/3/2025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98702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00F80F-A93A-79A9-4D72-C2AD8A305CF4}"/>
              </a:ext>
            </a:extLst>
          </p:cNvPr>
          <p:cNvSpPr>
            <a:spLocks noGrp="1"/>
          </p:cNvSpPr>
          <p:nvPr>
            <p:ph type="ctrTitle"/>
          </p:nvPr>
        </p:nvSpPr>
        <p:spPr>
          <a:xfrm>
            <a:off x="703400" y="899025"/>
            <a:ext cx="4917754" cy="3792926"/>
          </a:xfrm>
        </p:spPr>
        <p:txBody>
          <a:bodyPr>
            <a:normAutofit/>
          </a:bodyPr>
          <a:lstStyle/>
          <a:p>
            <a:pPr>
              <a:lnSpc>
                <a:spcPct val="90000"/>
              </a:lnSpc>
            </a:pPr>
            <a:r>
              <a:rPr lang="en-IN" sz="4100"/>
              <a:t>Understanding RFP Requests with Client Credentials: Processes and Case Studies</a:t>
            </a:r>
          </a:p>
        </p:txBody>
      </p:sp>
      <p:sp>
        <p:nvSpPr>
          <p:cNvPr id="3" name="Subtitle 2">
            <a:extLst>
              <a:ext uri="{FF2B5EF4-FFF2-40B4-BE49-F238E27FC236}">
                <a16:creationId xmlns:a16="http://schemas.microsoft.com/office/drawing/2014/main" id="{0E298383-8A2C-361E-778A-A6049A04B549}"/>
              </a:ext>
            </a:extLst>
          </p:cNvPr>
          <p:cNvSpPr>
            <a:spLocks noGrp="1"/>
          </p:cNvSpPr>
          <p:nvPr>
            <p:ph type="subTitle" idx="1"/>
          </p:nvPr>
        </p:nvSpPr>
        <p:spPr>
          <a:xfrm>
            <a:off x="721688" y="4778479"/>
            <a:ext cx="4435882" cy="1101160"/>
          </a:xfrm>
        </p:spPr>
        <p:txBody>
          <a:bodyPr>
            <a:normAutofit/>
          </a:bodyPr>
          <a:lstStyle/>
          <a:p>
            <a:r>
              <a:rPr lang="en-IN"/>
              <a:t>Exploring secure RFP submission and practical examples</a:t>
            </a:r>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76813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BF2B36B-4D1C-9E0A-B17B-23D805AECA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76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5G and AI technology, Global communication network concept.">
            <a:extLst>
              <a:ext uri="{FF2B5EF4-FFF2-40B4-BE49-F238E27FC236}">
                <a16:creationId xmlns:a16="http://schemas.microsoft.com/office/drawing/2014/main" id="{815E5C9B-C6CD-4CA4-B452-C45DACA9DE36}"/>
              </a:ext>
            </a:extLst>
          </p:cNvPr>
          <p:cNvPicPr>
            <a:picLocks noChangeAspect="1"/>
          </p:cNvPicPr>
          <p:nvPr/>
        </p:nvPicPr>
        <p:blipFill>
          <a:blip r:embed="rId3"/>
          <a:srcRect l="22973" r="12322"/>
          <a:stretch>
            <a:fillRect/>
          </a:stretch>
        </p:blipFill>
        <p:spPr>
          <a:xfrm>
            <a:off x="6217920" y="723901"/>
            <a:ext cx="5244454" cy="5410200"/>
          </a:xfrm>
          <a:prstGeom prst="rect">
            <a:avLst/>
          </a:prstGeom>
        </p:spPr>
      </p:pic>
    </p:spTree>
    <p:extLst>
      <p:ext uri="{BB962C8B-B14F-4D97-AF65-F5344CB8AC3E}">
        <p14:creationId xmlns:p14="http://schemas.microsoft.com/office/powerpoint/2010/main" val="66583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D46E0B-583C-8443-5700-31D88A1E0A78}"/>
              </a:ext>
            </a:extLst>
          </p:cNvPr>
          <p:cNvSpPr>
            <a:spLocks noGrp="1"/>
          </p:cNvSpPr>
          <p:nvPr>
            <p:ph type="title"/>
          </p:nvPr>
        </p:nvSpPr>
        <p:spPr>
          <a:xfrm>
            <a:off x="704088" y="914401"/>
            <a:ext cx="6766560" cy="1307592"/>
          </a:xfrm>
        </p:spPr>
        <p:txBody>
          <a:bodyPr vert="horz" lIns="91440" tIns="45720" rIns="91440" bIns="45720" rtlCol="0" anchor="t">
            <a:normAutofit/>
          </a:bodyPr>
          <a:lstStyle/>
          <a:p>
            <a:pPr>
              <a:lnSpc>
                <a:spcPct val="90000"/>
              </a:lnSpc>
            </a:pPr>
            <a:r>
              <a:rPr lang="en-US" sz="3400"/>
              <a:t>Importance of Confidentiality and Data Security</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8368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ABE7630B-CC14-95CF-A10B-448F4935ECE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4088" y="2221994"/>
            <a:ext cx="6766560" cy="3739896"/>
          </a:xfrm>
        </p:spPr>
        <p:txBody>
          <a:bodyPr>
            <a:normAutofit/>
          </a:bodyPr>
          <a:lstStyle/>
          <a:p>
            <a:pPr marL="0" indent="0">
              <a:spcBef>
                <a:spcPts val="2500"/>
              </a:spcBef>
              <a:buNone/>
            </a:pPr>
            <a:r>
              <a:rPr lang="en-US" sz="1400" b="1"/>
              <a:t>Protecting Client Credentials</a:t>
            </a:r>
          </a:p>
          <a:p>
            <a:pPr marL="0" lvl="1" indent="0">
              <a:buNone/>
            </a:pPr>
            <a:r>
              <a:rPr lang="en-US" sz="1400"/>
              <a:t>Safeguarding client credentials prevents unauthorized access and protects sensitive information from breaches.</a:t>
            </a:r>
          </a:p>
          <a:p>
            <a:pPr marL="0" indent="0">
              <a:spcBef>
                <a:spcPts val="2500"/>
              </a:spcBef>
              <a:buNone/>
            </a:pPr>
            <a:r>
              <a:rPr lang="en-US" sz="1400" b="1"/>
              <a:t>Security Protocols</a:t>
            </a:r>
          </a:p>
          <a:p>
            <a:pPr marL="0" lvl="1" indent="0">
              <a:buNone/>
            </a:pPr>
            <a:r>
              <a:rPr lang="en-US" sz="1400"/>
              <a:t>Implementing robust security protocols is crucial for maintaining data integrity and preventing cyber threats.</a:t>
            </a:r>
          </a:p>
          <a:p>
            <a:pPr marL="0" indent="0">
              <a:spcBef>
                <a:spcPts val="2500"/>
              </a:spcBef>
              <a:buNone/>
            </a:pPr>
            <a:r>
              <a:rPr lang="en-US" sz="1400" b="1"/>
              <a:t>Confidentiality Agreements</a:t>
            </a:r>
          </a:p>
          <a:p>
            <a:pPr marL="0" lvl="1" indent="0">
              <a:buNone/>
            </a:pPr>
            <a:r>
              <a:rPr lang="en-US" sz="1400"/>
              <a:t>Confidentiality agreements ensure trust by legally binding parties to protect sensitive information during the RFP process.</a:t>
            </a:r>
            <a:endParaRPr lang="en-IN" sz="1400"/>
          </a:p>
        </p:txBody>
      </p:sp>
      <p:cxnSp>
        <p:nvCxnSpPr>
          <p:cNvPr id="18" name="Straight Connector 17">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4768"/>
            <a:ext cx="6583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Padlock on computer motherboard">
            <a:extLst>
              <a:ext uri="{FF2B5EF4-FFF2-40B4-BE49-F238E27FC236}">
                <a16:creationId xmlns:a16="http://schemas.microsoft.com/office/drawing/2014/main" id="{EC7C6D00-03A2-4819-9A83-07B8AF5870BA}"/>
              </a:ext>
            </a:extLst>
          </p:cNvPr>
          <p:cNvPicPr>
            <a:picLocks noGrp="1" noChangeAspect="1"/>
          </p:cNvPicPr>
          <p:nvPr>
            <p:ph sz="half" idx="1"/>
          </p:nvPr>
        </p:nvPicPr>
        <p:blipFill>
          <a:blip r:embed="rId3"/>
          <a:srcRect l="16651" r="43669" b="-1"/>
          <a:stretch>
            <a:fillRect/>
          </a:stretch>
        </p:blipFill>
        <p:spPr>
          <a:xfrm>
            <a:off x="8115300" y="10"/>
            <a:ext cx="4076700" cy="6857990"/>
          </a:xfrm>
          <a:prstGeom prst="rect">
            <a:avLst/>
          </a:prstGeom>
        </p:spPr>
      </p:pic>
    </p:spTree>
    <p:extLst>
      <p:ext uri="{BB962C8B-B14F-4D97-AF65-F5344CB8AC3E}">
        <p14:creationId xmlns:p14="http://schemas.microsoft.com/office/powerpoint/2010/main" val="26611468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4553EC41-8E1E-8E6E-BC3C-4D500CA66BCA}"/>
              </a:ext>
            </a:extLst>
          </p:cNvPr>
          <p:cNvSpPr>
            <a:spLocks noGrp="1"/>
          </p:cNvSpPr>
          <p:nvPr>
            <p:ph type="ctrTitle"/>
          </p:nvPr>
        </p:nvSpPr>
        <p:spPr>
          <a:xfrm>
            <a:off x="695324" y="1145308"/>
            <a:ext cx="7600263" cy="4860947"/>
          </a:xfrm>
        </p:spPr>
        <p:txBody>
          <a:bodyPr anchor="b">
            <a:normAutofit/>
          </a:bodyPr>
          <a:lstStyle/>
          <a:p>
            <a:r>
              <a:rPr lang="en-IN" sz="7000"/>
              <a:t>Best Practices for Managing RFPs with Client Credentials</a:t>
            </a:r>
          </a:p>
        </p:txBody>
      </p:sp>
      <p:cxnSp>
        <p:nvCxnSpPr>
          <p:cNvPr id="9" name="Straight Connector 8">
            <a:extLst>
              <a:ext uri="{FF2B5EF4-FFF2-40B4-BE49-F238E27FC236}">
                <a16:creationId xmlns:a16="http://schemas.microsoft.com/office/drawing/2014/main" id="{67CEFA70-4D11-644F-D4FB-AFFE8747E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7554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7034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73C845-13D2-0198-00E8-CD595A02CC8A}"/>
              </a:ext>
            </a:extLst>
          </p:cNvPr>
          <p:cNvSpPr>
            <a:spLocks noGrp="1"/>
          </p:cNvSpPr>
          <p:nvPr>
            <p:ph type="title"/>
          </p:nvPr>
        </p:nvSpPr>
        <p:spPr>
          <a:xfrm>
            <a:off x="704088" y="914400"/>
            <a:ext cx="10687812" cy="798194"/>
          </a:xfrm>
        </p:spPr>
        <p:txBody>
          <a:bodyPr vert="horz" lIns="91440" tIns="45720" rIns="91440" bIns="45720" rtlCol="0" anchor="t">
            <a:normAutofit/>
          </a:bodyPr>
          <a:lstStyle/>
          <a:p>
            <a:pPr>
              <a:lnSpc>
                <a:spcPct val="90000"/>
              </a:lnSpc>
            </a:pPr>
            <a:r>
              <a:rPr lang="en-US" sz="2800"/>
              <a:t>Ensuring Secure Credential Transmission and Storage</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Online internet Shopping with wallet icon">
            <a:extLst>
              <a:ext uri="{FF2B5EF4-FFF2-40B4-BE49-F238E27FC236}">
                <a16:creationId xmlns:a16="http://schemas.microsoft.com/office/drawing/2014/main" id="{4098AA4D-AA50-4E72-BD8B-98BB5F088467}"/>
              </a:ext>
            </a:extLst>
          </p:cNvPr>
          <p:cNvPicPr>
            <a:picLocks noGrp="1" noChangeAspect="1"/>
          </p:cNvPicPr>
          <p:nvPr>
            <p:ph sz="half" idx="1"/>
          </p:nvPr>
        </p:nvPicPr>
        <p:blipFill>
          <a:blip r:embed="rId3"/>
          <a:stretch>
            <a:fillRect/>
          </a:stretch>
        </p:blipFill>
        <p:spPr>
          <a:xfrm>
            <a:off x="800100" y="2593459"/>
            <a:ext cx="6072188" cy="3415605"/>
          </a:xfrm>
          <a:prstGeom prst="rect">
            <a:avLst/>
          </a:prstGeom>
        </p:spPr>
      </p:pic>
      <p:sp>
        <p:nvSpPr>
          <p:cNvPr id="4" name="Content Placeholder 3">
            <a:extLst>
              <a:ext uri="{FF2B5EF4-FFF2-40B4-BE49-F238E27FC236}">
                <a16:creationId xmlns:a16="http://schemas.microsoft.com/office/drawing/2014/main" id="{5079CBFE-36D9-886F-5C20-AEBAE1024CB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200900" y="1849121"/>
            <a:ext cx="4191001" cy="4139626"/>
          </a:xfrm>
        </p:spPr>
        <p:txBody>
          <a:bodyPr>
            <a:normAutofit/>
          </a:bodyPr>
          <a:lstStyle/>
          <a:p>
            <a:pPr marL="0" indent="0">
              <a:spcBef>
                <a:spcPts val="2500"/>
              </a:spcBef>
              <a:buNone/>
            </a:pPr>
            <a:r>
              <a:rPr lang="en-IN" sz="1400" b="1"/>
              <a:t>Encryption for Data Protection</a:t>
            </a:r>
          </a:p>
          <a:p>
            <a:pPr marL="0" lvl="1" indent="0">
              <a:buNone/>
            </a:pPr>
            <a:r>
              <a:rPr lang="en-IN" sz="1400"/>
              <a:t>Encryption ensures credentials are unreadable to unauthorized users during transmission and storage.</a:t>
            </a:r>
          </a:p>
          <a:p>
            <a:pPr marL="0" indent="0">
              <a:spcBef>
                <a:spcPts val="2500"/>
              </a:spcBef>
              <a:buNone/>
            </a:pPr>
            <a:r>
              <a:rPr lang="en-IN" sz="1400" b="1"/>
              <a:t>Secure File Transfer Protocols</a:t>
            </a:r>
          </a:p>
          <a:p>
            <a:pPr marL="0" lvl="1" indent="0">
              <a:buNone/>
            </a:pPr>
            <a:r>
              <a:rPr lang="en-IN" sz="1400"/>
              <a:t>Using secure protocols prevents interception of credentials during exchange between systems.</a:t>
            </a:r>
          </a:p>
          <a:p>
            <a:pPr marL="0" indent="0">
              <a:spcBef>
                <a:spcPts val="2500"/>
              </a:spcBef>
              <a:buNone/>
            </a:pPr>
            <a:r>
              <a:rPr lang="en-IN" sz="1400" b="1"/>
              <a:t>Password Managers Usage</a:t>
            </a:r>
          </a:p>
          <a:p>
            <a:pPr marL="0" lvl="1" indent="0">
              <a:buNone/>
            </a:pPr>
            <a:r>
              <a:rPr lang="en-IN" sz="1400"/>
              <a:t>Password managers help safely store and manage credentials, reducing risk of unauthorized access.</a:t>
            </a:r>
          </a:p>
        </p:txBody>
      </p:sp>
      <p:cxnSp>
        <p:nvCxnSpPr>
          <p:cNvPr id="18" name="Straight Connector 17">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2208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081CD-4D38-AD96-AFC5-3FF33A11C96E}"/>
              </a:ext>
            </a:extLst>
          </p:cNvPr>
          <p:cNvSpPr>
            <a:spLocks noGrp="1"/>
          </p:cNvSpPr>
          <p:nvPr>
            <p:ph type="title"/>
          </p:nvPr>
        </p:nvSpPr>
        <p:spPr>
          <a:xfrm>
            <a:off x="704088" y="914401"/>
            <a:ext cx="6766560" cy="1307592"/>
          </a:xfrm>
        </p:spPr>
        <p:txBody>
          <a:bodyPr vert="horz" lIns="91440" tIns="45720" rIns="91440" bIns="45720" rtlCol="0" anchor="t">
            <a:normAutofit/>
          </a:bodyPr>
          <a:lstStyle/>
          <a:p>
            <a:pPr>
              <a:lnSpc>
                <a:spcPct val="90000"/>
              </a:lnSpc>
            </a:pPr>
            <a:r>
              <a:rPr lang="en-US"/>
              <a:t>Compliance with Data Protection Regulations</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8368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EA21541B-9755-C997-D00B-A59A89BAD2B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4088" y="2221994"/>
            <a:ext cx="6766560" cy="3739896"/>
          </a:xfrm>
        </p:spPr>
        <p:txBody>
          <a:bodyPr>
            <a:normAutofit/>
          </a:bodyPr>
          <a:lstStyle/>
          <a:p>
            <a:pPr marL="0" indent="0">
              <a:spcBef>
                <a:spcPts val="2500"/>
              </a:spcBef>
              <a:buNone/>
            </a:pPr>
            <a:r>
              <a:rPr lang="en-US" sz="1400" b="1"/>
              <a:t>Regulatory Frameworks</a:t>
            </a:r>
          </a:p>
          <a:p>
            <a:pPr marL="0" lvl="1" indent="0">
              <a:buNone/>
            </a:pPr>
            <a:r>
              <a:rPr lang="en-US" sz="1400"/>
              <a:t>Key regulations such as GDPR, HIPAA, and CCPA define standards for handling personal and sensitive data legally and ethically.</a:t>
            </a:r>
          </a:p>
          <a:p>
            <a:pPr marL="0" indent="0">
              <a:spcBef>
                <a:spcPts val="2500"/>
              </a:spcBef>
              <a:buNone/>
            </a:pPr>
            <a:r>
              <a:rPr lang="en-US" sz="1400" b="1"/>
              <a:t>Data Protection Practices</a:t>
            </a:r>
          </a:p>
          <a:p>
            <a:pPr marL="0" lvl="1" indent="0">
              <a:buNone/>
            </a:pPr>
            <a:r>
              <a:rPr lang="en-US" sz="1400"/>
              <a:t>Organizations implement strict processes to ensure client credentials are managed securely and comply with legal requirements.</a:t>
            </a:r>
          </a:p>
          <a:p>
            <a:pPr marL="0" indent="0">
              <a:spcBef>
                <a:spcPts val="2500"/>
              </a:spcBef>
              <a:buNone/>
            </a:pPr>
            <a:r>
              <a:rPr lang="en-US" sz="1400" b="1"/>
              <a:t>Legal Compliance Importance</a:t>
            </a:r>
          </a:p>
          <a:p>
            <a:pPr marL="0" lvl="1" indent="0">
              <a:buNone/>
            </a:pPr>
            <a:r>
              <a:rPr lang="en-US" sz="1400"/>
              <a:t>Adhering to data protection laws helps prevent legal risks and builds trust with clients through responsible data management.</a:t>
            </a:r>
            <a:endParaRPr lang="en-IN" sz="1400"/>
          </a:p>
        </p:txBody>
      </p:sp>
      <p:cxnSp>
        <p:nvCxnSpPr>
          <p:cNvPr id="18" name="Straight Connector 17">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4768"/>
            <a:ext cx="6583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Hand holding virtual world with connection network. Global data information and technology exchange. stock photo">
            <a:extLst>
              <a:ext uri="{FF2B5EF4-FFF2-40B4-BE49-F238E27FC236}">
                <a16:creationId xmlns:a16="http://schemas.microsoft.com/office/drawing/2014/main" id="{20E7A069-1CF3-41C9-98FD-7E2086FE8449}"/>
              </a:ext>
            </a:extLst>
          </p:cNvPr>
          <p:cNvPicPr>
            <a:picLocks noGrp="1" noChangeAspect="1"/>
          </p:cNvPicPr>
          <p:nvPr>
            <p:ph sz="half" idx="1"/>
          </p:nvPr>
        </p:nvPicPr>
        <p:blipFill>
          <a:blip r:embed="rId3"/>
          <a:srcRect l="7938" r="55355" b="-1"/>
          <a:stretch>
            <a:fillRect/>
          </a:stretch>
        </p:blipFill>
        <p:spPr>
          <a:xfrm>
            <a:off x="8115300" y="10"/>
            <a:ext cx="4076700" cy="6857990"/>
          </a:xfrm>
          <a:prstGeom prst="rect">
            <a:avLst/>
          </a:prstGeom>
        </p:spPr>
      </p:pic>
    </p:spTree>
    <p:extLst>
      <p:ext uri="{BB962C8B-B14F-4D97-AF65-F5344CB8AC3E}">
        <p14:creationId xmlns:p14="http://schemas.microsoft.com/office/powerpoint/2010/main" val="25065360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45B21D-E123-78BA-4B97-741629859ED5}"/>
              </a:ext>
            </a:extLst>
          </p:cNvPr>
          <p:cNvSpPr>
            <a:spLocks noGrp="1"/>
          </p:cNvSpPr>
          <p:nvPr>
            <p:ph type="title"/>
          </p:nvPr>
        </p:nvSpPr>
        <p:spPr>
          <a:xfrm>
            <a:off x="4866968" y="914400"/>
            <a:ext cx="6627924" cy="1307592"/>
          </a:xfrm>
        </p:spPr>
        <p:txBody>
          <a:bodyPr vert="horz" lIns="91440" tIns="45720" rIns="91440" bIns="45720" rtlCol="0" anchor="t">
            <a:normAutofit/>
          </a:bodyPr>
          <a:lstStyle/>
          <a:p>
            <a:pPr>
              <a:lnSpc>
                <a:spcPct val="90000"/>
              </a:lnSpc>
            </a:pPr>
            <a:r>
              <a:rPr lang="en-US"/>
              <a:t>Managing Access and Monitoring Usage</a:t>
            </a:r>
          </a:p>
        </p:txBody>
      </p:sp>
      <p:pic>
        <p:nvPicPr>
          <p:cNvPr id="5" name="Content Placeholder 4" descr="Internet Cyber Security digital concept">
            <a:extLst>
              <a:ext uri="{FF2B5EF4-FFF2-40B4-BE49-F238E27FC236}">
                <a16:creationId xmlns:a16="http://schemas.microsoft.com/office/drawing/2014/main" id="{0B7BE4EE-1C97-413E-A619-6D0EB78A663E}"/>
              </a:ext>
            </a:extLst>
          </p:cNvPr>
          <p:cNvPicPr>
            <a:picLocks noGrp="1" noChangeAspect="1"/>
          </p:cNvPicPr>
          <p:nvPr>
            <p:ph sz="half" idx="1"/>
          </p:nvPr>
        </p:nvPicPr>
        <p:blipFill>
          <a:blip r:embed="rId3"/>
          <a:srcRect l="52275" r="13315" b="1"/>
          <a:stretch>
            <a:fillRect/>
          </a:stretch>
        </p:blipFill>
        <p:spPr>
          <a:xfrm>
            <a:off x="20" y="-17929"/>
            <a:ext cx="4206220" cy="6875929"/>
          </a:xfrm>
          <a:prstGeom prst="rect">
            <a:avLst/>
          </a:prstGeom>
        </p:spPr>
      </p:pic>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2EA0E07-7C7E-77C1-E8CD-2358D07A257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66968" y="2221992"/>
            <a:ext cx="6627924" cy="3739896"/>
          </a:xfrm>
        </p:spPr>
        <p:txBody>
          <a:bodyPr>
            <a:normAutofit/>
          </a:bodyPr>
          <a:lstStyle/>
          <a:p>
            <a:pPr marL="0" indent="0">
              <a:spcBef>
                <a:spcPts val="2500"/>
              </a:spcBef>
              <a:buNone/>
            </a:pPr>
            <a:r>
              <a:rPr lang="en-US" sz="1400" b="1"/>
              <a:t>Role-Based Access Control</a:t>
            </a:r>
          </a:p>
          <a:p>
            <a:pPr marL="0" lvl="1" indent="0">
              <a:buNone/>
            </a:pPr>
            <a:r>
              <a:rPr lang="en-US" sz="1400"/>
              <a:t>Assigning permissions based on roles ensures users have appropriate access levels, reducing risk of unauthorized usage.</a:t>
            </a:r>
          </a:p>
          <a:p>
            <a:pPr marL="0" indent="0">
              <a:spcBef>
                <a:spcPts val="2500"/>
              </a:spcBef>
              <a:buNone/>
            </a:pPr>
            <a:r>
              <a:rPr lang="en-US" sz="1400" b="1"/>
              <a:t>Credential Usage Logging</a:t>
            </a:r>
          </a:p>
          <a:p>
            <a:pPr marL="0" lvl="1" indent="0">
              <a:buNone/>
            </a:pPr>
            <a:r>
              <a:rPr lang="en-US" sz="1400"/>
              <a:t>Logging all credential activities enables detection and auditing of suspicious behavior effectively.</a:t>
            </a:r>
          </a:p>
          <a:p>
            <a:pPr marL="0" indent="0">
              <a:spcBef>
                <a:spcPts val="2500"/>
              </a:spcBef>
              <a:buNone/>
            </a:pPr>
            <a:r>
              <a:rPr lang="en-US" sz="1400" b="1"/>
              <a:t>Regular Permission Reviews</a:t>
            </a:r>
          </a:p>
          <a:p>
            <a:pPr marL="0" lvl="1" indent="0">
              <a:buNone/>
            </a:pPr>
            <a:r>
              <a:rPr lang="en-US" sz="1400"/>
              <a:t>Periodic audits of user permissions help identify and remove excessive access rights promptly.</a:t>
            </a:r>
            <a:endParaRPr lang="en-IN" sz="1400"/>
          </a:p>
        </p:txBody>
      </p: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72178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0BC65EB7-9BAF-0397-EDD0-054C418C6045}"/>
              </a:ext>
            </a:extLst>
          </p:cNvPr>
          <p:cNvSpPr>
            <a:spLocks noGrp="1"/>
          </p:cNvSpPr>
          <p:nvPr>
            <p:ph type="ctrTitle"/>
          </p:nvPr>
        </p:nvSpPr>
        <p:spPr>
          <a:xfrm>
            <a:off x="695324" y="1145308"/>
            <a:ext cx="7600263" cy="4860947"/>
          </a:xfrm>
        </p:spPr>
        <p:txBody>
          <a:bodyPr anchor="b">
            <a:normAutofit/>
          </a:bodyPr>
          <a:lstStyle/>
          <a:p>
            <a:pPr>
              <a:lnSpc>
                <a:spcPct val="90000"/>
              </a:lnSpc>
            </a:pPr>
            <a:r>
              <a:rPr lang="en-IN" sz="6500"/>
              <a:t>Case Studies: Real-World Examples of RFPs Involving Client Credentials</a:t>
            </a:r>
          </a:p>
        </p:txBody>
      </p:sp>
      <p:cxnSp>
        <p:nvCxnSpPr>
          <p:cNvPr id="9" name="Straight Connector 8">
            <a:extLst>
              <a:ext uri="{FF2B5EF4-FFF2-40B4-BE49-F238E27FC236}">
                <a16:creationId xmlns:a16="http://schemas.microsoft.com/office/drawing/2014/main" id="{67CEFA70-4D11-644F-D4FB-AFFE8747E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7554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43413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EDBB9B-2985-AA5D-B2B0-25EBB8A3F063}"/>
              </a:ext>
            </a:extLst>
          </p:cNvPr>
          <p:cNvSpPr>
            <a:spLocks noGrp="1"/>
          </p:cNvSpPr>
          <p:nvPr>
            <p:ph type="title"/>
          </p:nvPr>
        </p:nvSpPr>
        <p:spPr>
          <a:xfrm>
            <a:off x="704088" y="914401"/>
            <a:ext cx="6766560" cy="1307592"/>
          </a:xfrm>
        </p:spPr>
        <p:txBody>
          <a:bodyPr vert="horz" lIns="91440" tIns="45720" rIns="91440" bIns="45720" rtlCol="0" anchor="t">
            <a:normAutofit/>
          </a:bodyPr>
          <a:lstStyle/>
          <a:p>
            <a:pPr>
              <a:lnSpc>
                <a:spcPct val="90000"/>
              </a:lnSpc>
            </a:pPr>
            <a:r>
              <a:rPr lang="en-US" sz="2800"/>
              <a:t>Case Study 1: Software Integration for a Financial Institution</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8368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E85EECBD-652F-6AC6-D2B7-0B2337F2C44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4088" y="2221994"/>
            <a:ext cx="6766560" cy="3739896"/>
          </a:xfrm>
        </p:spPr>
        <p:txBody>
          <a:bodyPr>
            <a:normAutofit/>
          </a:bodyPr>
          <a:lstStyle/>
          <a:p>
            <a:pPr marL="0" indent="0">
              <a:spcBef>
                <a:spcPts val="2500"/>
              </a:spcBef>
              <a:buNone/>
            </a:pPr>
            <a:r>
              <a:rPr lang="en-US" sz="1400" b="1"/>
              <a:t>Vendor Access Requirements</a:t>
            </a:r>
          </a:p>
          <a:p>
            <a:pPr marL="0" lvl="1" indent="0">
              <a:buNone/>
            </a:pPr>
            <a:r>
              <a:rPr lang="en-US" sz="1400"/>
              <a:t>The RFP required vendors to securely access sensitive systems using client credentials to ensure controlled entry.</a:t>
            </a:r>
          </a:p>
          <a:p>
            <a:pPr marL="0" indent="0">
              <a:spcBef>
                <a:spcPts val="2500"/>
              </a:spcBef>
              <a:buNone/>
            </a:pPr>
            <a:r>
              <a:rPr lang="en-US" sz="1400" b="1"/>
              <a:t>Credential Management</a:t>
            </a:r>
          </a:p>
          <a:p>
            <a:pPr marL="0" lvl="1" indent="0">
              <a:buNone/>
            </a:pPr>
            <a:r>
              <a:rPr lang="en-US" sz="1400"/>
              <a:t>Strict management of client credentials was essential to protect data and prevent unauthorized access.</a:t>
            </a:r>
          </a:p>
          <a:p>
            <a:pPr marL="0" indent="0">
              <a:spcBef>
                <a:spcPts val="2500"/>
              </a:spcBef>
              <a:buNone/>
            </a:pPr>
            <a:r>
              <a:rPr lang="en-US" sz="1400" b="1"/>
              <a:t>Regulatory Compliance</a:t>
            </a:r>
          </a:p>
          <a:p>
            <a:pPr marL="0" lvl="1" indent="0">
              <a:buNone/>
            </a:pPr>
            <a:r>
              <a:rPr lang="en-US" sz="1400"/>
              <a:t>The project complied with financial regulations to maintain data privacy and operational integrity.</a:t>
            </a:r>
            <a:endParaRPr lang="en-IN" sz="1400"/>
          </a:p>
        </p:txBody>
      </p:sp>
      <p:cxnSp>
        <p:nvCxnSpPr>
          <p:cNvPr id="18" name="Straight Connector 17">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4768"/>
            <a:ext cx="6583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visual touch screen with web icons">
            <a:extLst>
              <a:ext uri="{FF2B5EF4-FFF2-40B4-BE49-F238E27FC236}">
                <a16:creationId xmlns:a16="http://schemas.microsoft.com/office/drawing/2014/main" id="{0490E6C1-6B7A-4219-92F5-F2CEE7B89841}"/>
              </a:ext>
            </a:extLst>
          </p:cNvPr>
          <p:cNvPicPr>
            <a:picLocks noGrp="1" noChangeAspect="1"/>
          </p:cNvPicPr>
          <p:nvPr>
            <p:ph sz="half" idx="1"/>
          </p:nvPr>
        </p:nvPicPr>
        <p:blipFill>
          <a:blip r:embed="rId3"/>
          <a:srcRect l="25578" r="34743" b="-1"/>
          <a:stretch>
            <a:fillRect/>
          </a:stretch>
        </p:blipFill>
        <p:spPr>
          <a:xfrm>
            <a:off x="8115300" y="10"/>
            <a:ext cx="4076700" cy="6857990"/>
          </a:xfrm>
          <a:prstGeom prst="rect">
            <a:avLst/>
          </a:prstGeom>
        </p:spPr>
      </p:pic>
    </p:spTree>
    <p:extLst>
      <p:ext uri="{BB962C8B-B14F-4D97-AF65-F5344CB8AC3E}">
        <p14:creationId xmlns:p14="http://schemas.microsoft.com/office/powerpoint/2010/main" val="16199201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89D191-E99D-0381-D135-ACE004CD2A2C}"/>
              </a:ext>
            </a:extLst>
          </p:cNvPr>
          <p:cNvSpPr>
            <a:spLocks noGrp="1"/>
          </p:cNvSpPr>
          <p:nvPr>
            <p:ph type="title"/>
          </p:nvPr>
        </p:nvSpPr>
        <p:spPr>
          <a:xfrm>
            <a:off x="4866968" y="914400"/>
            <a:ext cx="6627924" cy="1307592"/>
          </a:xfrm>
        </p:spPr>
        <p:txBody>
          <a:bodyPr vert="horz" lIns="91440" tIns="45720" rIns="91440" bIns="45720" rtlCol="0" anchor="t">
            <a:normAutofit/>
          </a:bodyPr>
          <a:lstStyle/>
          <a:p>
            <a:pPr>
              <a:lnSpc>
                <a:spcPct val="90000"/>
              </a:lnSpc>
            </a:pPr>
            <a:r>
              <a:rPr lang="en-US" sz="3400"/>
              <a:t>Case Study 2: Cloud Migration Project with Healthcare Data</a:t>
            </a:r>
          </a:p>
        </p:txBody>
      </p:sp>
      <p:pic>
        <p:nvPicPr>
          <p:cNvPr id="5" name="Content Placeholder 4" descr="White mouse cable forming a magnifying glass symbol on blue background. Horizontal composition with copy space. Online search and scrutiny concept.">
            <a:extLst>
              <a:ext uri="{FF2B5EF4-FFF2-40B4-BE49-F238E27FC236}">
                <a16:creationId xmlns:a16="http://schemas.microsoft.com/office/drawing/2014/main" id="{E6D7CC00-812D-4028-8F88-C0F3BB65B2CB}"/>
              </a:ext>
            </a:extLst>
          </p:cNvPr>
          <p:cNvPicPr>
            <a:picLocks noGrp="1" noChangeAspect="1"/>
          </p:cNvPicPr>
          <p:nvPr>
            <p:ph sz="half" idx="1"/>
          </p:nvPr>
        </p:nvPicPr>
        <p:blipFill>
          <a:blip r:embed="rId3"/>
          <a:srcRect l="42431" r="20253"/>
          <a:stretch>
            <a:fillRect/>
          </a:stretch>
        </p:blipFill>
        <p:spPr>
          <a:xfrm>
            <a:off x="20" y="-17929"/>
            <a:ext cx="4206220" cy="6875929"/>
          </a:xfrm>
          <a:prstGeom prst="rect">
            <a:avLst/>
          </a:prstGeom>
        </p:spPr>
      </p:pic>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A2E840A-3DEB-624A-D08F-84496E0C88D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66968" y="2221992"/>
            <a:ext cx="6627924" cy="3739896"/>
          </a:xfrm>
        </p:spPr>
        <p:txBody>
          <a:bodyPr>
            <a:normAutofit/>
          </a:bodyPr>
          <a:lstStyle/>
          <a:p>
            <a:pPr marL="0" indent="0">
              <a:spcBef>
                <a:spcPts val="2500"/>
              </a:spcBef>
              <a:buNone/>
            </a:pPr>
            <a:r>
              <a:rPr lang="en-US" sz="1400" b="1"/>
              <a:t>Secure Cloud Access</a:t>
            </a:r>
          </a:p>
          <a:p>
            <a:pPr marL="0" lvl="1" indent="0">
              <a:buNone/>
            </a:pPr>
            <a:r>
              <a:rPr lang="en-US" sz="1400"/>
              <a:t>Vendors required secure access protocols to protect sensitive healthcare client environments during cloud migration.</a:t>
            </a:r>
          </a:p>
          <a:p>
            <a:pPr marL="0" indent="0">
              <a:spcBef>
                <a:spcPts val="2500"/>
              </a:spcBef>
              <a:buNone/>
            </a:pPr>
            <a:r>
              <a:rPr lang="en-US" sz="1400" b="1"/>
              <a:t>Credential Security Best Practices</a:t>
            </a:r>
          </a:p>
          <a:p>
            <a:pPr marL="0" lvl="1" indent="0">
              <a:buNone/>
            </a:pPr>
            <a:r>
              <a:rPr lang="en-US" sz="1400"/>
              <a:t>The migration employed best practices in managing credentials to prevent unauthorized access and data breaches.</a:t>
            </a:r>
          </a:p>
          <a:p>
            <a:pPr marL="0" indent="0">
              <a:spcBef>
                <a:spcPts val="2500"/>
              </a:spcBef>
              <a:buNone/>
            </a:pPr>
            <a:r>
              <a:rPr lang="en-US" sz="1400" b="1"/>
              <a:t>HIPAA Regulatory Compliance</a:t>
            </a:r>
          </a:p>
          <a:p>
            <a:pPr marL="0" lvl="1" indent="0">
              <a:buNone/>
            </a:pPr>
            <a:r>
              <a:rPr lang="en-US" sz="1400"/>
              <a:t>Compliance with HIPAA standards ensured the protection of patient data and adherence to healthcare regulations.</a:t>
            </a:r>
            <a:endParaRPr lang="en-IN" sz="1400"/>
          </a:p>
        </p:txBody>
      </p: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5013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6385EF-CEFA-9F0F-3C73-0F42CEDB651A}"/>
              </a:ext>
            </a:extLst>
          </p:cNvPr>
          <p:cNvSpPr>
            <a:spLocks noGrp="1"/>
          </p:cNvSpPr>
          <p:nvPr>
            <p:ph type="title"/>
          </p:nvPr>
        </p:nvSpPr>
        <p:spPr>
          <a:xfrm>
            <a:off x="704087" y="914400"/>
            <a:ext cx="4041648" cy="1928741"/>
          </a:xfrm>
        </p:spPr>
        <p:txBody>
          <a:bodyPr vert="horz" lIns="91440" tIns="45720" rIns="91440" bIns="45720" rtlCol="0" anchor="t">
            <a:normAutofit/>
          </a:bodyPr>
          <a:lstStyle/>
          <a:p>
            <a:pPr>
              <a:lnSpc>
                <a:spcPct val="90000"/>
              </a:lnSpc>
            </a:pPr>
            <a:r>
              <a:rPr lang="en-US" sz="3100"/>
              <a:t>Lessons Learned and Key Takeaways From Each Scenario</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Network security cyber data protection encryption safety">
            <a:extLst>
              <a:ext uri="{FF2B5EF4-FFF2-40B4-BE49-F238E27FC236}">
                <a16:creationId xmlns:a16="http://schemas.microsoft.com/office/drawing/2014/main" id="{8D906CA1-ECA1-4664-8A6C-AF2AF6A5B124}"/>
              </a:ext>
            </a:extLst>
          </p:cNvPr>
          <p:cNvPicPr>
            <a:picLocks noGrp="1" noChangeAspect="1"/>
          </p:cNvPicPr>
          <p:nvPr>
            <p:ph sz="half" idx="1"/>
          </p:nvPr>
        </p:nvPicPr>
        <p:blipFill>
          <a:blip r:embed="rId3"/>
          <a:srcRect r="538"/>
          <a:stretch>
            <a:fillRect/>
          </a:stretch>
        </p:blipFill>
        <p:spPr>
          <a:xfrm>
            <a:off x="804672" y="3044952"/>
            <a:ext cx="3941064" cy="2971800"/>
          </a:xfrm>
          <a:prstGeom prst="rect">
            <a:avLst/>
          </a:prstGeom>
        </p:spPr>
      </p:pic>
      <p:sp>
        <p:nvSpPr>
          <p:cNvPr id="4" name="Content Placeholder 3">
            <a:extLst>
              <a:ext uri="{FF2B5EF4-FFF2-40B4-BE49-F238E27FC236}">
                <a16:creationId xmlns:a16="http://schemas.microsoft.com/office/drawing/2014/main" id="{F2EE16F5-9550-5E1B-23CC-16951CC4732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30952" y="968377"/>
            <a:ext cx="6144768" cy="5006436"/>
          </a:xfrm>
        </p:spPr>
        <p:txBody>
          <a:bodyPr>
            <a:normAutofit/>
          </a:bodyPr>
          <a:lstStyle/>
          <a:p>
            <a:pPr marL="0" indent="0">
              <a:spcBef>
                <a:spcPts val="2500"/>
              </a:spcBef>
              <a:buNone/>
            </a:pPr>
            <a:r>
              <a:rPr lang="en-US" sz="1400" b="1"/>
              <a:t>Early Security Planning</a:t>
            </a:r>
          </a:p>
          <a:p>
            <a:pPr marL="0" lvl="1" indent="0">
              <a:buNone/>
            </a:pPr>
            <a:r>
              <a:rPr lang="en-US" sz="1400"/>
              <a:t>Initiating security measures early helps prevent data breaches and protects sensitive information effectively.</a:t>
            </a:r>
          </a:p>
          <a:p>
            <a:pPr marL="0" indent="0">
              <a:spcBef>
                <a:spcPts val="2500"/>
              </a:spcBef>
              <a:buNone/>
            </a:pPr>
            <a:r>
              <a:rPr lang="en-US" sz="1400" b="1"/>
              <a:t>Clear Policy Communication</a:t>
            </a:r>
          </a:p>
          <a:p>
            <a:pPr marL="0" lvl="1" indent="0">
              <a:buNone/>
            </a:pPr>
            <a:r>
              <a:rPr lang="en-US" sz="1400"/>
              <a:t>Clear communication of credential use policies ensures all stakeholders understand security protocols and responsibilities.</a:t>
            </a:r>
          </a:p>
          <a:p>
            <a:pPr marL="0" indent="0">
              <a:spcBef>
                <a:spcPts val="2500"/>
              </a:spcBef>
              <a:buNone/>
            </a:pPr>
            <a:r>
              <a:rPr lang="en-US" sz="1400" b="1"/>
              <a:t>Ongoing Monitoring</a:t>
            </a:r>
          </a:p>
          <a:p>
            <a:pPr marL="0" lvl="1" indent="0">
              <a:buNone/>
            </a:pPr>
            <a:r>
              <a:rPr lang="en-US" sz="1400"/>
              <a:t>Continuous monitoring detects and mitigates risks promptly during the RFP process.</a:t>
            </a:r>
            <a:endParaRPr lang="en-IN" sz="1400"/>
          </a:p>
        </p:txBody>
      </p:sp>
      <p:cxnSp>
        <p:nvCxnSpPr>
          <p:cNvPr id="18" name="Straight Connector 17">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5379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7911AD28-0B05-E301-F541-BD299D6058FF}"/>
              </a:ext>
            </a:extLst>
          </p:cNvPr>
          <p:cNvSpPr>
            <a:spLocks noGrp="1"/>
          </p:cNvSpPr>
          <p:nvPr>
            <p:ph type="title"/>
          </p:nvPr>
        </p:nvSpPr>
        <p:spPr>
          <a:xfrm>
            <a:off x="700636" y="1280538"/>
            <a:ext cx="7995130" cy="1408176"/>
          </a:xfrm>
        </p:spPr>
        <p:txBody>
          <a:bodyPr anchor="b">
            <a:normAutofit/>
          </a:bodyPr>
          <a:lstStyle/>
          <a:p>
            <a:r>
              <a:rPr lang="en-IN" sz="6000"/>
              <a:t>Conclusion</a:t>
            </a:r>
          </a:p>
        </p:txBody>
      </p:sp>
      <p:graphicFrame>
        <p:nvGraphicFramePr>
          <p:cNvPr id="11" name="Content Placeholder 2">
            <a:extLst>
              <a:ext uri="{FF2B5EF4-FFF2-40B4-BE49-F238E27FC236}">
                <a16:creationId xmlns:a16="http://schemas.microsoft.com/office/drawing/2014/main" id="{D8499AA8-1314-095D-CC64-EBFDAEF11CD9}"/>
              </a:ext>
            </a:extLst>
          </p:cNvPr>
          <p:cNvGraphicFramePr>
            <a:graphicFrameLocks noGrp="1"/>
          </p:cNvGraphicFramePr>
          <p:nvPr>
            <p:ph idx="1"/>
            <p:extLst>
              <p:ext uri="{D42A27DB-BD31-4B8C-83A1-F6EECF244321}">
                <p14:modId xmlns:p14="http://schemas.microsoft.com/office/powerpoint/2010/main" val="2710572186"/>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704087" y="3659393"/>
          <a:ext cx="10785783"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0" name="Straight Connector 9">
            <a:extLst>
              <a:ext uri="{FF2B5EF4-FFF2-40B4-BE49-F238E27FC236}">
                <a16:creationId xmlns:a16="http://schemas.microsoft.com/office/drawing/2014/main" id="{CA8CF56C-58F2-6FFF-1369-D8C85682AD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3077378"/>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88219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6F044B-DC62-CEA8-244A-FF6644135B6C}"/>
              </a:ext>
            </a:extLst>
          </p:cNvPr>
          <p:cNvSpPr>
            <a:spLocks noGrp="1"/>
          </p:cNvSpPr>
          <p:nvPr>
            <p:ph type="title"/>
          </p:nvPr>
        </p:nvSpPr>
        <p:spPr>
          <a:xfrm>
            <a:off x="704088" y="914401"/>
            <a:ext cx="6766560" cy="1307592"/>
          </a:xfrm>
        </p:spPr>
        <p:txBody>
          <a:bodyPr vert="horz" lIns="91440" tIns="45720" rIns="91440" bIns="45720" rtlCol="0" anchor="t">
            <a:normAutofit/>
          </a:bodyPr>
          <a:lstStyle/>
          <a:p>
            <a:r>
              <a:rPr lang="en-US"/>
              <a:t>Meeting Program</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8368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DEDAFFF1-58CA-D863-7F09-B7CC265F66A9}"/>
              </a:ext>
            </a:extLst>
          </p:cNvPr>
          <p:cNvSpPr>
            <a:spLocks noGrp="1"/>
          </p:cNvSpPr>
          <p:nvPr>
            <p:ph sz="half" idx="2"/>
            <p:extLst>
              <p:ext uri="{E7BDC344-281C-4309-B0C6-D0EE65EED2A8}">
                <p202:designPr xmlns:p202="http://schemas.microsoft.com/office/powerpoint/2020/02/main">
                  <p202:designTagLst>
                    <p202:designTag name="ARCH:1:CLS" val="BulletedText"/>
                  </p202:designTagLst>
                </p202:designPr>
              </p:ext>
            </p:extLst>
          </p:nvPr>
        </p:nvSpPr>
        <p:spPr>
          <a:xfrm>
            <a:off x="704088" y="2221994"/>
            <a:ext cx="6766560" cy="3739896"/>
          </a:xfrm>
        </p:spPr>
        <p:txBody>
          <a:bodyPr vert="horz" lIns="91440" tIns="45720" rIns="91440" bIns="45720" rtlCol="0">
            <a:normAutofit/>
          </a:bodyPr>
          <a:lstStyle/>
          <a:p>
            <a:r>
              <a:rPr lang="en-US"/>
              <a:t>Introduction to RFP (Request for Proposal) Processes</a:t>
            </a:r>
          </a:p>
          <a:p>
            <a:r>
              <a:rPr lang="en-US"/>
              <a:t>Role of Client Credentials in RFP Requests</a:t>
            </a:r>
          </a:p>
          <a:p>
            <a:r>
              <a:rPr lang="en-US"/>
              <a:t>Best Practices for Managing RFPs with Client Credentials</a:t>
            </a:r>
          </a:p>
          <a:p>
            <a:r>
              <a:rPr lang="en-US"/>
              <a:t>Case Studies: Real-World Examples of RFPs Involving Client Credentials</a:t>
            </a:r>
          </a:p>
        </p:txBody>
      </p:sp>
      <p:cxnSp>
        <p:nvCxnSpPr>
          <p:cNvPr id="18" name="Straight Connector 17">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4768"/>
            <a:ext cx="6583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Person pointing at paper">
            <a:extLst>
              <a:ext uri="{FF2B5EF4-FFF2-40B4-BE49-F238E27FC236}">
                <a16:creationId xmlns:a16="http://schemas.microsoft.com/office/drawing/2014/main" id="{2D387D1D-6899-40DC-8B2D-7B1885BE624E}"/>
              </a:ext>
            </a:extLst>
          </p:cNvPr>
          <p:cNvPicPr>
            <a:picLocks noGrp="1" noChangeAspect="1"/>
          </p:cNvPicPr>
          <p:nvPr>
            <p:ph sz="half" idx="1"/>
          </p:nvPr>
        </p:nvPicPr>
        <p:blipFill>
          <a:blip r:embed="rId3"/>
          <a:srcRect l="30069" r="30401"/>
          <a:stretch>
            <a:fillRect/>
          </a:stretch>
        </p:blipFill>
        <p:spPr>
          <a:xfrm>
            <a:off x="8115300" y="10"/>
            <a:ext cx="4076700" cy="6857990"/>
          </a:xfrm>
          <a:prstGeom prst="rect">
            <a:avLst/>
          </a:prstGeom>
        </p:spPr>
      </p:pic>
    </p:spTree>
    <p:extLst>
      <p:ext uri="{BB962C8B-B14F-4D97-AF65-F5344CB8AC3E}">
        <p14:creationId xmlns:p14="http://schemas.microsoft.com/office/powerpoint/2010/main" val="28507110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8683B29C-C408-65E9-ADF3-521CF99FE344}"/>
              </a:ext>
            </a:extLst>
          </p:cNvPr>
          <p:cNvSpPr>
            <a:spLocks noGrp="1"/>
          </p:cNvSpPr>
          <p:nvPr>
            <p:ph type="ctrTitle"/>
          </p:nvPr>
        </p:nvSpPr>
        <p:spPr>
          <a:xfrm>
            <a:off x="695324" y="1145308"/>
            <a:ext cx="7600263" cy="4860947"/>
          </a:xfrm>
        </p:spPr>
        <p:txBody>
          <a:bodyPr anchor="b">
            <a:normAutofit/>
          </a:bodyPr>
          <a:lstStyle/>
          <a:p>
            <a:r>
              <a:rPr lang="en-IN" sz="7600"/>
              <a:t>Introduction to RFP (Request for Proposal) Processes</a:t>
            </a:r>
          </a:p>
        </p:txBody>
      </p:sp>
      <p:cxnSp>
        <p:nvCxnSpPr>
          <p:cNvPr id="9" name="Straight Connector 8">
            <a:extLst>
              <a:ext uri="{FF2B5EF4-FFF2-40B4-BE49-F238E27FC236}">
                <a16:creationId xmlns:a16="http://schemas.microsoft.com/office/drawing/2014/main" id="{67CEFA70-4D11-644F-D4FB-AFFE8747E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7554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8663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18E3F-7BDB-A8AA-3CEE-CB09EC69AA6A}"/>
              </a:ext>
            </a:extLst>
          </p:cNvPr>
          <p:cNvSpPr>
            <a:spLocks noGrp="1"/>
          </p:cNvSpPr>
          <p:nvPr>
            <p:ph type="title"/>
          </p:nvPr>
        </p:nvSpPr>
        <p:spPr>
          <a:xfrm>
            <a:off x="6696186" y="909637"/>
            <a:ext cx="4800600" cy="1307592"/>
          </a:xfrm>
        </p:spPr>
        <p:txBody>
          <a:bodyPr vert="horz" lIns="91440" tIns="45720" rIns="91440" bIns="45720" rtlCol="0" anchor="t">
            <a:normAutofit/>
          </a:bodyPr>
          <a:lstStyle/>
          <a:p>
            <a:pPr>
              <a:lnSpc>
                <a:spcPct val="90000"/>
              </a:lnSpc>
            </a:pPr>
            <a:r>
              <a:rPr lang="en-US"/>
              <a:t>Definition and Purpose of an RFP</a:t>
            </a:r>
          </a:p>
        </p:txBody>
      </p:sp>
      <p:pic>
        <p:nvPicPr>
          <p:cNvPr id="5" name="Content Placeholder 4" descr="Fictitious Health Care Directive or ” Living Will” as sometimes it is called, of Lorem Ipson, with fake names and information.  Focus is on the text &quot;Health Care Directive&quot; This document is ready for the person’s signature with a pen and eye glasses waiting and witness page visible. Photo taken with Canon 5D Mark2 at 100 ISO, 24-115mm lens and Studio strobes">
            <a:extLst>
              <a:ext uri="{FF2B5EF4-FFF2-40B4-BE49-F238E27FC236}">
                <a16:creationId xmlns:a16="http://schemas.microsoft.com/office/drawing/2014/main" id="{45F9EEFA-C6B7-48D6-B3D1-EC44D3E46454}"/>
              </a:ext>
            </a:extLst>
          </p:cNvPr>
          <p:cNvPicPr>
            <a:picLocks noGrp="1" noChangeAspect="1"/>
          </p:cNvPicPr>
          <p:nvPr>
            <p:ph sz="half" idx="1"/>
          </p:nvPr>
        </p:nvPicPr>
        <p:blipFill>
          <a:blip r:embed="rId3"/>
          <a:srcRect l="37824" r="3346" b="-1"/>
          <a:stretch>
            <a:fillRect/>
          </a:stretch>
        </p:blipFill>
        <p:spPr>
          <a:xfrm>
            <a:off x="20" y="10"/>
            <a:ext cx="6044164" cy="6857990"/>
          </a:xfrm>
          <a:prstGeom prst="rect">
            <a:avLst/>
          </a:prstGeom>
        </p:spPr>
      </p:pic>
      <p:cxnSp>
        <p:nvCxnSpPr>
          <p:cNvPr id="16" name="Straight Connector 15">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E9AD6CE-B756-6D64-6F7A-796DA0E7DFC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696186" y="2221992"/>
            <a:ext cx="4800600" cy="3739896"/>
          </a:xfrm>
        </p:spPr>
        <p:txBody>
          <a:bodyPr>
            <a:normAutofit/>
          </a:bodyPr>
          <a:lstStyle/>
          <a:p>
            <a:pPr marL="0" indent="0">
              <a:spcBef>
                <a:spcPts val="2500"/>
              </a:spcBef>
              <a:buNone/>
            </a:pPr>
            <a:r>
              <a:rPr lang="en-US" sz="1400" b="1"/>
              <a:t>What is an RFP</a:t>
            </a:r>
          </a:p>
          <a:p>
            <a:pPr marL="0" lvl="1" indent="0">
              <a:buNone/>
            </a:pPr>
            <a:r>
              <a:rPr lang="en-US" sz="1400"/>
              <a:t>An RFP is a formal document issued to gather proposals from vendors or service providers.</a:t>
            </a:r>
          </a:p>
          <a:p>
            <a:pPr marL="0" indent="0">
              <a:spcBef>
                <a:spcPts val="2500"/>
              </a:spcBef>
              <a:buNone/>
            </a:pPr>
            <a:r>
              <a:rPr lang="en-US" sz="1400" b="1"/>
              <a:t>Purpose of an RFP</a:t>
            </a:r>
          </a:p>
          <a:p>
            <a:pPr marL="0" lvl="1" indent="0">
              <a:buNone/>
            </a:pPr>
            <a:r>
              <a:rPr lang="en-US" sz="1400"/>
              <a:t>RFPs ensure a competitive and transparent process to select the right vendor for specific project needs.</a:t>
            </a:r>
            <a:endParaRPr lang="en-IN" sz="1400"/>
          </a:p>
        </p:txBody>
      </p:sp>
      <p:cxnSp>
        <p:nvCxnSpPr>
          <p:cNvPr id="18" name="Straight Connector 17">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7159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7CC13C-7AD1-6B32-DB6A-47F1C197770A}"/>
              </a:ext>
            </a:extLst>
          </p:cNvPr>
          <p:cNvSpPr>
            <a:spLocks noGrp="1"/>
          </p:cNvSpPr>
          <p:nvPr>
            <p:ph type="title"/>
          </p:nvPr>
        </p:nvSpPr>
        <p:spPr>
          <a:xfrm>
            <a:off x="704088" y="914401"/>
            <a:ext cx="6766560" cy="1307592"/>
          </a:xfrm>
        </p:spPr>
        <p:txBody>
          <a:bodyPr vert="horz" lIns="91440" tIns="45720" rIns="91440" bIns="45720" rtlCol="0" anchor="t">
            <a:normAutofit/>
          </a:bodyPr>
          <a:lstStyle/>
          <a:p>
            <a:pPr>
              <a:lnSpc>
                <a:spcPct val="90000"/>
              </a:lnSpc>
            </a:pPr>
            <a:r>
              <a:rPr lang="en-US"/>
              <a:t>Key Stakeholders in the RFP Process</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8368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D718BD19-9FEA-5787-6D37-FB978C369A9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4088" y="2221994"/>
            <a:ext cx="6766560" cy="3739896"/>
          </a:xfrm>
        </p:spPr>
        <p:txBody>
          <a:bodyPr>
            <a:normAutofit/>
          </a:bodyPr>
          <a:lstStyle/>
          <a:p>
            <a:pPr marL="0" indent="0">
              <a:spcBef>
                <a:spcPts val="2500"/>
              </a:spcBef>
              <a:buNone/>
            </a:pPr>
            <a:r>
              <a:rPr lang="en-US" sz="1400" b="1"/>
              <a:t>Issuing Organization</a:t>
            </a:r>
          </a:p>
          <a:p>
            <a:pPr marL="0" lvl="1" indent="0">
              <a:buNone/>
            </a:pPr>
            <a:r>
              <a:rPr lang="en-US" sz="1400"/>
              <a:t>The issuing organization initiates the RFP to fulfill specific business needs and goals.</a:t>
            </a:r>
          </a:p>
          <a:p>
            <a:pPr marL="0" indent="0">
              <a:spcBef>
                <a:spcPts val="2500"/>
              </a:spcBef>
              <a:buNone/>
            </a:pPr>
            <a:r>
              <a:rPr lang="en-US" sz="1400" b="1"/>
              <a:t>Procurement and Evaluation Teams</a:t>
            </a:r>
          </a:p>
          <a:p>
            <a:pPr marL="0" lvl="1" indent="0">
              <a:buNone/>
            </a:pPr>
            <a:r>
              <a:rPr lang="en-US" sz="1400"/>
              <a:t>Procurement and evaluation teams assess proposals to select the best vendor meeting requirements.</a:t>
            </a:r>
          </a:p>
          <a:p>
            <a:pPr marL="0" indent="0">
              <a:spcBef>
                <a:spcPts val="2500"/>
              </a:spcBef>
              <a:buNone/>
            </a:pPr>
            <a:r>
              <a:rPr lang="en-US" sz="1400" b="1"/>
              <a:t>Vendors and Compliance Officers</a:t>
            </a:r>
          </a:p>
          <a:p>
            <a:pPr marL="0" lvl="1" indent="0">
              <a:buNone/>
            </a:pPr>
            <a:r>
              <a:rPr lang="en-US" sz="1400"/>
              <a:t>Potential vendors submit proposals while compliance officers ensure regulatory standards are met.</a:t>
            </a:r>
            <a:endParaRPr lang="en-IN" sz="1400"/>
          </a:p>
        </p:txBody>
      </p:sp>
      <p:cxnSp>
        <p:nvCxnSpPr>
          <p:cNvPr id="18" name="Straight Connector 17">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4768"/>
            <a:ext cx="6583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Business discussion">
            <a:extLst>
              <a:ext uri="{FF2B5EF4-FFF2-40B4-BE49-F238E27FC236}">
                <a16:creationId xmlns:a16="http://schemas.microsoft.com/office/drawing/2014/main" id="{62D205AD-8FFA-43A1-B6C7-31F213139276}"/>
              </a:ext>
            </a:extLst>
          </p:cNvPr>
          <p:cNvPicPr>
            <a:picLocks noGrp="1" noChangeAspect="1"/>
          </p:cNvPicPr>
          <p:nvPr>
            <p:ph sz="half" idx="1"/>
          </p:nvPr>
        </p:nvPicPr>
        <p:blipFill>
          <a:blip r:embed="rId3"/>
          <a:srcRect l="30893" r="29428" b="-1"/>
          <a:stretch>
            <a:fillRect/>
          </a:stretch>
        </p:blipFill>
        <p:spPr>
          <a:xfrm>
            <a:off x="8115300" y="10"/>
            <a:ext cx="4076700" cy="6857990"/>
          </a:xfrm>
          <a:prstGeom prst="rect">
            <a:avLst/>
          </a:prstGeom>
        </p:spPr>
      </p:pic>
    </p:spTree>
    <p:extLst>
      <p:ext uri="{BB962C8B-B14F-4D97-AF65-F5344CB8AC3E}">
        <p14:creationId xmlns:p14="http://schemas.microsoft.com/office/powerpoint/2010/main" val="40790387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CF67E-E54D-A68F-A926-206583144146}"/>
              </a:ext>
            </a:extLst>
          </p:cNvPr>
          <p:cNvSpPr>
            <a:spLocks noGrp="1"/>
          </p:cNvSpPr>
          <p:nvPr>
            <p:ph type="title"/>
          </p:nvPr>
        </p:nvSpPr>
        <p:spPr>
          <a:xfrm>
            <a:off x="704087" y="914400"/>
            <a:ext cx="4041648" cy="1928741"/>
          </a:xfrm>
        </p:spPr>
        <p:txBody>
          <a:bodyPr vert="horz" lIns="91440" tIns="45720" rIns="91440" bIns="45720" rtlCol="0" anchor="t">
            <a:normAutofit/>
          </a:bodyPr>
          <a:lstStyle/>
          <a:p>
            <a:r>
              <a:rPr lang="en-US"/>
              <a:t>Typical Phases of an RFP Cycle</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Female drawing flow chart">
            <a:extLst>
              <a:ext uri="{FF2B5EF4-FFF2-40B4-BE49-F238E27FC236}">
                <a16:creationId xmlns:a16="http://schemas.microsoft.com/office/drawing/2014/main" id="{18C52872-3AA3-473E-AFD3-B47DFE5160B5}"/>
              </a:ext>
            </a:extLst>
          </p:cNvPr>
          <p:cNvPicPr>
            <a:picLocks noGrp="1" noChangeAspect="1"/>
          </p:cNvPicPr>
          <p:nvPr>
            <p:ph sz="half" idx="1"/>
          </p:nvPr>
        </p:nvPicPr>
        <p:blipFill>
          <a:blip r:embed="rId3"/>
          <a:srcRect l="4887" r="8252" b="2"/>
          <a:stretch>
            <a:fillRect/>
          </a:stretch>
        </p:blipFill>
        <p:spPr>
          <a:xfrm>
            <a:off x="804672" y="3044952"/>
            <a:ext cx="3941064" cy="2971800"/>
          </a:xfrm>
          <a:prstGeom prst="rect">
            <a:avLst/>
          </a:prstGeom>
        </p:spPr>
      </p:pic>
      <p:sp>
        <p:nvSpPr>
          <p:cNvPr id="4" name="Content Placeholder 3">
            <a:extLst>
              <a:ext uri="{FF2B5EF4-FFF2-40B4-BE49-F238E27FC236}">
                <a16:creationId xmlns:a16="http://schemas.microsoft.com/office/drawing/2014/main" id="{9A521482-647B-3188-3487-056893BC491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30952" y="968377"/>
            <a:ext cx="6144768" cy="5006436"/>
          </a:xfrm>
        </p:spPr>
        <p:txBody>
          <a:bodyPr>
            <a:normAutofit/>
          </a:bodyPr>
          <a:lstStyle/>
          <a:p>
            <a:pPr marL="0" indent="0">
              <a:spcBef>
                <a:spcPts val="2500"/>
              </a:spcBef>
              <a:buNone/>
            </a:pPr>
            <a:r>
              <a:rPr lang="en-US" sz="1400" b="1"/>
              <a:t>Preparation Phase</a:t>
            </a:r>
          </a:p>
          <a:p>
            <a:pPr marL="0" lvl="1" indent="0">
              <a:buNone/>
            </a:pPr>
            <a:r>
              <a:rPr lang="en-US" sz="1400"/>
              <a:t>Preparation involves defining needs and creating the RFP document to guide proposals.</a:t>
            </a:r>
          </a:p>
          <a:p>
            <a:pPr marL="0" indent="0">
              <a:spcBef>
                <a:spcPts val="2500"/>
              </a:spcBef>
              <a:buNone/>
            </a:pPr>
            <a:r>
              <a:rPr lang="en-US" sz="1400" b="1"/>
              <a:t>Proposal Submission</a:t>
            </a:r>
          </a:p>
          <a:p>
            <a:pPr marL="0" lvl="1" indent="0">
              <a:buNone/>
            </a:pPr>
            <a:r>
              <a:rPr lang="en-US" sz="1400"/>
              <a:t>Vendors submit their proposals according to the issued RFP guidelines and deadlines.</a:t>
            </a:r>
          </a:p>
          <a:p>
            <a:pPr marL="0" indent="0">
              <a:spcBef>
                <a:spcPts val="2500"/>
              </a:spcBef>
              <a:buNone/>
            </a:pPr>
            <a:r>
              <a:rPr lang="en-US" sz="1400" b="1"/>
              <a:t>Evaluation and Negotiation</a:t>
            </a:r>
          </a:p>
          <a:p>
            <a:pPr marL="0" lvl="1" indent="0">
              <a:buNone/>
            </a:pPr>
            <a:r>
              <a:rPr lang="en-US" sz="1400"/>
              <a:t>Submitted proposals are evaluated and negotiated to select the best fit for contract award.</a:t>
            </a:r>
          </a:p>
          <a:p>
            <a:pPr marL="0" indent="0">
              <a:spcBef>
                <a:spcPts val="2500"/>
              </a:spcBef>
              <a:buNone/>
            </a:pPr>
            <a:r>
              <a:rPr lang="en-US" sz="1400" b="1"/>
              <a:t>Contract Award</a:t>
            </a:r>
          </a:p>
          <a:p>
            <a:pPr marL="0" lvl="1" indent="0">
              <a:buNone/>
            </a:pPr>
            <a:r>
              <a:rPr lang="en-US" sz="1400"/>
              <a:t>The contract is awarded to the selected vendor, finalizing the RFP cycle.</a:t>
            </a:r>
            <a:endParaRPr lang="en-IN" sz="1400"/>
          </a:p>
        </p:txBody>
      </p:sp>
      <p:cxnSp>
        <p:nvCxnSpPr>
          <p:cNvPr id="18" name="Straight Connector 17">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2645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D2430E38-3FF7-6CE9-E3C3-51271E99158D}"/>
              </a:ext>
            </a:extLst>
          </p:cNvPr>
          <p:cNvSpPr>
            <a:spLocks noGrp="1"/>
          </p:cNvSpPr>
          <p:nvPr>
            <p:ph type="ctrTitle"/>
          </p:nvPr>
        </p:nvSpPr>
        <p:spPr>
          <a:xfrm>
            <a:off x="695324" y="1145308"/>
            <a:ext cx="7600263" cy="4860947"/>
          </a:xfrm>
        </p:spPr>
        <p:txBody>
          <a:bodyPr anchor="b">
            <a:normAutofit/>
          </a:bodyPr>
          <a:lstStyle/>
          <a:p>
            <a:r>
              <a:rPr lang="en-IN" sz="7600"/>
              <a:t>Role of Client Credentials in RFP Requests</a:t>
            </a:r>
          </a:p>
        </p:txBody>
      </p:sp>
      <p:cxnSp>
        <p:nvCxnSpPr>
          <p:cNvPr id="9" name="Straight Connector 8">
            <a:extLst>
              <a:ext uri="{FF2B5EF4-FFF2-40B4-BE49-F238E27FC236}">
                <a16:creationId xmlns:a16="http://schemas.microsoft.com/office/drawing/2014/main" id="{67CEFA70-4D11-644F-D4FB-AFFE8747E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7554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5478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C47601-E1FD-E247-C9EA-6841DAF8F372}"/>
              </a:ext>
            </a:extLst>
          </p:cNvPr>
          <p:cNvSpPr>
            <a:spLocks noGrp="1"/>
          </p:cNvSpPr>
          <p:nvPr>
            <p:ph type="title"/>
          </p:nvPr>
        </p:nvSpPr>
        <p:spPr>
          <a:xfrm>
            <a:off x="704088" y="914401"/>
            <a:ext cx="6766560" cy="1307592"/>
          </a:xfrm>
        </p:spPr>
        <p:txBody>
          <a:bodyPr vert="horz" lIns="91440" tIns="45720" rIns="91440" bIns="45720" rtlCol="0" anchor="t">
            <a:normAutofit/>
          </a:bodyPr>
          <a:lstStyle/>
          <a:p>
            <a:pPr>
              <a:lnSpc>
                <a:spcPct val="90000"/>
              </a:lnSpc>
            </a:pPr>
            <a:r>
              <a:rPr lang="en-US"/>
              <a:t>What Are Client Credentials?</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8368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D5497A49-D1A6-5293-13A4-D19E1C02F3A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4088" y="2221994"/>
            <a:ext cx="6766560" cy="3739896"/>
          </a:xfrm>
        </p:spPr>
        <p:txBody>
          <a:bodyPr>
            <a:normAutofit/>
          </a:bodyPr>
          <a:lstStyle/>
          <a:p>
            <a:pPr marL="0" indent="0">
              <a:spcBef>
                <a:spcPts val="2500"/>
              </a:spcBef>
              <a:buNone/>
            </a:pPr>
            <a:r>
              <a:rPr lang="en-US" sz="1400" b="1"/>
              <a:t>Definition of Client Credentials</a:t>
            </a:r>
          </a:p>
          <a:p>
            <a:pPr marL="0" lvl="1" indent="0">
              <a:buNone/>
            </a:pPr>
            <a:r>
              <a:rPr lang="en-US" sz="1400"/>
              <a:t>Client credentials are secure identifiers used to authenticate and authorize access during processes like RFP.</a:t>
            </a:r>
          </a:p>
          <a:p>
            <a:pPr marL="0" indent="0">
              <a:spcBef>
                <a:spcPts val="2500"/>
              </a:spcBef>
              <a:buNone/>
            </a:pPr>
            <a:r>
              <a:rPr lang="en-US" sz="1400" b="1"/>
              <a:t>Types of Credentials</a:t>
            </a:r>
          </a:p>
          <a:p>
            <a:pPr marL="0" lvl="1" indent="0">
              <a:buNone/>
            </a:pPr>
            <a:r>
              <a:rPr lang="en-US" sz="1400"/>
              <a:t>Common client credentials include API keys, passwords, and certificates that ensure secure system access.</a:t>
            </a:r>
          </a:p>
          <a:p>
            <a:pPr marL="0" indent="0">
              <a:spcBef>
                <a:spcPts val="2500"/>
              </a:spcBef>
              <a:buNone/>
            </a:pPr>
            <a:r>
              <a:rPr lang="en-US" sz="1400" b="1"/>
              <a:t>Purpose in RFP Process</a:t>
            </a:r>
          </a:p>
          <a:p>
            <a:pPr marL="0" lvl="1" indent="0">
              <a:buNone/>
            </a:pPr>
            <a:r>
              <a:rPr lang="en-US" sz="1400"/>
              <a:t>These credentials authorize clients to access systems and data securely during the Request For Proposal process.</a:t>
            </a:r>
            <a:endParaRPr lang="en-IN" sz="1400"/>
          </a:p>
        </p:txBody>
      </p:sp>
      <p:cxnSp>
        <p:nvCxnSpPr>
          <p:cNvPr id="18" name="Straight Connector 17">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4768"/>
            <a:ext cx="6583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Digital concept which shows abstract network and concept of security optimization and internet technology  ">
            <a:extLst>
              <a:ext uri="{FF2B5EF4-FFF2-40B4-BE49-F238E27FC236}">
                <a16:creationId xmlns:a16="http://schemas.microsoft.com/office/drawing/2014/main" id="{9E95D0D0-F622-46B3-BDEF-91D7207CCC52}"/>
              </a:ext>
            </a:extLst>
          </p:cNvPr>
          <p:cNvPicPr>
            <a:picLocks noGrp="1" noChangeAspect="1"/>
          </p:cNvPicPr>
          <p:nvPr>
            <p:ph sz="half" idx="1"/>
          </p:nvPr>
        </p:nvPicPr>
        <p:blipFill>
          <a:blip r:embed="rId3"/>
          <a:srcRect l="28897" r="32465"/>
          <a:stretch>
            <a:fillRect/>
          </a:stretch>
        </p:blipFill>
        <p:spPr>
          <a:xfrm>
            <a:off x="8115300" y="10"/>
            <a:ext cx="4076700" cy="6857990"/>
          </a:xfrm>
          <a:prstGeom prst="rect">
            <a:avLst/>
          </a:prstGeom>
        </p:spPr>
      </p:pic>
    </p:spTree>
    <p:extLst>
      <p:ext uri="{BB962C8B-B14F-4D97-AF65-F5344CB8AC3E}">
        <p14:creationId xmlns:p14="http://schemas.microsoft.com/office/powerpoint/2010/main" val="10551130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D6EC98-4FBC-E6BA-2572-4CFA0B2685CB}"/>
              </a:ext>
            </a:extLst>
          </p:cNvPr>
          <p:cNvSpPr>
            <a:spLocks noGrp="1"/>
          </p:cNvSpPr>
          <p:nvPr>
            <p:ph type="title"/>
          </p:nvPr>
        </p:nvSpPr>
        <p:spPr>
          <a:xfrm>
            <a:off x="704087" y="914400"/>
            <a:ext cx="4041648" cy="1928741"/>
          </a:xfrm>
        </p:spPr>
        <p:txBody>
          <a:bodyPr vert="horz" lIns="91440" tIns="45720" rIns="91440" bIns="45720" rtlCol="0" anchor="t">
            <a:normAutofit/>
          </a:bodyPr>
          <a:lstStyle/>
          <a:p>
            <a:pPr>
              <a:lnSpc>
                <a:spcPct val="90000"/>
              </a:lnSpc>
            </a:pPr>
            <a:r>
              <a:rPr lang="en-US" sz="3100"/>
              <a:t>How Client Credentials Are Used in the RFP Process</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Person identity interface digital security concept">
            <a:extLst>
              <a:ext uri="{FF2B5EF4-FFF2-40B4-BE49-F238E27FC236}">
                <a16:creationId xmlns:a16="http://schemas.microsoft.com/office/drawing/2014/main" id="{45D907B2-81EB-4F67-A349-C8518CA9E103}"/>
              </a:ext>
            </a:extLst>
          </p:cNvPr>
          <p:cNvPicPr>
            <a:picLocks noGrp="1" noChangeAspect="1"/>
          </p:cNvPicPr>
          <p:nvPr>
            <p:ph sz="half" idx="1"/>
          </p:nvPr>
        </p:nvPicPr>
        <p:blipFill>
          <a:blip r:embed="rId3"/>
          <a:srcRect t="11829" r="3" b="12767"/>
          <a:stretch>
            <a:fillRect/>
          </a:stretch>
        </p:blipFill>
        <p:spPr>
          <a:xfrm>
            <a:off x="804672" y="3044952"/>
            <a:ext cx="3941064" cy="2971800"/>
          </a:xfrm>
          <a:prstGeom prst="rect">
            <a:avLst/>
          </a:prstGeom>
        </p:spPr>
      </p:pic>
      <p:sp>
        <p:nvSpPr>
          <p:cNvPr id="4" name="Content Placeholder 3">
            <a:extLst>
              <a:ext uri="{FF2B5EF4-FFF2-40B4-BE49-F238E27FC236}">
                <a16:creationId xmlns:a16="http://schemas.microsoft.com/office/drawing/2014/main" id="{20C34F66-37AB-5206-E39F-A84295C319A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30952" y="968377"/>
            <a:ext cx="6144768" cy="5006436"/>
          </a:xfrm>
        </p:spPr>
        <p:txBody>
          <a:bodyPr>
            <a:normAutofit/>
          </a:bodyPr>
          <a:lstStyle/>
          <a:p>
            <a:pPr marL="0" indent="0">
              <a:spcBef>
                <a:spcPts val="2500"/>
              </a:spcBef>
              <a:buNone/>
            </a:pPr>
            <a:r>
              <a:rPr lang="en-US" sz="1400" b="1"/>
              <a:t>Access to Client Information</a:t>
            </a:r>
          </a:p>
          <a:p>
            <a:pPr marL="0" lvl="1" indent="0">
              <a:buNone/>
            </a:pPr>
            <a:r>
              <a:rPr lang="en-US" sz="1400"/>
              <a:t>Client credentials provide vendors secure access to essential client data needed for accurate proposal development.</a:t>
            </a:r>
          </a:p>
          <a:p>
            <a:pPr marL="0" indent="0">
              <a:spcBef>
                <a:spcPts val="2500"/>
              </a:spcBef>
              <a:buNone/>
            </a:pPr>
            <a:r>
              <a:rPr lang="en-US" sz="1400" b="1"/>
              <a:t>Assessment and Evaluation</a:t>
            </a:r>
          </a:p>
          <a:p>
            <a:pPr marL="0" lvl="1" indent="0">
              <a:buNone/>
            </a:pPr>
            <a:r>
              <a:rPr lang="en-US" sz="1400"/>
              <a:t>Vendors use credentials to perform thorough assessments ensuring proposals meet client requirements.</a:t>
            </a:r>
          </a:p>
          <a:p>
            <a:pPr marL="0" indent="0">
              <a:spcBef>
                <a:spcPts val="2500"/>
              </a:spcBef>
              <a:buNone/>
            </a:pPr>
            <a:r>
              <a:rPr lang="en-US" sz="1400" b="1"/>
              <a:t>Demonstrating Integrations</a:t>
            </a:r>
          </a:p>
          <a:p>
            <a:pPr marL="0" lvl="1" indent="0">
              <a:buNone/>
            </a:pPr>
            <a:r>
              <a:rPr lang="en-US" sz="1400"/>
              <a:t>Credentials enable vendors to demonstrate product integrations within client environments securely and effectively.</a:t>
            </a:r>
          </a:p>
          <a:p>
            <a:pPr marL="0" indent="0">
              <a:spcBef>
                <a:spcPts val="2500"/>
              </a:spcBef>
              <a:buNone/>
            </a:pPr>
            <a:r>
              <a:rPr lang="en-US" sz="1400" b="1"/>
              <a:t>Maintaining Secure Communications</a:t>
            </a:r>
          </a:p>
          <a:p>
            <a:pPr marL="0" lvl="1" indent="0">
              <a:buNone/>
            </a:pPr>
            <a:r>
              <a:rPr lang="en-US" sz="1400"/>
              <a:t>Using client credentials ensures all communications remain secure throughout the RFP process.</a:t>
            </a:r>
            <a:endParaRPr lang="en-IN" sz="1400"/>
          </a:p>
        </p:txBody>
      </p:sp>
      <p:cxnSp>
        <p:nvCxnSpPr>
          <p:cNvPr id="18" name="Straight Connector 17">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5453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1699</Words>
  <Application>Microsoft Office PowerPoint</Application>
  <PresentationFormat>Widescreen</PresentationFormat>
  <Paragraphs>142</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Arial</vt:lpstr>
      <vt:lpstr>Calisto MT</vt:lpstr>
      <vt:lpstr>Univers Condensed</vt:lpstr>
      <vt:lpstr>ChronicleVTI</vt:lpstr>
      <vt:lpstr>Understanding RFP Requests with Client Credentials: Processes and Case Studies</vt:lpstr>
      <vt:lpstr>Meeting Program</vt:lpstr>
      <vt:lpstr>Introduction to RFP (Request for Proposal) Processes</vt:lpstr>
      <vt:lpstr>Definition and Purpose of an RFP</vt:lpstr>
      <vt:lpstr>Key Stakeholders in the RFP Process</vt:lpstr>
      <vt:lpstr>Typical Phases of an RFP Cycle</vt:lpstr>
      <vt:lpstr>Role of Client Credentials in RFP Requests</vt:lpstr>
      <vt:lpstr>What Are Client Credentials?</vt:lpstr>
      <vt:lpstr>How Client Credentials Are Used in the RFP Process</vt:lpstr>
      <vt:lpstr>Importance of Confidentiality and Data Security</vt:lpstr>
      <vt:lpstr>Best Practices for Managing RFPs with Client Credentials</vt:lpstr>
      <vt:lpstr>Ensuring Secure Credential Transmission and Storage</vt:lpstr>
      <vt:lpstr>Compliance with Data Protection Regulations</vt:lpstr>
      <vt:lpstr>Managing Access and Monitoring Usage</vt:lpstr>
      <vt:lpstr>Case Studies: Real-World Examples of RFPs Involving Client Credentials</vt:lpstr>
      <vt:lpstr>Case Study 1: Software Integration for a Financial Institution</vt:lpstr>
      <vt:lpstr>Case Study 2: Cloud Migration Project with Healthcare Data</vt:lpstr>
      <vt:lpstr>Lessons Learned and Key Takeaways From Each Scenario</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adroitbot technologies</dc:creator>
  <cp:lastModifiedBy>adroitbot technologies</cp:lastModifiedBy>
  <cp:revision>1</cp:revision>
  <dcterms:created xsi:type="dcterms:W3CDTF">2025-08-03T05:11:45Z</dcterms:created>
  <dcterms:modified xsi:type="dcterms:W3CDTF">2025-08-03T05:14:21Z</dcterms:modified>
</cp:coreProperties>
</file>