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4" r:id="rId2"/>
    <p:sldId id="2565" r:id="rId3"/>
    <p:sldId id="2566" r:id="rId4"/>
    <p:sldId id="2570" r:id="rId5"/>
    <p:sldId id="2572" r:id="rId6"/>
    <p:sldId id="25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derstanding RFP Requests with Client Credentials: Processes and Case Studies" id="{E812C2C4-9206-4F88-B67A-2EA0D10073BE}">
          <p14:sldIdLst/>
        </p14:section>
        <p14:section name="Introduction to RFP (Request for Proposal) Processes" id="{6F9BCE8D-B626-4DB4-AEC5-F279EC09AD9A}">
          <p14:sldIdLst>
            <p14:sldId id="2564"/>
            <p14:sldId id="2565"/>
            <p14:sldId id="2566"/>
          </p14:sldIdLst>
        </p14:section>
        <p14:section name="Role of Client Credentials in RFP Requests" id="{63407A46-C274-446E-BBD1-BF95EB9646F9}">
          <p14:sldIdLst>
            <p14:sldId id="2570"/>
          </p14:sldIdLst>
        </p14:section>
        <p14:section name="Best Practices for Managing RFPs with Client Credentials" id="{9EE64D59-4A46-495D-A012-C89C3CCC9266}">
          <p14:sldIdLst>
            <p14:sldId id="2572"/>
          </p14:sldIdLst>
        </p14:section>
        <p14:section name="Case Studies: Real-World Examples of RFPs Involving Client Credentials" id="{C2918557-E011-4D05-B1E1-713B8073166F}">
          <p14:sldIdLst/>
        </p14:section>
        <p14:section name="Conclusion" id="{E99B4D5F-E1EC-46CD-AE49-86FC711C2E1E}">
          <p14:sldIdLst>
            <p14:sldId id="25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1179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BAA106-35F4-47B0-B6CA-5A871CE9EAAA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19CFDA-9645-4BDD-A02B-BF0C045DEA0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Importance of Credential Management</a:t>
          </a:r>
        </a:p>
      </dgm:t>
    </dgm:pt>
    <dgm:pt modelId="{F1D92908-DFD2-4D8B-A47B-2ED11690244E}" type="parTrans" cxnId="{67E79CA4-0486-4A79-A284-2CD207F0878F}">
      <dgm:prSet/>
      <dgm:spPr/>
      <dgm:t>
        <a:bodyPr/>
        <a:lstStyle/>
        <a:p>
          <a:endParaRPr lang="en-US"/>
        </a:p>
      </dgm:t>
    </dgm:pt>
    <dgm:pt modelId="{08C9763C-7B4B-453F-8510-BADEF2C23225}" type="sibTrans" cxnId="{67E79CA4-0486-4A79-A284-2CD207F0878F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73423B56-C462-4F5C-9774-79B206C0C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Managing client credentials properly in RFPs ensures security and contributes to organizational success.</a:t>
          </a:r>
        </a:p>
      </dgm:t>
    </dgm:pt>
    <dgm:pt modelId="{F5A97483-D254-4660-A016-72A2EC572741}" type="parTrans" cxnId="{21EE98FF-2E6E-41DA-9C07-59396A4625EE}">
      <dgm:prSet/>
      <dgm:spPr/>
      <dgm:t>
        <a:bodyPr/>
        <a:lstStyle/>
        <a:p>
          <a:endParaRPr lang="en-US"/>
        </a:p>
      </dgm:t>
    </dgm:pt>
    <dgm:pt modelId="{85A72A48-430C-4FD7-A971-F68A7AA2B313}" type="sibTrans" cxnId="{21EE98FF-2E6E-41DA-9C07-59396A4625EE}">
      <dgm:prSet/>
      <dgm:spPr/>
      <dgm:t>
        <a:bodyPr/>
        <a:lstStyle/>
        <a:p>
          <a:endParaRPr lang="en-US"/>
        </a:p>
      </dgm:t>
    </dgm:pt>
    <dgm:pt modelId="{FF82D74C-C255-4D91-AB8D-AE856517D33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Understanding RFP Processes</a:t>
          </a:r>
        </a:p>
      </dgm:t>
    </dgm:pt>
    <dgm:pt modelId="{395964F8-C572-4A7B-877E-FB2A8314F229}" type="parTrans" cxnId="{ED6F2472-D6EA-4605-820C-961E5971A39F}">
      <dgm:prSet/>
      <dgm:spPr/>
      <dgm:t>
        <a:bodyPr/>
        <a:lstStyle/>
        <a:p>
          <a:endParaRPr lang="en-US"/>
        </a:p>
      </dgm:t>
    </dgm:pt>
    <dgm:pt modelId="{448E68A8-637C-4433-A1B5-657FBA778143}" type="sibTrans" cxnId="{ED6F2472-D6EA-4605-820C-961E5971A39F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ADF10593-39ED-41AB-AB01-7DD4C05D3C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Thorough knowledge of RFP procedures helps in effective and secure handling of sensitive client information.</a:t>
          </a:r>
        </a:p>
      </dgm:t>
    </dgm:pt>
    <dgm:pt modelId="{388894B5-D117-47C2-BFEE-062DA3BDAEE8}" type="parTrans" cxnId="{D6FC8AA7-BF21-41C0-93E0-BD6F897C0DB0}">
      <dgm:prSet/>
      <dgm:spPr/>
      <dgm:t>
        <a:bodyPr/>
        <a:lstStyle/>
        <a:p>
          <a:endParaRPr lang="en-US"/>
        </a:p>
      </dgm:t>
    </dgm:pt>
    <dgm:pt modelId="{33FFC578-3177-419F-83B9-D429AD6C996E}" type="sibTrans" cxnId="{D6FC8AA7-BF21-41C0-93E0-BD6F897C0DB0}">
      <dgm:prSet/>
      <dgm:spPr/>
      <dgm:t>
        <a:bodyPr/>
        <a:lstStyle/>
        <a:p>
          <a:endParaRPr lang="en-US"/>
        </a:p>
      </dgm:t>
    </dgm:pt>
    <dgm:pt modelId="{7C9151C0-D598-4FF0-9935-E8550002D97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Best Practices and Learning</a:t>
          </a:r>
        </a:p>
      </dgm:t>
    </dgm:pt>
    <dgm:pt modelId="{66A8DD3F-856D-442F-A513-4710DDF77426}" type="parTrans" cxnId="{397CEED0-0FDD-4A74-A993-BCED4D7275DF}">
      <dgm:prSet/>
      <dgm:spPr/>
      <dgm:t>
        <a:bodyPr/>
        <a:lstStyle/>
        <a:p>
          <a:endParaRPr lang="en-US"/>
        </a:p>
      </dgm:t>
    </dgm:pt>
    <dgm:pt modelId="{F80273E9-DAB1-4BA4-BE71-8B6EFBDE733A}" type="sibTrans" cxnId="{397CEED0-0FDD-4A74-A993-BCED4D7275DF}">
      <dgm:prSet/>
      <dgm:spPr/>
      <dgm:t>
        <a:bodyPr/>
        <a:lstStyle/>
        <a:p>
          <a:endParaRPr lang="en-US"/>
        </a:p>
      </dgm:t>
    </dgm:pt>
    <dgm:pt modelId="{E6FB95D0-6734-466C-8592-A90C5A6931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Applying best practices and insights from real-world examples fosters data protection and client trust.</a:t>
          </a:r>
        </a:p>
      </dgm:t>
    </dgm:pt>
    <dgm:pt modelId="{664604F4-33E2-45C7-8832-1F69E2D4F696}" type="parTrans" cxnId="{3AF2C091-D5E2-4382-B7E7-563642DFA672}">
      <dgm:prSet/>
      <dgm:spPr/>
      <dgm:t>
        <a:bodyPr/>
        <a:lstStyle/>
        <a:p>
          <a:endParaRPr lang="en-US"/>
        </a:p>
      </dgm:t>
    </dgm:pt>
    <dgm:pt modelId="{AE89A56F-DFF9-4BA5-9093-E5B914DF9199}" type="sibTrans" cxnId="{3AF2C091-D5E2-4382-B7E7-563642DFA672}">
      <dgm:prSet/>
      <dgm:spPr/>
      <dgm:t>
        <a:bodyPr/>
        <a:lstStyle/>
        <a:p>
          <a:endParaRPr lang="en-US"/>
        </a:p>
      </dgm:t>
    </dgm:pt>
    <dgm:pt modelId="{A8928372-CCAD-4E11-AE54-226CC6CD2551}" type="pres">
      <dgm:prSet presAssocID="{ABBAA106-35F4-47B0-B6CA-5A871CE9EAAA}" presName="Name0" presStyleCnt="0">
        <dgm:presLayoutVars>
          <dgm:dir/>
          <dgm:resizeHandles val="exact"/>
        </dgm:presLayoutVars>
      </dgm:prSet>
      <dgm:spPr/>
    </dgm:pt>
    <dgm:pt modelId="{147263B9-ECA6-497D-A30F-2F259E2E6678}" type="pres">
      <dgm:prSet presAssocID="{3B19CFDA-9645-4BDD-A02B-BF0C045DEA0C}" presName="compNode" presStyleCnt="0"/>
      <dgm:spPr/>
    </dgm:pt>
    <dgm:pt modelId="{1FF60474-C8D1-44C9-9A2E-808AFBBFDCA9}" type="pres">
      <dgm:prSet presAssocID="{3B19CFDA-9645-4BDD-A02B-BF0C045DEA0C}" presName="pictRect" presStyleLbl="revTx" presStyleIdx="0" presStyleCnt="6">
        <dgm:presLayoutVars>
          <dgm:chMax val="0"/>
          <dgm:bulletEnabled/>
        </dgm:presLayoutVars>
      </dgm:prSet>
      <dgm:spPr/>
    </dgm:pt>
    <dgm:pt modelId="{8E71B835-EB28-46DF-B9A4-D79632591522}" type="pres">
      <dgm:prSet presAssocID="{3B19CFDA-9645-4BDD-A02B-BF0C045DEA0C}" presName="textRect" presStyleLbl="revTx" presStyleIdx="1" presStyleCnt="6">
        <dgm:presLayoutVars>
          <dgm:bulletEnabled/>
        </dgm:presLayoutVars>
      </dgm:prSet>
      <dgm:spPr/>
    </dgm:pt>
    <dgm:pt modelId="{A2015CE5-EDD6-4612-AB29-B7B176271403}" type="pres">
      <dgm:prSet presAssocID="{08C9763C-7B4B-453F-8510-BADEF2C23225}" presName="sibTrans" presStyleLbl="sibTrans2D1" presStyleIdx="0" presStyleCnt="0"/>
      <dgm:spPr/>
    </dgm:pt>
    <dgm:pt modelId="{3C5C8104-8EA5-4DE0-A299-739C694D685D}" type="pres">
      <dgm:prSet presAssocID="{FF82D74C-C255-4D91-AB8D-AE856517D331}" presName="compNode" presStyleCnt="0"/>
      <dgm:spPr/>
    </dgm:pt>
    <dgm:pt modelId="{32E2C714-E4AC-41CC-800F-D27687F1F7F7}" type="pres">
      <dgm:prSet presAssocID="{FF82D74C-C255-4D91-AB8D-AE856517D331}" presName="pictRect" presStyleLbl="revTx" presStyleIdx="2" presStyleCnt="6">
        <dgm:presLayoutVars>
          <dgm:chMax val="0"/>
          <dgm:bulletEnabled/>
        </dgm:presLayoutVars>
      </dgm:prSet>
      <dgm:spPr/>
    </dgm:pt>
    <dgm:pt modelId="{7AF353CD-363E-4C19-9B6B-8BFCA752D7E6}" type="pres">
      <dgm:prSet presAssocID="{FF82D74C-C255-4D91-AB8D-AE856517D331}" presName="textRect" presStyleLbl="revTx" presStyleIdx="3" presStyleCnt="6">
        <dgm:presLayoutVars>
          <dgm:bulletEnabled/>
        </dgm:presLayoutVars>
      </dgm:prSet>
      <dgm:spPr/>
    </dgm:pt>
    <dgm:pt modelId="{70858072-2694-4DA1-B0E3-998040032325}" type="pres">
      <dgm:prSet presAssocID="{448E68A8-637C-4433-A1B5-657FBA778143}" presName="sibTrans" presStyleLbl="sibTrans2D1" presStyleIdx="0" presStyleCnt="0"/>
      <dgm:spPr/>
    </dgm:pt>
    <dgm:pt modelId="{471BFACA-639D-4F9E-9CA9-BDB3888A4ABD}" type="pres">
      <dgm:prSet presAssocID="{7C9151C0-D598-4FF0-9935-E8550002D97E}" presName="compNode" presStyleCnt="0"/>
      <dgm:spPr/>
    </dgm:pt>
    <dgm:pt modelId="{A31DF71C-AE46-4529-974E-675FB9BF4A64}" type="pres">
      <dgm:prSet presAssocID="{7C9151C0-D598-4FF0-9935-E8550002D97E}" presName="pictRect" presStyleLbl="revTx" presStyleIdx="4" presStyleCnt="6">
        <dgm:presLayoutVars>
          <dgm:chMax val="0"/>
          <dgm:bulletEnabled/>
        </dgm:presLayoutVars>
      </dgm:prSet>
      <dgm:spPr/>
    </dgm:pt>
    <dgm:pt modelId="{728FC91A-C0AC-4F98-A88D-DCFD7D2FDE4B}" type="pres">
      <dgm:prSet presAssocID="{7C9151C0-D598-4FF0-9935-E8550002D97E}" presName="textRect" presStyleLbl="revTx" presStyleIdx="5" presStyleCnt="6">
        <dgm:presLayoutVars>
          <dgm:bulletEnabled/>
        </dgm:presLayoutVars>
      </dgm:prSet>
      <dgm:spPr/>
    </dgm:pt>
  </dgm:ptLst>
  <dgm:cxnLst>
    <dgm:cxn modelId="{1EAE740A-655D-424F-89A8-E6A73D4A0A9E}" type="presOf" srcId="{08C9763C-7B4B-453F-8510-BADEF2C23225}" destId="{A2015CE5-EDD6-4612-AB29-B7B176271403}" srcOrd="0" destOrd="0" presId="urn:microsoft.com/office/officeart/2024/3/layout/hArchList1"/>
    <dgm:cxn modelId="{0BD9581E-BE8E-47C2-AC2D-ECD7217C3FCC}" type="presOf" srcId="{ADF10593-39ED-41AB-AB01-7DD4C05D3CFB}" destId="{7AF353CD-363E-4C19-9B6B-8BFCA752D7E6}" srcOrd="0" destOrd="0" presId="urn:microsoft.com/office/officeart/2024/3/layout/hArchList1"/>
    <dgm:cxn modelId="{AC7DC921-7EF0-415F-9BAE-6414F78F65E9}" type="presOf" srcId="{E6FB95D0-6734-466C-8592-A90C5A6931D9}" destId="{728FC91A-C0AC-4F98-A88D-DCFD7D2FDE4B}" srcOrd="0" destOrd="0" presId="urn:microsoft.com/office/officeart/2024/3/layout/hArchList1"/>
    <dgm:cxn modelId="{5CA69F27-7FEB-428E-9D32-EBD86E4797AD}" type="presOf" srcId="{FF82D74C-C255-4D91-AB8D-AE856517D331}" destId="{32E2C714-E4AC-41CC-800F-D27687F1F7F7}" srcOrd="0" destOrd="0" presId="urn:microsoft.com/office/officeart/2024/3/layout/hArchList1"/>
    <dgm:cxn modelId="{879BC670-C4BA-468B-9E24-2074CFEA1B37}" type="presOf" srcId="{7C9151C0-D598-4FF0-9935-E8550002D97E}" destId="{A31DF71C-AE46-4529-974E-675FB9BF4A64}" srcOrd="0" destOrd="0" presId="urn:microsoft.com/office/officeart/2024/3/layout/hArchList1"/>
    <dgm:cxn modelId="{ED6F2472-D6EA-4605-820C-961E5971A39F}" srcId="{ABBAA106-35F4-47B0-B6CA-5A871CE9EAAA}" destId="{FF82D74C-C255-4D91-AB8D-AE856517D331}" srcOrd="1" destOrd="0" parTransId="{395964F8-C572-4A7B-877E-FB2A8314F229}" sibTransId="{448E68A8-637C-4433-A1B5-657FBA778143}"/>
    <dgm:cxn modelId="{E9516E58-D219-4AC9-A429-8694E499BBC5}" type="presOf" srcId="{448E68A8-637C-4433-A1B5-657FBA778143}" destId="{70858072-2694-4DA1-B0E3-998040032325}" srcOrd="0" destOrd="0" presId="urn:microsoft.com/office/officeart/2024/3/layout/hArchList1"/>
    <dgm:cxn modelId="{39E7DD90-60BC-456C-ACC3-E485711A7EE3}" type="presOf" srcId="{ABBAA106-35F4-47B0-B6CA-5A871CE9EAAA}" destId="{A8928372-CCAD-4E11-AE54-226CC6CD2551}" srcOrd="0" destOrd="0" presId="urn:microsoft.com/office/officeart/2024/3/layout/hArchList1"/>
    <dgm:cxn modelId="{3AF2C091-D5E2-4382-B7E7-563642DFA672}" srcId="{7C9151C0-D598-4FF0-9935-E8550002D97E}" destId="{E6FB95D0-6734-466C-8592-A90C5A6931D9}" srcOrd="0" destOrd="0" parTransId="{664604F4-33E2-45C7-8832-1F69E2D4F696}" sibTransId="{AE89A56F-DFF9-4BA5-9093-E5B914DF9199}"/>
    <dgm:cxn modelId="{7C07FD9E-81A8-48E0-AFF5-3496C36E1CF5}" type="presOf" srcId="{3B19CFDA-9645-4BDD-A02B-BF0C045DEA0C}" destId="{1FF60474-C8D1-44C9-9A2E-808AFBBFDCA9}" srcOrd="0" destOrd="0" presId="urn:microsoft.com/office/officeart/2024/3/layout/hArchList1"/>
    <dgm:cxn modelId="{67E79CA4-0486-4A79-A284-2CD207F0878F}" srcId="{ABBAA106-35F4-47B0-B6CA-5A871CE9EAAA}" destId="{3B19CFDA-9645-4BDD-A02B-BF0C045DEA0C}" srcOrd="0" destOrd="0" parTransId="{F1D92908-DFD2-4D8B-A47B-2ED11690244E}" sibTransId="{08C9763C-7B4B-453F-8510-BADEF2C23225}"/>
    <dgm:cxn modelId="{D6FC8AA7-BF21-41C0-93E0-BD6F897C0DB0}" srcId="{FF82D74C-C255-4D91-AB8D-AE856517D331}" destId="{ADF10593-39ED-41AB-AB01-7DD4C05D3CFB}" srcOrd="0" destOrd="0" parTransId="{388894B5-D117-47C2-BFEE-062DA3BDAEE8}" sibTransId="{33FFC578-3177-419F-83B9-D429AD6C996E}"/>
    <dgm:cxn modelId="{397CEED0-0FDD-4A74-A993-BCED4D7275DF}" srcId="{ABBAA106-35F4-47B0-B6CA-5A871CE9EAAA}" destId="{7C9151C0-D598-4FF0-9935-E8550002D97E}" srcOrd="2" destOrd="0" parTransId="{66A8DD3F-856D-442F-A513-4710DDF77426}" sibTransId="{F80273E9-DAB1-4BA4-BE71-8B6EFBDE733A}"/>
    <dgm:cxn modelId="{0F4483EA-7995-4025-8E39-C20599F3F874}" type="presOf" srcId="{73423B56-C462-4F5C-9774-79B206C0C537}" destId="{8E71B835-EB28-46DF-B9A4-D79632591522}" srcOrd="0" destOrd="0" presId="urn:microsoft.com/office/officeart/2024/3/layout/hArchList1"/>
    <dgm:cxn modelId="{21EE98FF-2E6E-41DA-9C07-59396A4625EE}" srcId="{3B19CFDA-9645-4BDD-A02B-BF0C045DEA0C}" destId="{73423B56-C462-4F5C-9774-79B206C0C537}" srcOrd="0" destOrd="0" parTransId="{F5A97483-D254-4660-A016-72A2EC572741}" sibTransId="{85A72A48-430C-4FD7-A971-F68A7AA2B313}"/>
    <dgm:cxn modelId="{E389951F-068C-4BB1-97B8-2E8F89C4051B}" type="presParOf" srcId="{A8928372-CCAD-4E11-AE54-226CC6CD2551}" destId="{147263B9-ECA6-497D-A30F-2F259E2E6678}" srcOrd="0" destOrd="0" presId="urn:microsoft.com/office/officeart/2024/3/layout/hArchList1"/>
    <dgm:cxn modelId="{D4061683-87E8-4AA7-9844-74618A725427}" type="presParOf" srcId="{147263B9-ECA6-497D-A30F-2F259E2E6678}" destId="{1FF60474-C8D1-44C9-9A2E-808AFBBFDCA9}" srcOrd="0" destOrd="0" presId="urn:microsoft.com/office/officeart/2024/3/layout/hArchList1"/>
    <dgm:cxn modelId="{A99A93D6-28F6-4B5B-A8F0-CEDE948398A9}" type="presParOf" srcId="{147263B9-ECA6-497D-A30F-2F259E2E6678}" destId="{8E71B835-EB28-46DF-B9A4-D79632591522}" srcOrd="1" destOrd="0" presId="urn:microsoft.com/office/officeart/2024/3/layout/hArchList1"/>
    <dgm:cxn modelId="{4DADDE41-5E31-4336-9EC8-2A86340948B8}" type="presParOf" srcId="{A8928372-CCAD-4E11-AE54-226CC6CD2551}" destId="{A2015CE5-EDD6-4612-AB29-B7B176271403}" srcOrd="1" destOrd="0" presId="urn:microsoft.com/office/officeart/2024/3/layout/hArchList1"/>
    <dgm:cxn modelId="{2953B368-5E69-4DC6-A577-01CC6C7CFB0F}" type="presParOf" srcId="{A8928372-CCAD-4E11-AE54-226CC6CD2551}" destId="{3C5C8104-8EA5-4DE0-A299-739C694D685D}" srcOrd="2" destOrd="0" presId="urn:microsoft.com/office/officeart/2024/3/layout/hArchList1"/>
    <dgm:cxn modelId="{2A2A783D-B13C-4B8D-B9AE-26878085595C}" type="presParOf" srcId="{3C5C8104-8EA5-4DE0-A299-739C694D685D}" destId="{32E2C714-E4AC-41CC-800F-D27687F1F7F7}" srcOrd="0" destOrd="0" presId="urn:microsoft.com/office/officeart/2024/3/layout/hArchList1"/>
    <dgm:cxn modelId="{F359C483-AB11-42B7-9296-02DA971CDA1E}" type="presParOf" srcId="{3C5C8104-8EA5-4DE0-A299-739C694D685D}" destId="{7AF353CD-363E-4C19-9B6B-8BFCA752D7E6}" srcOrd="1" destOrd="0" presId="urn:microsoft.com/office/officeart/2024/3/layout/hArchList1"/>
    <dgm:cxn modelId="{324EF442-BD2E-485D-8B9F-C87BD8AFB659}" type="presParOf" srcId="{A8928372-CCAD-4E11-AE54-226CC6CD2551}" destId="{70858072-2694-4DA1-B0E3-998040032325}" srcOrd="3" destOrd="0" presId="urn:microsoft.com/office/officeart/2024/3/layout/hArchList1"/>
    <dgm:cxn modelId="{2AD8AC3B-B430-4CEB-8259-7DF6CBA2B798}" type="presParOf" srcId="{A8928372-CCAD-4E11-AE54-226CC6CD2551}" destId="{471BFACA-639D-4F9E-9CA9-BDB3888A4ABD}" srcOrd="4" destOrd="0" presId="urn:microsoft.com/office/officeart/2024/3/layout/hArchList1"/>
    <dgm:cxn modelId="{EB3336A3-FAED-4764-BDC0-94F258424FF3}" type="presParOf" srcId="{471BFACA-639D-4F9E-9CA9-BDB3888A4ABD}" destId="{A31DF71C-AE46-4529-974E-675FB9BF4A64}" srcOrd="0" destOrd="0" presId="urn:microsoft.com/office/officeart/2024/3/layout/hArchList1"/>
    <dgm:cxn modelId="{59CC8EF2-A93F-483E-BBA1-DE7CCFB52890}" type="presParOf" srcId="{471BFACA-639D-4F9E-9CA9-BDB3888A4ABD}" destId="{728FC91A-C0AC-4F98-A88D-DCFD7D2FDE4B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60474-C8D1-44C9-9A2E-808AFBBFDCA9}">
      <dsp:nvSpPr>
        <dsp:cNvPr id="0" name=""/>
        <dsp:cNvSpPr/>
      </dsp:nvSpPr>
      <dsp:spPr>
        <a:xfrm>
          <a:off x="0" y="0"/>
          <a:ext cx="3370557" cy="590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Importance of Credential Management</a:t>
          </a:r>
        </a:p>
      </dsp:txBody>
      <dsp:txXfrm>
        <a:off x="0" y="0"/>
        <a:ext cx="3370557" cy="590567"/>
      </dsp:txXfrm>
    </dsp:sp>
    <dsp:sp modelId="{8E71B835-EB28-46DF-B9A4-D79632591522}">
      <dsp:nvSpPr>
        <dsp:cNvPr id="0" name=""/>
        <dsp:cNvSpPr/>
      </dsp:nvSpPr>
      <dsp:spPr>
        <a:xfrm>
          <a:off x="0" y="590567"/>
          <a:ext cx="3370557" cy="192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Managing client credentials properly in RFPs ensures security and contributes to organizational success.</a:t>
          </a:r>
        </a:p>
      </dsp:txBody>
      <dsp:txXfrm>
        <a:off x="0" y="590567"/>
        <a:ext cx="3370557" cy="1924032"/>
      </dsp:txXfrm>
    </dsp:sp>
    <dsp:sp modelId="{32E2C714-E4AC-41CC-800F-D27687F1F7F7}">
      <dsp:nvSpPr>
        <dsp:cNvPr id="0" name=""/>
        <dsp:cNvSpPr/>
      </dsp:nvSpPr>
      <dsp:spPr>
        <a:xfrm>
          <a:off x="3707612" y="0"/>
          <a:ext cx="3370557" cy="590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Understanding RFP Processes</a:t>
          </a:r>
        </a:p>
      </dsp:txBody>
      <dsp:txXfrm>
        <a:off x="3707612" y="0"/>
        <a:ext cx="3370557" cy="590567"/>
      </dsp:txXfrm>
    </dsp:sp>
    <dsp:sp modelId="{7AF353CD-363E-4C19-9B6B-8BFCA752D7E6}">
      <dsp:nvSpPr>
        <dsp:cNvPr id="0" name=""/>
        <dsp:cNvSpPr/>
      </dsp:nvSpPr>
      <dsp:spPr>
        <a:xfrm>
          <a:off x="3707612" y="590567"/>
          <a:ext cx="3370557" cy="192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Thorough knowledge of RFP procedures helps in effective and secure handling of sensitive client information.</a:t>
          </a:r>
        </a:p>
      </dsp:txBody>
      <dsp:txXfrm>
        <a:off x="3707612" y="590567"/>
        <a:ext cx="3370557" cy="1924032"/>
      </dsp:txXfrm>
    </dsp:sp>
    <dsp:sp modelId="{A31DF71C-AE46-4529-974E-675FB9BF4A64}">
      <dsp:nvSpPr>
        <dsp:cNvPr id="0" name=""/>
        <dsp:cNvSpPr/>
      </dsp:nvSpPr>
      <dsp:spPr>
        <a:xfrm>
          <a:off x="7415225" y="0"/>
          <a:ext cx="3370557" cy="5905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Best Practices and Learning</a:t>
          </a:r>
        </a:p>
      </dsp:txBody>
      <dsp:txXfrm>
        <a:off x="7415225" y="0"/>
        <a:ext cx="3370557" cy="590567"/>
      </dsp:txXfrm>
    </dsp:sp>
    <dsp:sp modelId="{728FC91A-C0AC-4F98-A88D-DCFD7D2FDE4B}">
      <dsp:nvSpPr>
        <dsp:cNvPr id="0" name=""/>
        <dsp:cNvSpPr/>
      </dsp:nvSpPr>
      <dsp:spPr>
        <a:xfrm>
          <a:off x="7415225" y="590567"/>
          <a:ext cx="3370557" cy="192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Applying best practices and insights from real-world examples fosters data protection and client trust.</a:t>
          </a:r>
        </a:p>
      </dsp:txBody>
      <dsp:txXfrm>
        <a:off x="7415225" y="590567"/>
        <a:ext cx="3370557" cy="1924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3A825-85AC-4CEE-98FB-49570D4680DC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E22786-1DCC-4EF5-9FE5-B8764CA99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22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An RFP is a formal document issued by organizations to solicit proposals from potential vendors or service providers. It helps ensure a competitive and transparent selection process to meet specific project or service needs.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0F45-BE4D-466C-B248-69129234ECD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287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Stakeholders typically include the issuing organization, procurement teams, evaluation committees, potential vendors, and compliance officers, all collaborating to ensure the RFP meets organizational goals and regulatory requirements.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0F45-BE4D-466C-B248-69129234ECD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270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The RFP cycle generally involves preparation, issuance, proposal submission, evaluation, negotiation, and contract award. Understanding these phases helps streamline the process and ensures all parties are aligned.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0F45-BE4D-466C-B248-69129234ECD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172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Protecting client credentials is vital to prevent unauthorized access, data breaches, and maintain trust. Robust security protocols and confidentiality agreements are essential components of the RFP process.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0F45-BE4D-466C-B248-69129234ECD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
---
Secure methods such as encryption, secure file transfer protocols, and password managers help protect credentials from interception or unauthorized access during exchange and storage.
Image source: Microsoft 365 content library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0F45-BE4D-466C-B248-69129234ECD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497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Effectively managing client credentials in RFP requests is critical for security and success. By understanding RFP processes, employing best practices, and learning from real-world examples, organizations can protect data and foster trust.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40F45-BE4D-466C-B248-69129234ECD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60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94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0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7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5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1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2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7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18E3F-7BDB-A8AA-3CEE-CB09EC69A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Definition and Purpose of an RFP</a:t>
            </a:r>
          </a:p>
        </p:txBody>
      </p:sp>
      <p:pic>
        <p:nvPicPr>
          <p:cNvPr id="5" name="Content Placeholder 4" descr="Fictitious Health Care Directive or ” Living Will” as sometimes it is called, of Lorem Ipson, with fake names and information.  Focus is on the text &quot;Health Care Directive&quot; This document is ready for the person’s signature with a pen and eye glasses waiting and witness page visible. Photo taken with Canon 5D Mark2 at 100 ISO, 24-115mm lens and Studio strobes">
            <a:extLst>
              <a:ext uri="{FF2B5EF4-FFF2-40B4-BE49-F238E27FC236}">
                <a16:creationId xmlns:a16="http://schemas.microsoft.com/office/drawing/2014/main" id="{45F9EEFA-C6B7-48D6-B3D1-EC44D3E464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7824" r="3346" b="-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9AD6CE-B756-6D64-6F7A-796DA0E7DFC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What is an RFP</a:t>
            </a:r>
          </a:p>
          <a:p>
            <a:pPr marL="0" lvl="1" indent="0">
              <a:buNone/>
            </a:pPr>
            <a:r>
              <a:rPr lang="en-US" sz="1400"/>
              <a:t>An RFP is a formal document issued to gather proposals from vendors or service providers.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Purpose of an RFP</a:t>
            </a:r>
          </a:p>
          <a:p>
            <a:pPr marL="0" lvl="1" indent="0">
              <a:buNone/>
            </a:pPr>
            <a:r>
              <a:rPr lang="en-US" sz="1400"/>
              <a:t>RFPs ensure a competitive and transparent process to select the right vendor for specific project needs.</a:t>
            </a:r>
            <a:endParaRPr lang="en-IN" sz="1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7159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CC13C-7AD1-6B32-DB6A-47F1C197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Key Stakeholders in the RFP Process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8BD19-9FEA-5787-6D37-FB978C369A9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Issuing Organization</a:t>
            </a:r>
          </a:p>
          <a:p>
            <a:pPr marL="0" lvl="1" indent="0">
              <a:buNone/>
            </a:pPr>
            <a:r>
              <a:rPr lang="en-US" sz="1400"/>
              <a:t>The issuing organization initiates the RFP to fulfill specific business needs and goals.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Procurement and Evaluation Teams</a:t>
            </a:r>
          </a:p>
          <a:p>
            <a:pPr marL="0" lvl="1" indent="0">
              <a:buNone/>
            </a:pPr>
            <a:r>
              <a:rPr lang="en-US" sz="1400"/>
              <a:t>Procurement and evaluation teams assess proposals to select the best vendor meeting requirements.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Vendors and Compliance Officers</a:t>
            </a:r>
          </a:p>
          <a:p>
            <a:pPr marL="0" lvl="1" indent="0">
              <a:buNone/>
            </a:pPr>
            <a:r>
              <a:rPr lang="en-US" sz="1400"/>
              <a:t>Potential vendors submit proposals while compliance officers ensure regulatory standards are met.</a:t>
            </a:r>
            <a:endParaRPr lang="en-IN" sz="1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Business discussion">
            <a:extLst>
              <a:ext uri="{FF2B5EF4-FFF2-40B4-BE49-F238E27FC236}">
                <a16:creationId xmlns:a16="http://schemas.microsoft.com/office/drawing/2014/main" id="{62D205AD-8FFA-43A1-B6C7-31F21313927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0893" r="29428" b="-1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38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2CF67E-E54D-A68F-A926-20658314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4041648" cy="19287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Typical Phases of an RFP Cycle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Female drawing flow chart">
            <a:extLst>
              <a:ext uri="{FF2B5EF4-FFF2-40B4-BE49-F238E27FC236}">
                <a16:creationId xmlns:a16="http://schemas.microsoft.com/office/drawing/2014/main" id="{18C52872-3AA3-473E-AFD3-B47DFE5160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4887" r="8252" b="2"/>
          <a:stretch>
            <a:fillRect/>
          </a:stretch>
        </p:blipFill>
        <p:spPr>
          <a:xfrm>
            <a:off x="804672" y="3044952"/>
            <a:ext cx="3941064" cy="29718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21482-647B-3188-3487-056893BC491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330952" y="968377"/>
            <a:ext cx="6144768" cy="500643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Preparation Phase</a:t>
            </a:r>
          </a:p>
          <a:p>
            <a:pPr marL="0" lvl="1" indent="0">
              <a:buNone/>
            </a:pPr>
            <a:r>
              <a:rPr lang="en-US" sz="1400"/>
              <a:t>Preparation involves defining needs and creating the RFP document to guide proposals.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Proposal Submission</a:t>
            </a:r>
          </a:p>
          <a:p>
            <a:pPr marL="0" lvl="1" indent="0">
              <a:buNone/>
            </a:pPr>
            <a:r>
              <a:rPr lang="en-US" sz="1400"/>
              <a:t>Vendors submit their proposals according to the issued RFP guidelines and deadlines.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Evaluation and Negotiation</a:t>
            </a:r>
          </a:p>
          <a:p>
            <a:pPr marL="0" lvl="1" indent="0">
              <a:buNone/>
            </a:pPr>
            <a:r>
              <a:rPr lang="en-US" sz="1400"/>
              <a:t>Submitted proposals are evaluated and negotiated to select the best fit for contract award.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Contract Award</a:t>
            </a:r>
          </a:p>
          <a:p>
            <a:pPr marL="0" lvl="1" indent="0">
              <a:buNone/>
            </a:pPr>
            <a:r>
              <a:rPr lang="en-US" sz="1400"/>
              <a:t>The contract is awarded to the selected vendor, finalizing the RFP cycle.</a:t>
            </a:r>
            <a:endParaRPr lang="en-IN" sz="1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2645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46E0B-583C-8443-5700-31D88A1E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Importance of Confidentiality and Data Security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7630B-CC14-95CF-A10B-448F4935ECE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Protecting Client Credentials</a:t>
            </a:r>
          </a:p>
          <a:p>
            <a:pPr marL="0" lvl="1" indent="0">
              <a:buNone/>
            </a:pPr>
            <a:r>
              <a:rPr lang="en-US" sz="1400"/>
              <a:t>Safeguarding client credentials prevents unauthorized access and protects sensitive information from breaches.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Security Protocols</a:t>
            </a:r>
          </a:p>
          <a:p>
            <a:pPr marL="0" lvl="1" indent="0">
              <a:buNone/>
            </a:pPr>
            <a:r>
              <a:rPr lang="en-US" sz="1400"/>
              <a:t>Implementing robust security protocols is crucial for maintaining data integrity and preventing cyber threats.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US" sz="1400" b="1"/>
              <a:t>Confidentiality Agreements</a:t>
            </a:r>
          </a:p>
          <a:p>
            <a:pPr marL="0" lvl="1" indent="0">
              <a:buNone/>
            </a:pPr>
            <a:r>
              <a:rPr lang="en-US" sz="1400"/>
              <a:t>Confidentiality agreements ensure trust by legally binding parties to protect sensitive information during the RFP process.</a:t>
            </a:r>
            <a:endParaRPr lang="en-IN" sz="14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Padlock on computer motherboard">
            <a:extLst>
              <a:ext uri="{FF2B5EF4-FFF2-40B4-BE49-F238E27FC236}">
                <a16:creationId xmlns:a16="http://schemas.microsoft.com/office/drawing/2014/main" id="{EC7C6D00-03A2-4819-9A83-07B8AF5870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16651" r="43669" b="-1"/>
          <a:stretch>
            <a:fillRect/>
          </a:stretch>
        </p:blipFill>
        <p:spPr>
          <a:xfrm>
            <a:off x="8115300" y="10"/>
            <a:ext cx="40767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468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C845-13D2-0198-00E8-CD595A02C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Ensuring Secure Credential Transmission and Storage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Online internet Shopping with wallet icon">
            <a:extLst>
              <a:ext uri="{FF2B5EF4-FFF2-40B4-BE49-F238E27FC236}">
                <a16:creationId xmlns:a16="http://schemas.microsoft.com/office/drawing/2014/main" id="{4098AA4D-AA50-4E72-BD8B-98BB5F0884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00100" y="2593459"/>
            <a:ext cx="6072188" cy="341560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9CBFE-36D9-886F-5C20-AEBAE1024CB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200900" y="1849121"/>
            <a:ext cx="4191001" cy="4139626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en-IN" sz="1400" b="1"/>
              <a:t>Encryption for Data Protection</a:t>
            </a:r>
          </a:p>
          <a:p>
            <a:pPr marL="0" lvl="1" indent="0">
              <a:buNone/>
            </a:pPr>
            <a:r>
              <a:rPr lang="en-IN" sz="1400"/>
              <a:t>Encryption ensures credentials are unreadable to unauthorized users during transmission and storage.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IN" sz="1400" b="1"/>
              <a:t>Secure File Transfer Protocols</a:t>
            </a:r>
          </a:p>
          <a:p>
            <a:pPr marL="0" lvl="1" indent="0">
              <a:buNone/>
            </a:pPr>
            <a:r>
              <a:rPr lang="en-IN" sz="1400"/>
              <a:t>Using secure protocols prevents interception of credentials during exchange between systems.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en-IN" sz="1400" b="1"/>
              <a:t>Password Managers Usage</a:t>
            </a:r>
          </a:p>
          <a:p>
            <a:pPr marL="0" lvl="1" indent="0">
              <a:buNone/>
            </a:pPr>
            <a:r>
              <a:rPr lang="en-IN" sz="1400"/>
              <a:t>Password managers help safely store and manage credentials, reducing risk of unauthorized access.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2208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11AD28-0B05-E301-F541-BD299D605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1280538"/>
            <a:ext cx="7995130" cy="1408176"/>
          </a:xfrm>
        </p:spPr>
        <p:txBody>
          <a:bodyPr anchor="b">
            <a:normAutofit/>
          </a:bodyPr>
          <a:lstStyle/>
          <a:p>
            <a:r>
              <a:rPr lang="en-IN" sz="6000"/>
              <a:t>Conclusion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8499AA8-1314-095D-CC64-EBFDAEF11C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572186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704087" y="3659393"/>
          <a:ext cx="10785783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CF56C-58F2-6FFF-1369-D8C85682A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3077378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88219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620</Words>
  <Application>Microsoft Office PowerPoint</Application>
  <PresentationFormat>Widescreen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Calisto MT</vt:lpstr>
      <vt:lpstr>Univers Condensed</vt:lpstr>
      <vt:lpstr>ChronicleVTI</vt:lpstr>
      <vt:lpstr>Definition and Purpose of an RFP</vt:lpstr>
      <vt:lpstr>Key Stakeholders in the RFP Process</vt:lpstr>
      <vt:lpstr>Typical Phases of an RFP Cycle</vt:lpstr>
      <vt:lpstr>Importance of Confidentiality and Data Security</vt:lpstr>
      <vt:lpstr>Ensuring Secure Credential Transmission and Storage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adroitbot technologies</dc:creator>
  <cp:lastModifiedBy>adroitbot technologies</cp:lastModifiedBy>
  <cp:revision>2</cp:revision>
  <dcterms:created xsi:type="dcterms:W3CDTF">2025-08-03T05:11:45Z</dcterms:created>
  <dcterms:modified xsi:type="dcterms:W3CDTF">2025-08-03T06:35:07Z</dcterms:modified>
</cp:coreProperties>
</file>