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7" r:id="rId3"/>
    <p:sldId id="290" r:id="rId4"/>
    <p:sldId id="304" r:id="rId5"/>
    <p:sldId id="257" r:id="rId6"/>
    <p:sldId id="259" r:id="rId7"/>
    <p:sldId id="292" r:id="rId8"/>
    <p:sldId id="302" r:id="rId9"/>
    <p:sldId id="301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6" r:id="rId18"/>
    <p:sldId id="285" r:id="rId19"/>
    <p:sldId id="299" r:id="rId20"/>
    <p:sldId id="303" r:id="rId21"/>
    <p:sldId id="289" r:id="rId22"/>
    <p:sldId id="293" r:id="rId23"/>
    <p:sldId id="296" r:id="rId24"/>
    <p:sldId id="258" r:id="rId25"/>
    <p:sldId id="295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2"/>
    <p:restoredTop sz="69739"/>
  </p:normalViewPr>
  <p:slideViewPr>
    <p:cSldViewPr snapToGrid="0" snapToObjects="1">
      <p:cViewPr varScale="1">
        <p:scale>
          <a:sx n="76" d="100"/>
          <a:sy n="76" d="100"/>
        </p:scale>
        <p:origin x="6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2EBC-2E3C-CF45-9A4B-623097783979}" type="datetimeFigureOut"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15B-618E-024D-9745-4BA83BFF9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questions that should be asked?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remember computers like numbers. How might we register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4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add up</a:t>
            </a:r>
            <a:r>
              <a:rPr lang="en-US" baseline="0" dirty="0"/>
              <a:t> the numbers for the sentence, we can get a sense of the feelings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endParaRPr lang="en-US" baseline="0" dirty="0"/>
          </a:p>
          <a:p>
            <a:r>
              <a:rPr lang="en-US" baseline="0" dirty="0"/>
              <a:t>Key concepts to point them towards:</a:t>
            </a:r>
          </a:p>
          <a:p>
            <a:endParaRPr lang="en-US" baseline="0" dirty="0"/>
          </a:p>
          <a:p>
            <a:r>
              <a:rPr lang="en-US" baseline="0" dirty="0"/>
              <a:t>How do they move from individual words to whole paragraphs' sentiment?</a:t>
            </a:r>
          </a:p>
          <a:p>
            <a:r>
              <a:rPr lang="en-US" baseline="0" dirty="0"/>
              <a:t>How do they compare or not the sentiment of each others? They need to have the same common number system</a:t>
            </a:r>
          </a:p>
          <a:p>
            <a:r>
              <a:rPr lang="en-US" baseline="0" dirty="0"/>
              <a:t>They need a dictionary of words that have sentiments</a:t>
            </a:r>
          </a:p>
          <a:p>
            <a:r>
              <a:rPr lang="en-US" baseline="0" dirty="0"/>
              <a:t>Does every word have a polarity associated with it?</a:t>
            </a:r>
          </a:p>
          <a:p>
            <a:r>
              <a:rPr lang="en-US" baseline="0" dirty="0"/>
              <a:t>What about context? How would you account for context?</a:t>
            </a:r>
          </a:p>
          <a:p>
            <a:r>
              <a:rPr lang="en-US" baseline="0" dirty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that might come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 with sentiment analysis?</a:t>
            </a:r>
          </a:p>
          <a:p>
            <a:r>
              <a:rPr lang="en-US" dirty="0"/>
              <a:t>From a humanities perspective, you can say that by registering</a:t>
            </a:r>
            <a:r>
              <a:rPr lang="en-US" baseline="0" dirty="0"/>
              <a:t> moments of happiness or sadness over time, you can measure a plot’s tension. You could get a sense of the plot arc in a text. </a:t>
            </a:r>
            <a:r>
              <a:rPr lang="en-US" baseline="0" dirty="0" err="1"/>
              <a:t>Jockers</a:t>
            </a:r>
            <a:r>
              <a:rPr lang="en-US" baseline="0" dirty="0"/>
              <a:t> claims there are really only six shapes if you do this kind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Reactions to the buttonology reading?</a:t>
            </a:r>
          </a:p>
          <a:p>
            <a:r>
              <a:rPr lang="en-US"/>
              <a:t>What are the worst teaching/learning experiences they've ever had?</a:t>
            </a:r>
          </a:p>
          <a:p>
            <a:r>
              <a:rPr lang="en-US"/>
              <a:t>What scares them about teaching digital humanities?</a:t>
            </a:r>
          </a:p>
          <a:p>
            <a:endParaRPr lang="en-US"/>
          </a:p>
          <a:p>
            <a:r>
              <a:rPr lang="en-US"/>
              <a:t>Things you want them to get to – it's ok not to know everything. The technology can get in the way; it's not always necessary; you only need to know a little bit. They're all good teachers. </a:t>
            </a:r>
          </a:p>
          <a:p>
            <a:endParaRPr lang="en-US"/>
          </a:p>
          <a:p>
            <a:r>
              <a:rPr lang="en-US"/>
              <a:t>Buttonology certainly has its place, but there are other ways to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Kurt Vonnegut’s </a:t>
            </a:r>
            <a:r>
              <a:rPr lang="en-US" dirty="0" err="1"/>
              <a:t>masters’s</a:t>
            </a:r>
            <a:r>
              <a:rPr lang="en-US" dirty="0"/>
              <a:t> thesis gave postulated that all stories are about moving between happiness and sadness over time, ecstasy and misery. He also returned to this idea in later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he plots out </a:t>
            </a:r>
            <a:r>
              <a:rPr lang="en-US" dirty="0" err="1"/>
              <a:t>cinderella</a:t>
            </a:r>
            <a:r>
              <a:rPr lang="en-US" dirty="0"/>
              <a:t>. Along with certain key plot points that track to the story. He somewhat famously offered several of these plot </a:t>
            </a:r>
            <a:r>
              <a:rPr lang="en-US" dirty="0" err="1"/>
              <a:t>archs</a:t>
            </a:r>
            <a:r>
              <a:rPr lang="en-US" dirty="0"/>
              <a:t> as archetypes and said something like “there are six types of stories”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convenient thing for us because as you’ve been seeing in </a:t>
            </a:r>
            <a:r>
              <a:rPr lang="en-US" dirty="0" err="1"/>
              <a:t>codelab</a:t>
            </a:r>
            <a:r>
              <a:rPr lang="en-US" dirty="0"/>
              <a:t>, computers are very literally minded. You give them some information and they work with it. Given their constraints, how can we get to complex ideas like human emotions. How can a computer help us understand things. </a:t>
            </a:r>
          </a:p>
          <a:p>
            <a:endParaRPr lang="en-US" dirty="0"/>
          </a:p>
          <a:p>
            <a:r>
              <a:rPr lang="en-US" dirty="0"/>
              <a:t>We’ll be working with this provocation today and combining it with some of our </a:t>
            </a:r>
            <a:r>
              <a:rPr lang="en-US" dirty="0" err="1"/>
              <a:t>codelab</a:t>
            </a:r>
            <a:r>
              <a:rPr lang="en-US" dirty="0"/>
              <a:t> work. How does a text convey feelings? How does a computer understand things?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sentences happy or sad?</a:t>
            </a:r>
            <a:r>
              <a:rPr lang="en-US" baseline="0" dirty="0"/>
              <a:t> How do you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of measure?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</a:t>
            </a:r>
            <a:r>
              <a:rPr lang="en-US" baseline="0"/>
              <a:t>of measure?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A9B-75E5-FD4C-9434-81A1526F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FADD-A0D9-7343-9724-ACAC00BC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052E-22FC-AD41-88F7-26DA74B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15DC-F4EC-574E-8B34-0160899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A25D-AECB-CB4E-9DDC-955BC78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C500-7ACC-9444-828A-C4CDE26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BC144-9DE1-4B42-9FA5-2C98BE17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C5EB-BBED-6A48-B8C7-968879F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34CD-8410-144F-8BE9-EF12724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0DE-9CD3-E14B-923E-DFAF827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4DE1-A6C2-4840-A81B-1725562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0262-9136-874E-A594-41883D7C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AF5-1CE7-A84D-8E0C-869746F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378-B34C-5F4D-A751-234595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E2C-33BD-2C41-A4B5-6B66F5E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0D5-3C4D-C844-9E54-93A2BA33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EB-F9CD-FB45-B306-0084799A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14F-ECBE-A044-9080-A98B703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ED3-393B-BE45-8BDD-A932284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4E5-0FEE-384E-A55D-1299E48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52C-DA96-6F4D-A6A5-9A1C8A07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8458-0275-3243-B5E2-D8478BF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4CFE-C3A2-EE4A-A07A-60F407F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C880-FC9B-DF45-B218-AB6096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EC0-DD8C-2146-B2AB-4225AD9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966-6A9E-BB47-B0D5-022A8BF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63D0-B606-D045-9BC7-8A7C4FBD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7184-08BF-6946-A73B-46C8EEEF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4CD5-DF04-CB4A-B452-8CF8F7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E44C-8245-FC4A-8644-B0BC387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92A2-044B-F74F-AE51-9A07633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B23-7D5B-114B-977D-FF95CB1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F6F6-0712-0C44-AFE9-CF79B5C7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234FE-C8EB-F346-9041-D1F62ADB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9DA7-8B0B-004E-BE37-60830352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0F461-4073-C248-A264-29ACEA19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C98B1-9C5F-0848-8498-B25F76B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C569-C952-5B46-966A-B8B2841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8B8F-C05C-F74F-A75E-DEDD818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BAF5-88D0-1B4E-B9D7-181B7AB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A150-C058-EA41-A2DE-47777EE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3133-E357-C547-B6C0-7BFD2E7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5D96-FA65-4A4F-9C6E-70F6CC0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82D3E-3BC4-8C45-A0CC-C0F7A2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0ADA-5463-6741-9388-4CBC8AE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47FC-D29D-314C-A619-689821F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A72C-08AA-664F-A164-4B0C154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94DA-9248-6946-89BB-9B4A30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0514-EE3D-3140-82DA-235DC7B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5ED0-B451-FF46-B735-33285D1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009-6F34-2542-9265-C618E32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06DB-D25C-2A45-8014-83C3A14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B8D-CD50-DC4C-82B3-D070C1E7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C98FB-CE17-F148-8C37-C140BDA9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15CF-8754-A643-9228-87065AB1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B5C9-FE70-504D-B355-17395E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C92-7011-3643-89B6-B662EA0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EA92-5B64-E14E-8F26-49762A0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644D-4FE3-4D42-9EDB-76E7ECA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6A28-9443-C249-B752-70E534D5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CED-0862-0947-85E3-16D1ABDB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D22-5EF9-9546-AAFA-1A29548E4F74}" type="datetimeFigureOut"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48B-9408-DF4C-B7D2-87868BF6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2953-A870-6D4D-A07C-4349679D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pedagogy.mla.hcommon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3CD-A195-6145-A136-A424087C1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on Workshops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Teaching Yourself a Thing</a:t>
            </a:r>
          </a:p>
        </p:txBody>
      </p:sp>
    </p:spTree>
    <p:extLst>
      <p:ext uri="{BB962C8B-B14F-4D97-AF65-F5344CB8AC3E}">
        <p14:creationId xmlns:p14="http://schemas.microsoft.com/office/powerpoint/2010/main" val="1856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how does a text convey feeling?</a:t>
            </a:r>
          </a:p>
          <a:p>
            <a:r>
              <a:rPr lang="en-US" dirty="0"/>
              <a:t>Is it happy? Sad? Positive or negative?</a:t>
            </a:r>
          </a:p>
          <a:p>
            <a:r>
              <a:rPr lang="en-US" dirty="0"/>
              <a:t>Complicated questions!</a:t>
            </a:r>
          </a:p>
          <a:p>
            <a:r>
              <a:rPr lang="en-US" dirty="0"/>
              <a:t>Let’s try to tell with simple examples…</a:t>
            </a:r>
          </a:p>
        </p:txBody>
      </p:sp>
    </p:spTree>
    <p:extLst>
      <p:ext uri="{BB962C8B-B14F-4D97-AF65-F5344CB8AC3E}">
        <p14:creationId xmlns:p14="http://schemas.microsoft.com/office/powerpoint/2010/main" val="12906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very happy.”</a:t>
            </a:r>
          </a:p>
          <a:p>
            <a:endParaRPr lang="en-US" dirty="0"/>
          </a:p>
          <a:p>
            <a:r>
              <a:rPr lang="en-US" dirty="0"/>
              <a:t>“She is so sad.”</a:t>
            </a:r>
          </a:p>
        </p:txBody>
      </p:sp>
    </p:spTree>
    <p:extLst>
      <p:ext uri="{BB962C8B-B14F-4D97-AF65-F5344CB8AC3E}">
        <p14:creationId xmlns:p14="http://schemas.microsoft.com/office/powerpoint/2010/main" val="173091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  <a:p>
            <a:r>
              <a:rPr lang="en-US" dirty="0"/>
              <a:t>Not a clear answer overall. If we can’t tell, how would a computer?</a:t>
            </a:r>
          </a:p>
          <a:p>
            <a:r>
              <a:rPr lang="en-US" dirty="0"/>
              <a:t>We need a better way to register this. Let’s go word by word.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72084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 / 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 / -1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01699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 was the best of times, it was the worst of times…”</a:t>
            </a:r>
          </a:p>
          <a:p>
            <a:pPr marL="0" indent="0">
              <a:buNone/>
            </a:pPr>
            <a:r>
              <a:rPr lang="en-US" dirty="0"/>
              <a:t>		1			-1 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 0</a:t>
            </a:r>
          </a:p>
          <a:p>
            <a:pPr marL="0" indent="0">
              <a:buNone/>
            </a:pPr>
            <a:r>
              <a:rPr lang="en-US" dirty="0"/>
              <a:t>Overall neutral sentiment?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we can get at the emotional score of a sentence, by</a:t>
            </a:r>
          </a:p>
          <a:p>
            <a:pPr marL="0" indent="0">
              <a:buNone/>
            </a:pPr>
            <a:r>
              <a:rPr lang="en-US" dirty="0"/>
              <a:t>a) assigning values to +/- words and b) counting up those values</a:t>
            </a:r>
          </a:p>
        </p:txBody>
      </p:sp>
    </p:spTree>
    <p:extLst>
      <p:ext uri="{BB962C8B-B14F-4D97-AF65-F5344CB8AC3E}">
        <p14:creationId xmlns:p14="http://schemas.microsoft.com/office/powerpoint/2010/main" val="370355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Glance at the excerpts on your handout and think about them in this way. </a:t>
            </a:r>
          </a:p>
          <a:p>
            <a:r>
              <a:rPr lang="en-US" dirty="0"/>
              <a:t>Which do you expect to be happiest? Saddest?</a:t>
            </a:r>
          </a:p>
          <a:p>
            <a:r>
              <a:rPr lang="en-US" dirty="0"/>
              <a:t>Do this mathematical charting for at least one of the paragraphs.</a:t>
            </a:r>
          </a:p>
          <a:p>
            <a:r>
              <a:rPr lang="en-US" dirty="0"/>
              <a:t>What problems or questions does this raise?</a:t>
            </a:r>
          </a:p>
          <a:p>
            <a:endParaRPr lang="en-US" dirty="0"/>
          </a:p>
          <a:p>
            <a:r>
              <a:rPr lang="en-US" dirty="0"/>
              <a:t>Do in pairs</a:t>
            </a:r>
          </a:p>
        </p:txBody>
      </p:sp>
    </p:spTree>
    <p:extLst>
      <p:ext uri="{BB962C8B-B14F-4D97-AF65-F5344CB8AC3E}">
        <p14:creationId xmlns:p14="http://schemas.microsoft.com/office/powerpoint/2010/main" val="195495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imagine a range of emotions: good, better, best.</a:t>
            </a:r>
          </a:p>
          <a:p>
            <a:r>
              <a:rPr lang="en-US" dirty="0"/>
              <a:t>So you could use a range of numbers: good = +1, better= +3, best = +5</a:t>
            </a:r>
          </a:p>
          <a:p>
            <a:r>
              <a:rPr lang="en-US" dirty="0"/>
              <a:t>Say, assign any emotion-laden word a number between -5 and +5. </a:t>
            </a:r>
          </a:p>
          <a:p>
            <a:r>
              <a:rPr lang="en-US" dirty="0"/>
              <a:t>Keep in mind that you’re not reading for context. Simply on a word-by-word basis.</a:t>
            </a:r>
          </a:p>
          <a:p>
            <a:r>
              <a:rPr lang="en-US" dirty="0"/>
              <a:t>So “yes” would be positive. “no” would be negative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account for context?</a:t>
            </a:r>
          </a:p>
          <a:p>
            <a:r>
              <a:rPr lang="en-US" dirty="0"/>
              <a:t>How do we make sure our results are comparable?</a:t>
            </a:r>
          </a:p>
          <a:p>
            <a:r>
              <a:rPr lang="en-US" dirty="0"/>
              <a:t>How can we make sure everyone is getting the same results so that we could compare readings?</a:t>
            </a:r>
          </a:p>
          <a:p>
            <a:r>
              <a:rPr lang="en-US" dirty="0"/>
              <a:t>How do you account for longer texts?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940-B64B-3C44-A159-BF5C546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B70-C367-2044-BBEB-33A895F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Frame next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concept behind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and work through Brandon's example lesson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Critical Digital Pedagogy</a:t>
            </a:r>
          </a:p>
        </p:txBody>
      </p:sp>
    </p:spTree>
    <p:extLst>
      <p:ext uri="{BB962C8B-B14F-4D97-AF65-F5344CB8AC3E}">
        <p14:creationId xmlns:p14="http://schemas.microsoft.com/office/powerpoint/2010/main" val="377297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B6E7B36-031B-DF49-89B2-C3F128D7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9" r="311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98" y="1417639"/>
            <a:ext cx="6448604" cy="4603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628" y="6021085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www.matthewjockers.net</a:t>
            </a:r>
            <a:r>
              <a:rPr lang="en-US" dirty="0"/>
              <a:t>/2015/02/02/</a:t>
            </a:r>
            <a:r>
              <a:rPr lang="en-US" dirty="0" err="1"/>
              <a:t>syuzhet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656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thoughts on what we did.</a:t>
            </a:r>
          </a:p>
          <a:p>
            <a:r>
              <a:rPr lang="en-US"/>
              <a:t>Thoughts on other technical workshops they've been in.</a:t>
            </a:r>
          </a:p>
          <a:p>
            <a:r>
              <a:rPr lang="en-US"/>
              <a:t>Thoughts on the readings.</a:t>
            </a:r>
          </a:p>
        </p:txBody>
      </p:sp>
    </p:spTree>
    <p:extLst>
      <p:ext uri="{BB962C8B-B14F-4D97-AF65-F5344CB8AC3E}">
        <p14:creationId xmlns:p14="http://schemas.microsoft.com/office/powerpoint/2010/main" val="150924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risk of technical problems going wrong</a:t>
            </a:r>
          </a:p>
          <a:p>
            <a:r>
              <a:rPr lang="en-US" dirty="0"/>
              <a:t>Students don't need any programming to participate</a:t>
            </a:r>
          </a:p>
          <a:p>
            <a:r>
              <a:rPr lang="en-US" dirty="0"/>
              <a:t>Gets concepts across but the students arrive at them on their own</a:t>
            </a:r>
          </a:p>
          <a:p>
            <a:r>
              <a:rPr lang="en-US" dirty="0"/>
              <a:t>Now they'll know what the tools are doing, which removes one element of confusion when learning technical tasks.</a:t>
            </a:r>
          </a:p>
          <a:p>
            <a:r>
              <a:rPr lang="en-US" dirty="0"/>
              <a:t>Show them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33842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Week of November 28th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Work with others on your ideas</a:t>
            </a:r>
          </a:p>
          <a:p>
            <a:r>
              <a:rPr lang="en-US" dirty="0"/>
              <a:t>Outcome is a blog post</a:t>
            </a:r>
          </a:p>
        </p:txBody>
      </p:sp>
    </p:spTree>
    <p:extLst>
      <p:ext uri="{BB962C8B-B14F-4D97-AF65-F5344CB8AC3E}">
        <p14:creationId xmlns:p14="http://schemas.microsoft.com/office/powerpoint/2010/main" val="190978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836A-906F-E54A-8420-B19EB12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F34-3B0D-B24F-B1BE-B3F59FD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kind of method or concept you want as part of your profile</a:t>
            </a:r>
          </a:p>
          <a:p>
            <a:r>
              <a:rPr lang="en-US" dirty="0"/>
              <a:t>Think through how it might relate to your own…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Workshop</a:t>
            </a:r>
          </a:p>
          <a:p>
            <a:pPr lvl="1"/>
            <a:r>
              <a:rPr lang="en-US" dirty="0"/>
              <a:t>DH Education project</a:t>
            </a:r>
          </a:p>
          <a:p>
            <a:r>
              <a:rPr lang="en-US" dirty="0"/>
              <a:t>Start brainstorming workshop ideas. </a:t>
            </a:r>
          </a:p>
          <a:p>
            <a:r>
              <a:rPr lang="en-US" dirty="0"/>
              <a:t>Talk to me – I can poke you in a direction</a:t>
            </a:r>
          </a:p>
        </p:txBody>
      </p:sp>
    </p:spTree>
    <p:extLst>
      <p:ext uri="{BB962C8B-B14F-4D97-AF65-F5344CB8AC3E}">
        <p14:creationId xmlns:p14="http://schemas.microsoft.com/office/powerpoint/2010/main" val="64308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419-A0D5-8D4E-A4A8-A72713A0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D47B-3688-0F41-A6B8-5D34B70C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Monday</a:t>
            </a:r>
          </a:p>
          <a:p>
            <a:pPr lvl="1" fontAlgn="base"/>
            <a:r>
              <a:rPr lang="en-US" dirty="0"/>
              <a:t>Going to be talking with Mackenzie Brooks from Washington and Lee</a:t>
            </a:r>
          </a:p>
          <a:p>
            <a:pPr lvl="2" fontAlgn="base"/>
            <a:r>
              <a:rPr lang="en-US" dirty="0"/>
              <a:t>Come with a couple questions each for her about DH and teaching, DH work at a SLAC, etc. based on your reading and experiences </a:t>
            </a:r>
            <a:r>
              <a:rPr lang="en-US" dirty="0" err="1"/>
              <a:t>thusfar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Explore 2-3 categories in </a:t>
            </a:r>
            <a:r>
              <a:rPr lang="en-US" dirty="0">
                <a:hlinkClick r:id="rId2"/>
              </a:rPr>
              <a:t>Digital Pedagogy in the Humanities: Concepts, Models, and Experiments</a:t>
            </a:r>
            <a:r>
              <a:rPr lang="en-US" dirty="0"/>
              <a:t> that are useful for your interests and use them to begin thinking about your workshops.</a:t>
            </a:r>
          </a:p>
        </p:txBody>
      </p:sp>
    </p:spTree>
    <p:extLst>
      <p:ext uri="{BB962C8B-B14F-4D97-AF65-F5344CB8AC3E}">
        <p14:creationId xmlns:p14="http://schemas.microsoft.com/office/powerpoint/2010/main" val="323057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November 28th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Work with each other (and/or staff) to workshop your individual workshop materials.</a:t>
            </a:r>
          </a:p>
          <a:p>
            <a:r>
              <a:rPr lang="en-US" dirty="0"/>
              <a:t>Outcome will be a blog post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589EB0-6428-7C37-BCBD-415CDEA0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2200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53E-300C-8B48-B452-4A45CEB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3EB3-264B-D74C-AA8B-51D5DEF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"Knowing how to upload texts into a tool like Voyant does not help researchers think about what texts should be uploaded, how selecting data relates to a research question, or even what constitutes an effective research question." </a:t>
            </a:r>
          </a:p>
          <a:p>
            <a:r>
              <a:rPr lang="en-US"/>
              <a:t>"Beyond Buttonology: Digital Humanities, Digital Pedagogy, and the ACRL Framework" – John E. Russell and Merinda Kaye Hensley</a:t>
            </a:r>
          </a:p>
          <a:p>
            <a:r>
              <a:rPr lang="en-US"/>
              <a:t>That's the provocation for this unit.</a:t>
            </a:r>
          </a:p>
        </p:txBody>
      </p:sp>
    </p:spTree>
    <p:extLst>
      <p:ext uri="{BB962C8B-B14F-4D97-AF65-F5344CB8AC3E}">
        <p14:creationId xmlns:p14="http://schemas.microsoft.com/office/powerpoint/2010/main" val="370624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0D9-967D-054D-86B5-AB5AF94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Workshop – Ways to Read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B1E2-2699-B345-A3F9-45825038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One-shot workshop that I can use for variable amounts of time</a:t>
            </a:r>
          </a:p>
          <a:p>
            <a:r>
              <a:rPr lang="en-US" dirty="0"/>
              <a:t>Uses basically no technology but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Basically it's text analysis with pen and paper</a:t>
            </a:r>
          </a:p>
          <a:p>
            <a:r>
              <a:rPr lang="en-US" dirty="0"/>
              <a:t>In what follows, you’ll get a micro-version of the workshop and then we’ll reflect on the pedagogy behind it together</a:t>
            </a:r>
          </a:p>
          <a:p>
            <a:r>
              <a:rPr lang="en-US" dirty="0"/>
              <a:t>Can find it written up here - https://</a:t>
            </a:r>
            <a:r>
              <a:rPr lang="en-US" dirty="0" err="1"/>
              <a:t>walshbr.com</a:t>
            </a:r>
            <a:r>
              <a:rPr lang="en-US" dirty="0"/>
              <a:t>/blog/ways-to-read/</a:t>
            </a:r>
          </a:p>
        </p:txBody>
      </p:sp>
    </p:spTree>
    <p:extLst>
      <p:ext uri="{BB962C8B-B14F-4D97-AF65-F5344CB8AC3E}">
        <p14:creationId xmlns:p14="http://schemas.microsoft.com/office/powerpoint/2010/main" val="305253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C54-6A19-934F-AEC8-6122064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Workshop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1DF-E173-E140-B562-CDC304DE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start here!</a:t>
            </a:r>
          </a:p>
          <a:p>
            <a:r>
              <a:rPr lang="en-US" dirty="0"/>
              <a:t>At this point in the original iteration, I had already introduced:</a:t>
            </a:r>
          </a:p>
          <a:p>
            <a:pPr lvl="1"/>
            <a:r>
              <a:rPr lang="en-US" dirty="0"/>
              <a:t>Close reading (literary interpretation by paying attention to the text)</a:t>
            </a:r>
          </a:p>
          <a:p>
            <a:pPr lvl="1"/>
            <a:r>
              <a:rPr lang="en-US" dirty="0"/>
              <a:t>Bag of words approaches to texts (basically just issues in word counting as a computer would do it)</a:t>
            </a:r>
          </a:p>
          <a:p>
            <a:pPr lvl="1"/>
            <a:r>
              <a:rPr lang="en-US" dirty="0"/>
              <a:t>Now moving into how a computer can do more complicated forms of analysis.</a:t>
            </a:r>
          </a:p>
          <a:p>
            <a:r>
              <a:rPr lang="en-US" dirty="0"/>
              <a:t>But also works as a standalone</a:t>
            </a:r>
          </a:p>
        </p:txBody>
      </p:sp>
    </p:spTree>
    <p:extLst>
      <p:ext uri="{BB962C8B-B14F-4D97-AF65-F5344CB8AC3E}">
        <p14:creationId xmlns:p14="http://schemas.microsoft.com/office/powerpoint/2010/main" val="42945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pty grid">
            <a:extLst>
              <a:ext uri="{FF2B5EF4-FFF2-40B4-BE49-F238E27FC236}">
                <a16:creationId xmlns:a16="http://schemas.microsoft.com/office/drawing/2014/main" id="{D9A5BB00-8FB2-2947-9294-BE86A172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447800"/>
            <a:ext cx="635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D69151-5225-CC48-80F5-E2DAFF4F03EA}"/>
              </a:ext>
            </a:extLst>
          </p:cNvPr>
          <p:cNvSpPr/>
          <p:nvPr/>
        </p:nvSpPr>
        <p:spPr>
          <a:xfrm>
            <a:off x="4272704" y="5750467"/>
            <a:ext cx="36465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</a:t>
            </a:r>
            <a:r>
              <a:rPr lang="en-US" sz="3000" dirty="0" err="1"/>
              <a:t>sive.rs</a:t>
            </a:r>
            <a:r>
              <a:rPr lang="en-US" sz="3000" dirty="0"/>
              <a:t>/drama</a:t>
            </a:r>
          </a:p>
        </p:txBody>
      </p:sp>
    </p:spTree>
    <p:extLst>
      <p:ext uri="{BB962C8B-B14F-4D97-AF65-F5344CB8AC3E}">
        <p14:creationId xmlns:p14="http://schemas.microsoft.com/office/powerpoint/2010/main" val="173785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731A68-9B19-AE40-9038-84AB05B8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314450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4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1507</Words>
  <Application>Microsoft Macintosh PowerPoint</Application>
  <PresentationFormat>Widescreen</PresentationFormat>
  <Paragraphs>178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Workshop on Workshops or Teaching Yourself a Thing</vt:lpstr>
      <vt:lpstr>Plan</vt:lpstr>
      <vt:lpstr>Workshop Assignment</vt:lpstr>
      <vt:lpstr>PowerPoint Presentation</vt:lpstr>
      <vt:lpstr>Buttonology</vt:lpstr>
      <vt:lpstr>Example Workshop – Ways to Read a Text</vt:lpstr>
      <vt:lpstr>Embedded Workshop Starts here</vt:lpstr>
      <vt:lpstr>PowerPoint Presentation</vt:lpstr>
      <vt:lpstr>PowerPoint Presentation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PowerPoint Presentation</vt:lpstr>
      <vt:lpstr>Sentiment Analysis in Use</vt:lpstr>
      <vt:lpstr>Reflect on the Activity</vt:lpstr>
      <vt:lpstr>Reflect on the Activity</vt:lpstr>
      <vt:lpstr>Workshop Assignment</vt:lpstr>
      <vt:lpstr>Reading / Homework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Workshops</dc:title>
  <dc:creator>Walsh, Brandon M (bmw9t)</dc:creator>
  <cp:lastModifiedBy>Walsh, Brandon M (bmw9t)</cp:lastModifiedBy>
  <cp:revision>94</cp:revision>
  <dcterms:created xsi:type="dcterms:W3CDTF">2018-09-26T14:28:18Z</dcterms:created>
  <dcterms:modified xsi:type="dcterms:W3CDTF">2022-10-10T19:08:22Z</dcterms:modified>
</cp:coreProperties>
</file>