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97" r:id="rId3"/>
    <p:sldId id="290" r:id="rId4"/>
    <p:sldId id="257" r:id="rId5"/>
    <p:sldId id="259" r:id="rId6"/>
    <p:sldId id="292" r:id="rId7"/>
    <p:sldId id="302" r:id="rId8"/>
    <p:sldId id="301" r:id="rId9"/>
    <p:sldId id="277" r:id="rId10"/>
    <p:sldId id="278" r:id="rId11"/>
    <p:sldId id="279" r:id="rId12"/>
    <p:sldId id="280" r:id="rId13"/>
    <p:sldId id="282" r:id="rId14"/>
    <p:sldId id="283" r:id="rId15"/>
    <p:sldId id="284" r:id="rId16"/>
    <p:sldId id="286" r:id="rId17"/>
    <p:sldId id="285" r:id="rId18"/>
    <p:sldId id="299" r:id="rId19"/>
    <p:sldId id="303" r:id="rId20"/>
    <p:sldId id="289" r:id="rId21"/>
    <p:sldId id="293" r:id="rId22"/>
    <p:sldId id="296" r:id="rId23"/>
    <p:sldId id="258" r:id="rId24"/>
    <p:sldId id="295" r:id="rId25"/>
    <p:sldId id="30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2"/>
    <p:restoredTop sz="69709"/>
  </p:normalViewPr>
  <p:slideViewPr>
    <p:cSldViewPr snapToGrid="0" snapToObjects="1">
      <p:cViewPr varScale="1">
        <p:scale>
          <a:sx n="76" d="100"/>
          <a:sy n="76" d="100"/>
        </p:scale>
        <p:origin x="185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72EBC-2E3C-CF45-9A4B-623097783979}" type="datetimeFigureOut">
              <a:t>9/15/21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B715B-618E-024D-9745-4BA83BFF9D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6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 questions that should be asked?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B715B-618E-024D-9745-4BA83BFF9D4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82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remember computers like numbers. How might we register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72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64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add up</a:t>
            </a:r>
            <a:r>
              <a:rPr lang="en-US" baseline="0" dirty="0"/>
              <a:t> the numbers for the sentence, we can get a sense of the feelings in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70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in particular that Fahrenheit</a:t>
            </a:r>
            <a:r>
              <a:rPr lang="en-US" baseline="0" dirty="0"/>
              <a:t> 451 appears to be the happiest.</a:t>
            </a:r>
          </a:p>
          <a:p>
            <a:endParaRPr lang="en-US" baseline="0" dirty="0"/>
          </a:p>
          <a:p>
            <a:r>
              <a:rPr lang="en-US" baseline="0" dirty="0"/>
              <a:t>Key concepts to point them towards:</a:t>
            </a:r>
          </a:p>
          <a:p>
            <a:endParaRPr lang="en-US" baseline="0" dirty="0"/>
          </a:p>
          <a:p>
            <a:r>
              <a:rPr lang="en-US" baseline="0" dirty="0"/>
              <a:t>How do they move from individual words to whole paragraphs' sentiment?</a:t>
            </a:r>
          </a:p>
          <a:p>
            <a:r>
              <a:rPr lang="en-US" baseline="0" dirty="0"/>
              <a:t>How do they compare or not the sentiment of each others? They need to have the same common number system</a:t>
            </a:r>
          </a:p>
          <a:p>
            <a:r>
              <a:rPr lang="en-US" baseline="0" dirty="0"/>
              <a:t>They need a dictionary of words that have sentiments</a:t>
            </a:r>
          </a:p>
          <a:p>
            <a:r>
              <a:rPr lang="en-US" baseline="0" dirty="0"/>
              <a:t>Does every word have a polarity associated with it?</a:t>
            </a:r>
          </a:p>
          <a:p>
            <a:r>
              <a:rPr lang="en-US" baseline="0" dirty="0"/>
              <a:t>What about context? How would you account for context?</a:t>
            </a:r>
          </a:p>
          <a:p>
            <a:r>
              <a:rPr lang="en-US" baseline="0" dirty="0"/>
              <a:t>Anything else?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70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Points that might come up?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53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77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can you do with sentiment analysis?</a:t>
            </a:r>
          </a:p>
          <a:p>
            <a:r>
              <a:rPr lang="en-US" dirty="0"/>
              <a:t>From a humanities perspective, you can say that by registering</a:t>
            </a:r>
            <a:r>
              <a:rPr lang="en-US" baseline="0" dirty="0"/>
              <a:t> moments of happiness or sadness over time, you can measure a plot’s tension. You could get a sense of the plot arc in a text. </a:t>
            </a:r>
            <a:r>
              <a:rPr lang="en-US" baseline="0" dirty="0" err="1"/>
              <a:t>Jockers</a:t>
            </a:r>
            <a:r>
              <a:rPr lang="en-US" baseline="0" dirty="0"/>
              <a:t> claims there are really only six shapes if you do this kind of math.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40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715B-618E-024D-9745-4BA83BFF9D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36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Reactions to the buttonology reading?</a:t>
            </a:r>
          </a:p>
          <a:p>
            <a:r>
              <a:rPr lang="en-US"/>
              <a:t>What are the worst teaching/learning experiences they've ever had?</a:t>
            </a:r>
          </a:p>
          <a:p>
            <a:r>
              <a:rPr lang="en-US"/>
              <a:t>What scares them about teaching digital humanities?</a:t>
            </a:r>
          </a:p>
          <a:p>
            <a:endParaRPr lang="en-US"/>
          </a:p>
          <a:p>
            <a:r>
              <a:rPr lang="en-US"/>
              <a:t>Things you want them to get to – it's ok not to know everything. The technology can get in the way; it's not always necessary; you only need to know a little bit. They're all good teachers. </a:t>
            </a:r>
          </a:p>
          <a:p>
            <a:endParaRPr lang="en-US"/>
          </a:p>
          <a:p>
            <a:r>
              <a:rPr lang="en-US"/>
              <a:t>Buttonology certainly has its place, but there are other ways to teach.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B715B-618E-024D-9745-4BA83BFF9D40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27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B715B-618E-024D-9745-4BA83BFF9D40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6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Kurt Vonnegut’s </a:t>
            </a:r>
            <a:r>
              <a:rPr lang="en-US" dirty="0" err="1"/>
              <a:t>masters’s</a:t>
            </a:r>
            <a:r>
              <a:rPr lang="en-US" dirty="0"/>
              <a:t> thesis gave postulated that all stories are about moving between happiness and sadness over time, ecstasy and misery. He also returned to this idea in later lectures.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715B-618E-024D-9745-4BA83BFF9D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06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he plots out </a:t>
            </a:r>
            <a:r>
              <a:rPr lang="en-US" dirty="0" err="1"/>
              <a:t>cinderella</a:t>
            </a:r>
            <a:r>
              <a:rPr lang="en-US" dirty="0"/>
              <a:t>. Along with certain key plot points that track to the story. He somewhat famously offered several of these plot </a:t>
            </a:r>
            <a:r>
              <a:rPr lang="en-US" dirty="0" err="1"/>
              <a:t>archs</a:t>
            </a:r>
            <a:r>
              <a:rPr lang="en-US" dirty="0"/>
              <a:t> as archetypes and said something like “there are six types of stories”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715B-618E-024D-9745-4BA83BFF9D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35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convenient thing for us because as you’ve been seeing in </a:t>
            </a:r>
            <a:r>
              <a:rPr lang="en-US" dirty="0" err="1"/>
              <a:t>codelab</a:t>
            </a:r>
            <a:r>
              <a:rPr lang="en-US" dirty="0"/>
              <a:t>, computers are very literally minded. You give them some information and they work with it. Given their constraints, how can we get to complex ideas like human emotions. How can a computer help us understand things. </a:t>
            </a:r>
          </a:p>
          <a:p>
            <a:endParaRPr lang="en-US" dirty="0"/>
          </a:p>
          <a:p>
            <a:r>
              <a:rPr lang="en-US" dirty="0"/>
              <a:t>We’ll be working with this provocation today and combining it with some of our </a:t>
            </a:r>
            <a:r>
              <a:rPr lang="en-US" dirty="0" err="1"/>
              <a:t>codelab</a:t>
            </a:r>
            <a:r>
              <a:rPr lang="en-US" dirty="0"/>
              <a:t> work. How does a text convey feelings? How does a computer understand things?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5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these sentences happy or sad?</a:t>
            </a:r>
            <a:r>
              <a:rPr lang="en-US" baseline="0" dirty="0"/>
              <a:t> How do you tell?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66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Happy? Sad? How do you</a:t>
            </a:r>
            <a:r>
              <a:rPr lang="en-US" baseline="0" dirty="0"/>
              <a:t> tell? Maybe there’s some other kind of measure?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8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Happy? Sad? How do you</a:t>
            </a:r>
            <a:r>
              <a:rPr lang="en-US" baseline="0" dirty="0"/>
              <a:t> tell? Maybe there’s some other kind </a:t>
            </a:r>
            <a:r>
              <a:rPr lang="en-US" baseline="0"/>
              <a:t>of measure?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8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AA9B-75E5-FD4C-9434-81A1526FD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8FADD-A0D9-7343-9724-ACAC00BCA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1052E-22FC-AD41-88F7-26DA74BF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F15DC-F4EC-574E-8B34-01608999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3A25D-AECB-CB4E-9DDC-955BC789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4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0C500-7ACC-9444-828A-C4CDE26E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BC144-9DE1-4B42-9FA5-2C98BE179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EC5EB-BBED-6A48-B8C7-968879F5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834CD-8410-144F-8BE9-EF127245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DE0DE-9CD3-E14B-923E-DFAF8279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0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34DE1-A6C2-4840-A81B-1725562E4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80262-9136-874E-A594-41883D7CD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9EAF5-1CE7-A84D-8E0C-869746F5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14378-B34C-5F4D-A751-23459510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D6E2C-33BD-2C41-A4B5-6B66F5E5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2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90D5-3C4D-C844-9E54-93A2BA33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C89EB-F9CD-FB45-B306-0084799A1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EB14F-ECBE-A044-9080-A98B7039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73ED3-393B-BE45-8BDD-A9322848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6B4E5-0FEE-384E-A55D-1299E48C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2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152C-DA96-6F4D-A6A5-9A1C8A073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28458-0275-3243-B5E2-D8478BF4D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C4CFE-C3A2-EE4A-A07A-60F407FF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5C880-FC9B-DF45-B218-AB6096F9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2DEC0-DD8C-2146-B2AB-4225AD97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2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7966-6A9E-BB47-B0D5-022A8BFF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E63D0-B606-D045-9BC7-8A7C4FBD8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A7184-08BF-6946-A73B-46C8EEEF8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4CD5-DF04-CB4A-B452-8CF8F748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EE44C-8245-FC4A-8644-B0BC387B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292A2-044B-F74F-AE51-9A076330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1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7B23-7D5B-114B-977D-FF95CB19C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2F6F6-0712-0C44-AFE9-CF79B5C7F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234FE-C8EB-F346-9041-D1F62ADB5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59DA7-8B0B-004E-BE37-608303523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C0F461-4073-C248-A264-29ACEA19F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C98B1-9C5F-0848-8498-B25F76B8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B9C569-C952-5B46-966A-B8B2841A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08B8F-C05C-F74F-A75E-DEDD8185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6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BAF5-88D0-1B4E-B9D7-181B7AB3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BA150-C058-EA41-A2DE-47777EE4A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23133-E357-C547-B6C0-7BFD2E77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15D96-FA65-4A4F-9C6E-70F6CC0E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4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B82D3E-3BC4-8C45-A0CC-C0F7A2D99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40ADA-5463-6741-9388-4CBC8AEE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D47FC-D29D-314C-A619-689821FA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0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A72C-08AA-664F-A164-4B0C154F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294DA-9248-6946-89BB-9B4A307D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B0514-EE3D-3140-82DA-235DC7B9F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C5ED0-B451-FF46-B735-33285D1D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FA009-6F34-2542-9265-C618E320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A06DB-D25C-2A45-8014-83C3A146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0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FB8D-CD50-DC4C-82B3-D070C1E7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C98FB-CE17-F148-8C37-C140BDA9E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C15CF-8754-A643-9228-87065AB14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8B5C9-FE70-504D-B355-17395ED08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30C92-7011-3643-89B6-B662EA02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BEA92-5B64-E14E-8F26-49762A04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5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0644D-4FE3-4D42-9EDB-76E7ECAF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C6A28-9443-C249-B752-70E534D59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D9CED-0862-0947-85E3-16D1ABDB4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39D22-5EF9-9546-AAFA-1A29548E4F74}" type="datetimeFigureOut"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948B-9408-DF4C-B7D2-87868BF61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2953-A870-6D4D-A07C-4349679D6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igitalpedagogy.mla.hcommon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B3CD-A195-6145-A136-A424087C1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Workshop on Workshops</a:t>
            </a: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r>
              <a:rPr lang="en-US" dirty="0"/>
              <a:t>Teaching Yourself a Thing</a:t>
            </a:r>
          </a:p>
        </p:txBody>
      </p:sp>
    </p:spTree>
    <p:extLst>
      <p:ext uri="{BB962C8B-B14F-4D97-AF65-F5344CB8AC3E}">
        <p14:creationId xmlns:p14="http://schemas.microsoft.com/office/powerpoint/2010/main" val="1856857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 am very happy.”</a:t>
            </a:r>
          </a:p>
          <a:p>
            <a:endParaRPr lang="en-US" dirty="0"/>
          </a:p>
          <a:p>
            <a:r>
              <a:rPr lang="en-US" dirty="0"/>
              <a:t>“She is so sad.”</a:t>
            </a:r>
          </a:p>
        </p:txBody>
      </p:sp>
    </p:spTree>
    <p:extLst>
      <p:ext uri="{BB962C8B-B14F-4D97-AF65-F5344CB8AC3E}">
        <p14:creationId xmlns:p14="http://schemas.microsoft.com/office/powerpoint/2010/main" val="173091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"It was the best of times, it was the worst of times…”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10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"It was the best of times, it was the worst of times…”</a:t>
            </a:r>
          </a:p>
          <a:p>
            <a:endParaRPr lang="en-US" dirty="0"/>
          </a:p>
          <a:p>
            <a:r>
              <a:rPr lang="en-US" dirty="0"/>
              <a:t>Not a clear answer overall. If we can’t tell, how would a computer?</a:t>
            </a:r>
          </a:p>
          <a:p>
            <a:r>
              <a:rPr lang="en-US" dirty="0"/>
              <a:t>We need a better way to register this. Let’s go word by word.</a:t>
            </a:r>
          </a:p>
        </p:txBody>
      </p:sp>
    </p:spTree>
    <p:extLst>
      <p:ext uri="{BB962C8B-B14F-4D97-AF65-F5344CB8AC3E}">
        <p14:creationId xmlns:p14="http://schemas.microsoft.com/office/powerpoint/2010/main" val="1232154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1" y="1720840"/>
            <a:ext cx="8229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"It </a:t>
            </a:r>
          </a:p>
          <a:p>
            <a:r>
              <a:rPr lang="en-US" sz="2500" dirty="0"/>
              <a:t>was </a:t>
            </a:r>
          </a:p>
          <a:p>
            <a:r>
              <a:rPr lang="en-US" sz="2500" dirty="0"/>
              <a:t>the </a:t>
            </a:r>
          </a:p>
          <a:p>
            <a:r>
              <a:rPr lang="en-US" sz="2500" dirty="0"/>
              <a:t>best			happy! / positive</a:t>
            </a:r>
          </a:p>
          <a:p>
            <a:r>
              <a:rPr lang="en-US" sz="2500" dirty="0"/>
              <a:t>of </a:t>
            </a:r>
          </a:p>
          <a:p>
            <a:r>
              <a:rPr lang="en-US" sz="2500" dirty="0"/>
              <a:t>times, </a:t>
            </a:r>
          </a:p>
          <a:p>
            <a:r>
              <a:rPr lang="en-US" sz="2500" dirty="0"/>
              <a:t>it </a:t>
            </a:r>
          </a:p>
          <a:p>
            <a:r>
              <a:rPr lang="en-US" sz="2500" dirty="0"/>
              <a:t>was </a:t>
            </a:r>
          </a:p>
          <a:p>
            <a:r>
              <a:rPr lang="en-US" sz="2500" dirty="0"/>
              <a:t>the </a:t>
            </a:r>
          </a:p>
          <a:p>
            <a:r>
              <a:rPr lang="en-US" sz="2500" dirty="0"/>
              <a:t>worst			sad! / negative</a:t>
            </a:r>
          </a:p>
          <a:p>
            <a:r>
              <a:rPr lang="en-US" sz="2500" dirty="0"/>
              <a:t>of </a:t>
            </a:r>
          </a:p>
          <a:p>
            <a:r>
              <a:rPr lang="en-US" sz="2500" dirty="0"/>
              <a:t>times…"</a:t>
            </a:r>
          </a:p>
        </p:txBody>
      </p:sp>
    </p:spTree>
    <p:extLst>
      <p:ext uri="{BB962C8B-B14F-4D97-AF65-F5344CB8AC3E}">
        <p14:creationId xmlns:p14="http://schemas.microsoft.com/office/powerpoint/2010/main" val="3720841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1" y="1720840"/>
            <a:ext cx="8229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"It </a:t>
            </a:r>
          </a:p>
          <a:p>
            <a:r>
              <a:rPr lang="en-US" sz="2500" dirty="0"/>
              <a:t>was </a:t>
            </a:r>
          </a:p>
          <a:p>
            <a:r>
              <a:rPr lang="en-US" sz="2500" dirty="0"/>
              <a:t>the </a:t>
            </a:r>
          </a:p>
          <a:p>
            <a:r>
              <a:rPr lang="en-US" sz="2500" dirty="0"/>
              <a:t>best			happy! / positive / 1</a:t>
            </a:r>
          </a:p>
          <a:p>
            <a:r>
              <a:rPr lang="en-US" sz="2500" dirty="0"/>
              <a:t>of </a:t>
            </a:r>
          </a:p>
          <a:p>
            <a:r>
              <a:rPr lang="en-US" sz="2500" dirty="0"/>
              <a:t>times, </a:t>
            </a:r>
          </a:p>
          <a:p>
            <a:r>
              <a:rPr lang="en-US" sz="2500" dirty="0"/>
              <a:t>it </a:t>
            </a:r>
          </a:p>
          <a:p>
            <a:r>
              <a:rPr lang="en-US" sz="2500" dirty="0"/>
              <a:t>was </a:t>
            </a:r>
          </a:p>
          <a:p>
            <a:r>
              <a:rPr lang="en-US" sz="2500" dirty="0"/>
              <a:t>the </a:t>
            </a:r>
          </a:p>
          <a:p>
            <a:r>
              <a:rPr lang="en-US" sz="2500" dirty="0"/>
              <a:t>worst			sad! / negative / -1</a:t>
            </a:r>
          </a:p>
          <a:p>
            <a:r>
              <a:rPr lang="en-US" sz="2500" dirty="0"/>
              <a:t>of </a:t>
            </a:r>
          </a:p>
          <a:p>
            <a:r>
              <a:rPr lang="en-US" sz="2500" dirty="0"/>
              <a:t>times…"</a:t>
            </a:r>
          </a:p>
        </p:txBody>
      </p:sp>
    </p:spTree>
    <p:extLst>
      <p:ext uri="{BB962C8B-B14F-4D97-AF65-F5344CB8AC3E}">
        <p14:creationId xmlns:p14="http://schemas.microsoft.com/office/powerpoint/2010/main" val="3016996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"It was the best of times, it was the worst of times…”</a:t>
            </a:r>
          </a:p>
          <a:p>
            <a:pPr marL="0" indent="0">
              <a:buNone/>
            </a:pPr>
            <a:r>
              <a:rPr lang="en-US" dirty="0"/>
              <a:t>		1			-1 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Total = 0</a:t>
            </a:r>
          </a:p>
          <a:p>
            <a:pPr marL="0" indent="0">
              <a:buNone/>
            </a:pPr>
            <a:r>
              <a:rPr lang="en-US" dirty="0"/>
              <a:t>Overall neutral sentiment?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we can get at the emotional score of a sentence, by</a:t>
            </a:r>
          </a:p>
          <a:p>
            <a:pPr marL="0" indent="0">
              <a:buNone/>
            </a:pPr>
            <a:r>
              <a:rPr lang="en-US" dirty="0"/>
              <a:t>a) assigning values to +/- words and b) counting up those values</a:t>
            </a:r>
          </a:p>
        </p:txBody>
      </p:sp>
    </p:spTree>
    <p:extLst>
      <p:ext uri="{BB962C8B-B14F-4D97-AF65-F5344CB8AC3E}">
        <p14:creationId xmlns:p14="http://schemas.microsoft.com/office/powerpoint/2010/main" val="3703551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Glance at the three excerpts on your handout and think about them in this way. </a:t>
            </a:r>
          </a:p>
          <a:p>
            <a:r>
              <a:rPr lang="en-US" dirty="0"/>
              <a:t>Which do you expect to be happiest? Saddest?</a:t>
            </a:r>
          </a:p>
          <a:p>
            <a:r>
              <a:rPr lang="en-US" dirty="0"/>
              <a:t>Do this mathematical charting for at least one of the paragraphs.</a:t>
            </a:r>
          </a:p>
          <a:p>
            <a:r>
              <a:rPr lang="en-US" dirty="0"/>
              <a:t>Any problems or questions that this raises?</a:t>
            </a:r>
          </a:p>
          <a:p>
            <a:endParaRPr lang="en-US" dirty="0"/>
          </a:p>
          <a:p>
            <a:r>
              <a:rPr lang="en-US" dirty="0"/>
              <a:t>In breakout rooms or pairs</a:t>
            </a:r>
          </a:p>
        </p:txBody>
      </p:sp>
    </p:spTree>
    <p:extLst>
      <p:ext uri="{BB962C8B-B14F-4D97-AF65-F5344CB8AC3E}">
        <p14:creationId xmlns:p14="http://schemas.microsoft.com/office/powerpoint/2010/main" val="1954955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imagine a range of emotions: good, better, best.</a:t>
            </a:r>
          </a:p>
          <a:p>
            <a:r>
              <a:rPr lang="en-US" dirty="0"/>
              <a:t>So you could use a range of numbers: good = +1, better= +3, best = +5</a:t>
            </a:r>
          </a:p>
          <a:p>
            <a:r>
              <a:rPr lang="en-US" dirty="0"/>
              <a:t>Say, assign any emotion-laden word a number between -5 and +5. </a:t>
            </a:r>
          </a:p>
          <a:p>
            <a:r>
              <a:rPr lang="en-US" dirty="0"/>
              <a:t>Keep in mind that you’re not reading for context. Simply on a word-by-word basis.</a:t>
            </a:r>
          </a:p>
          <a:p>
            <a:r>
              <a:rPr lang="en-US" dirty="0"/>
              <a:t>So “yes” would be positive. “no” would be negative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00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account for context?</a:t>
            </a:r>
          </a:p>
          <a:p>
            <a:r>
              <a:rPr lang="en-US" dirty="0"/>
              <a:t>How do we make sure our results are comparable?</a:t>
            </a:r>
          </a:p>
          <a:p>
            <a:r>
              <a:rPr lang="en-US" dirty="0"/>
              <a:t>How can we make sure everyone is getting the same results so that we could compare readings?</a:t>
            </a:r>
          </a:p>
          <a:p>
            <a:r>
              <a:rPr lang="en-US" dirty="0"/>
              <a:t>How do you account for longer texts?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44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B6E7B36-031B-DF49-89B2-C3F128D7E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59" r="3113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0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E940-B64B-3C44-A159-BF5C5462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B9B70-C367-2044-BBEB-33A895F06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Frame next assignment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 concept behind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Share and work through Brandon's example lesson</a:t>
            </a:r>
          </a:p>
        </p:txBody>
      </p:sp>
    </p:spTree>
    <p:extLst>
      <p:ext uri="{BB962C8B-B14F-4D97-AF65-F5344CB8AC3E}">
        <p14:creationId xmlns:p14="http://schemas.microsoft.com/office/powerpoint/2010/main" val="377297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in Use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698" y="1417639"/>
            <a:ext cx="6448604" cy="46034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9628" y="6021085"/>
            <a:ext cx="535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www.matthewjockers.net</a:t>
            </a:r>
            <a:r>
              <a:rPr lang="en-US" dirty="0"/>
              <a:t>/2015/02/02/</a:t>
            </a:r>
            <a:r>
              <a:rPr lang="en-US" dirty="0" err="1"/>
              <a:t>syuzhet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66560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F0A7-ED78-5F4A-AB40-E5E81442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on the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2C321-5B80-D843-85F3-BC9F9393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General thoughts on what we did.</a:t>
            </a:r>
          </a:p>
          <a:p>
            <a:r>
              <a:rPr lang="en-US"/>
              <a:t>Thoughts on other technical workshops they've been in.</a:t>
            </a:r>
          </a:p>
          <a:p>
            <a:r>
              <a:rPr lang="en-US"/>
              <a:t>Thoughts on the readings.</a:t>
            </a:r>
          </a:p>
        </p:txBody>
      </p:sp>
    </p:spTree>
    <p:extLst>
      <p:ext uri="{BB962C8B-B14F-4D97-AF65-F5344CB8AC3E}">
        <p14:creationId xmlns:p14="http://schemas.microsoft.com/office/powerpoint/2010/main" val="1509243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F0A7-ED78-5F4A-AB40-E5E81442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on the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2C321-5B80-D843-85F3-BC9F9393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risk of technical problems going wrong</a:t>
            </a:r>
          </a:p>
          <a:p>
            <a:r>
              <a:rPr lang="en-US" dirty="0"/>
              <a:t>Students don't need any programming to participate</a:t>
            </a:r>
          </a:p>
          <a:p>
            <a:r>
              <a:rPr lang="en-US" dirty="0"/>
              <a:t>Gets concepts across but the students arrive at them on their own</a:t>
            </a:r>
          </a:p>
          <a:p>
            <a:r>
              <a:rPr lang="en-US" dirty="0"/>
              <a:t>Now they'll know what the tools are doing, which removes one element of confusion when learning technical tasks.</a:t>
            </a:r>
          </a:p>
          <a:p>
            <a:r>
              <a:rPr lang="en-US" dirty="0"/>
              <a:t>Show them where to go next</a:t>
            </a:r>
          </a:p>
        </p:txBody>
      </p:sp>
    </p:spTree>
    <p:extLst>
      <p:ext uri="{BB962C8B-B14F-4D97-AF65-F5344CB8AC3E}">
        <p14:creationId xmlns:p14="http://schemas.microsoft.com/office/powerpoint/2010/main" val="2338427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81A8-FF1B-C345-AA4A-46946395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ADEA3-2F02-1346-BCCA-17D92A5B3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Week of October 18th</a:t>
            </a:r>
          </a:p>
          <a:p>
            <a:r>
              <a:rPr lang="en-US" dirty="0"/>
              <a:t>Develop a low-tech, pencil and paper (</a:t>
            </a:r>
            <a:r>
              <a:rPr lang="en-US" dirty="0" err="1"/>
              <a:t>ish</a:t>
            </a:r>
            <a:r>
              <a:rPr lang="en-US" dirty="0"/>
              <a:t>) digital humanities workshop you could give soon based on your research interests.</a:t>
            </a:r>
          </a:p>
          <a:p>
            <a:r>
              <a:rPr lang="en-US" dirty="0"/>
              <a:t>Use it as an opportunity to teach to learn.</a:t>
            </a:r>
          </a:p>
          <a:p>
            <a:r>
              <a:rPr lang="en-US" dirty="0"/>
              <a:t>Be thinking of the how this connects to the project.</a:t>
            </a:r>
          </a:p>
          <a:p>
            <a:r>
              <a:rPr lang="en-US" dirty="0"/>
              <a:t>Work with others on your ideas</a:t>
            </a:r>
          </a:p>
          <a:p>
            <a:r>
              <a:rPr lang="en-US" dirty="0"/>
              <a:t>Outcome is a blog post</a:t>
            </a:r>
          </a:p>
        </p:txBody>
      </p:sp>
    </p:spTree>
    <p:extLst>
      <p:ext uri="{BB962C8B-B14F-4D97-AF65-F5344CB8AC3E}">
        <p14:creationId xmlns:p14="http://schemas.microsoft.com/office/powerpoint/2010/main" val="1909780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836A-906F-E54A-8420-B19EB122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/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9CF34-3B0D-B24F-B1BE-B3F59FD7C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what kind of method or concept you want as part of your profile</a:t>
            </a:r>
          </a:p>
          <a:p>
            <a:r>
              <a:rPr lang="en-US" dirty="0"/>
              <a:t>Think through how it might relate to your own…</a:t>
            </a:r>
          </a:p>
          <a:p>
            <a:pPr lvl="1"/>
            <a:r>
              <a:rPr lang="en-US" dirty="0"/>
              <a:t>Research</a:t>
            </a:r>
          </a:p>
          <a:p>
            <a:pPr lvl="1"/>
            <a:r>
              <a:rPr lang="en-US" dirty="0"/>
              <a:t>Workshop</a:t>
            </a:r>
          </a:p>
          <a:p>
            <a:pPr lvl="1"/>
            <a:r>
              <a:rPr lang="en-US" dirty="0"/>
              <a:t>DH Education project</a:t>
            </a:r>
          </a:p>
          <a:p>
            <a:r>
              <a:rPr lang="en-US" dirty="0"/>
              <a:t>Start brainstorming workshop ideas. </a:t>
            </a:r>
          </a:p>
          <a:p>
            <a:r>
              <a:rPr lang="en-US" dirty="0"/>
              <a:t>Talk to me – I can poke you in a direction</a:t>
            </a:r>
          </a:p>
        </p:txBody>
      </p:sp>
    </p:spTree>
    <p:extLst>
      <p:ext uri="{BB962C8B-B14F-4D97-AF65-F5344CB8AC3E}">
        <p14:creationId xmlns:p14="http://schemas.microsoft.com/office/powerpoint/2010/main" val="643085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3419-A0D5-8D4E-A4A8-A72713A0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Get You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2D47B-3688-0F41-A6B8-5D34B70C6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Disciplinary DH assignment</a:t>
            </a:r>
          </a:p>
          <a:p>
            <a:pPr lvl="1" fontAlgn="base"/>
            <a:r>
              <a:rPr lang="en-US" dirty="0"/>
              <a:t>Come in with 2-3 projects from your discipline (broadly construed!), some of which connect to your interests for discussion.</a:t>
            </a:r>
          </a:p>
          <a:p>
            <a:pPr lvl="1" fontAlgn="base"/>
            <a:r>
              <a:rPr lang="en-US" dirty="0"/>
              <a:t>Digital Pedagogy in the Humanities and Reviews in </a:t>
            </a:r>
            <a:r>
              <a:rPr lang="en-US" dirty="0" err="1"/>
              <a:t>DHcan</a:t>
            </a:r>
            <a:r>
              <a:rPr lang="en-US" dirty="0"/>
              <a:t> be a way in for those projects</a:t>
            </a:r>
          </a:p>
          <a:p>
            <a:pPr lvl="1" fontAlgn="base"/>
            <a:r>
              <a:rPr lang="en-US" dirty="0"/>
              <a:t>I can also help you find things – ping me</a:t>
            </a:r>
          </a:p>
          <a:p>
            <a:pPr lvl="1" fontAlgn="base"/>
            <a:r>
              <a:rPr lang="en-US" dirty="0"/>
              <a:t>Be prepared to chat about what you find. </a:t>
            </a:r>
          </a:p>
          <a:p>
            <a:pPr fontAlgn="base"/>
            <a:r>
              <a:rPr lang="en-US" dirty="0"/>
              <a:t>Readings Assigned</a:t>
            </a:r>
          </a:p>
          <a:p>
            <a:pPr lvl="1" fontAlgn="base"/>
            <a:r>
              <a:rPr lang="en-US" dirty="0"/>
              <a:t>Explore 2-3 things in </a:t>
            </a:r>
            <a:r>
              <a:rPr lang="en-US" dirty="0">
                <a:hlinkClick r:id="rId2"/>
              </a:rPr>
              <a:t>Digital Pedagogy in the Humanities: Concepts, Models, and Experiments</a:t>
            </a:r>
            <a:r>
              <a:rPr lang="en-US" dirty="0"/>
              <a:t> that are useful for your interests.</a:t>
            </a:r>
          </a:p>
        </p:txBody>
      </p:sp>
    </p:spTree>
    <p:extLst>
      <p:ext uri="{BB962C8B-B14F-4D97-AF65-F5344CB8AC3E}">
        <p14:creationId xmlns:p14="http://schemas.microsoft.com/office/powerpoint/2010/main" val="323057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81A8-FF1B-C345-AA4A-46946395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ADEA3-2F02-1346-BCCA-17D92A5B3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“Due” October 18th</a:t>
            </a:r>
          </a:p>
          <a:p>
            <a:r>
              <a:rPr lang="en-US" dirty="0"/>
              <a:t>Use it as an opportunity to teach to learn.</a:t>
            </a:r>
          </a:p>
          <a:p>
            <a:r>
              <a:rPr lang="en-US" dirty="0"/>
              <a:t>Develop a low-tech, pencil and paper (</a:t>
            </a:r>
            <a:r>
              <a:rPr lang="en-US" dirty="0" err="1"/>
              <a:t>ish</a:t>
            </a:r>
            <a:r>
              <a:rPr lang="en-US" dirty="0"/>
              <a:t>) digital humanities workshop you could give soon based on your research interests.</a:t>
            </a:r>
          </a:p>
          <a:p>
            <a:r>
              <a:rPr lang="en-US" dirty="0"/>
              <a:t>Be thinking of connections to the project.</a:t>
            </a:r>
          </a:p>
          <a:p>
            <a:r>
              <a:rPr lang="en-US" dirty="0"/>
              <a:t>Work with each other (and/or staff) to workshop your individual workshop materials.</a:t>
            </a:r>
          </a:p>
          <a:p>
            <a:r>
              <a:rPr lang="en-US" dirty="0"/>
              <a:t>Outcome will be a blog post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0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E53E-300C-8B48-B452-4A45CEB8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Buttonology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63EB3-264B-D74C-AA8B-51D5DEFD8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"Knowing how to upload texts into a tool like Voyant does not help researchers think about what texts should be uploaded, how selecting data relates to a research question, or even what constitutes an effective research question." </a:t>
            </a:r>
          </a:p>
          <a:p>
            <a:r>
              <a:rPr lang="en-US"/>
              <a:t>"Beyond Buttonology: Digital Humanities, Digital Pedagogy, and the ACRL Framework" – John E. Russell and Merinda Kaye Hensley</a:t>
            </a:r>
          </a:p>
          <a:p>
            <a:r>
              <a:rPr lang="en-US"/>
              <a:t>That's the provocation for this unit.</a:t>
            </a:r>
          </a:p>
        </p:txBody>
      </p:sp>
    </p:spTree>
    <p:extLst>
      <p:ext uri="{BB962C8B-B14F-4D97-AF65-F5344CB8AC3E}">
        <p14:creationId xmlns:p14="http://schemas.microsoft.com/office/powerpoint/2010/main" val="370624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530D9-967D-054D-86B5-AB5AF941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Workshop – Ways to Read a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7B1E2-2699-B345-A3F9-45825038A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One-shot workshop that I can use for variable amounts of time</a:t>
            </a:r>
          </a:p>
          <a:p>
            <a:r>
              <a:rPr lang="en-US" dirty="0"/>
              <a:t>Uses basically no technology but 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Basically it's text analysis with pen and paper</a:t>
            </a:r>
          </a:p>
          <a:p>
            <a:r>
              <a:rPr lang="en-US" dirty="0"/>
              <a:t>In what follows, you’ll get a micro-version of the workshop and then we’ll reflect on the pedagogy behind it together</a:t>
            </a:r>
          </a:p>
          <a:p>
            <a:r>
              <a:rPr lang="en-US" dirty="0"/>
              <a:t>Can find it written up here - https://</a:t>
            </a:r>
            <a:r>
              <a:rPr lang="en-US" dirty="0" err="1"/>
              <a:t>walshbr.com</a:t>
            </a:r>
            <a:r>
              <a:rPr lang="en-US" dirty="0"/>
              <a:t>/blog/ways-to-read/</a:t>
            </a:r>
          </a:p>
        </p:txBody>
      </p:sp>
    </p:spTree>
    <p:extLst>
      <p:ext uri="{BB962C8B-B14F-4D97-AF65-F5344CB8AC3E}">
        <p14:creationId xmlns:p14="http://schemas.microsoft.com/office/powerpoint/2010/main" val="305253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2C54-6A19-934F-AEC8-6122064F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Workshop Starts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21DF-E173-E140-B562-CDC304DEE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start here!</a:t>
            </a:r>
          </a:p>
          <a:p>
            <a:r>
              <a:rPr lang="en-US" dirty="0"/>
              <a:t>At this point in the original iteration, I had already introduced:</a:t>
            </a:r>
          </a:p>
          <a:p>
            <a:pPr lvl="1"/>
            <a:r>
              <a:rPr lang="en-US" dirty="0"/>
              <a:t>Close reading (literary interpretation by paying attention to the text)</a:t>
            </a:r>
          </a:p>
          <a:p>
            <a:pPr lvl="1"/>
            <a:r>
              <a:rPr lang="en-US" dirty="0"/>
              <a:t>Bag of words approaches to texts (basically just issues in word counting as a computer would do it)</a:t>
            </a:r>
          </a:p>
          <a:p>
            <a:pPr lvl="1"/>
            <a:r>
              <a:rPr lang="en-US" dirty="0"/>
              <a:t>Now moving into how a computer can do more complicated forms of analysis.</a:t>
            </a:r>
          </a:p>
          <a:p>
            <a:r>
              <a:rPr lang="en-US" dirty="0"/>
              <a:t>But also works as a standalone</a:t>
            </a:r>
          </a:p>
        </p:txBody>
      </p:sp>
    </p:spTree>
    <p:extLst>
      <p:ext uri="{BB962C8B-B14F-4D97-AF65-F5344CB8AC3E}">
        <p14:creationId xmlns:p14="http://schemas.microsoft.com/office/powerpoint/2010/main" val="429453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mpty grid">
            <a:extLst>
              <a:ext uri="{FF2B5EF4-FFF2-40B4-BE49-F238E27FC236}">
                <a16:creationId xmlns:a16="http://schemas.microsoft.com/office/drawing/2014/main" id="{D9A5BB00-8FB2-2947-9294-BE86A1729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1447800"/>
            <a:ext cx="63500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D69151-5225-CC48-80F5-E2DAFF4F03EA}"/>
              </a:ext>
            </a:extLst>
          </p:cNvPr>
          <p:cNvSpPr/>
          <p:nvPr/>
        </p:nvSpPr>
        <p:spPr>
          <a:xfrm>
            <a:off x="4272704" y="5750467"/>
            <a:ext cx="36465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https://</a:t>
            </a:r>
            <a:r>
              <a:rPr lang="en-US" sz="3000" dirty="0" err="1"/>
              <a:t>sive.rs</a:t>
            </a:r>
            <a:r>
              <a:rPr lang="en-US" sz="3000" dirty="0"/>
              <a:t>/drama</a:t>
            </a:r>
          </a:p>
        </p:txBody>
      </p:sp>
    </p:spTree>
    <p:extLst>
      <p:ext uri="{BB962C8B-B14F-4D97-AF65-F5344CB8AC3E}">
        <p14:creationId xmlns:p14="http://schemas.microsoft.com/office/powerpoint/2010/main" val="1737859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A731A68-9B19-AE40-9038-84AB05B8D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1314450"/>
            <a:ext cx="63500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94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how does a text convey feeling?</a:t>
            </a:r>
          </a:p>
          <a:p>
            <a:r>
              <a:rPr lang="en-US" dirty="0"/>
              <a:t>Is it happy? Sad? Positive or negative?</a:t>
            </a:r>
          </a:p>
          <a:p>
            <a:r>
              <a:rPr lang="en-US" dirty="0"/>
              <a:t>Complicated questions!</a:t>
            </a:r>
          </a:p>
          <a:p>
            <a:r>
              <a:rPr lang="en-US" dirty="0"/>
              <a:t>Let’s try to tell with simple examples…</a:t>
            </a:r>
          </a:p>
        </p:txBody>
      </p:sp>
    </p:spTree>
    <p:extLst>
      <p:ext uri="{BB962C8B-B14F-4D97-AF65-F5344CB8AC3E}">
        <p14:creationId xmlns:p14="http://schemas.microsoft.com/office/powerpoint/2010/main" val="129063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1542</Words>
  <Application>Microsoft Macintosh PowerPoint</Application>
  <PresentationFormat>Widescreen</PresentationFormat>
  <Paragraphs>182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Workshop on Workshops or Teaching Yourself a Thing</vt:lpstr>
      <vt:lpstr>Plan</vt:lpstr>
      <vt:lpstr>Workshop Assignment</vt:lpstr>
      <vt:lpstr>Buttonology</vt:lpstr>
      <vt:lpstr>Example Workshop – Ways to Read a Text</vt:lpstr>
      <vt:lpstr>Embedded Workshop Starts here</vt:lpstr>
      <vt:lpstr>PowerPoint Presentation</vt:lpstr>
      <vt:lpstr>PowerPoint Presentation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PowerPoint Presentation</vt:lpstr>
      <vt:lpstr>Sentiment Analysis in Use</vt:lpstr>
      <vt:lpstr>Reflect on the Activity</vt:lpstr>
      <vt:lpstr>Reflect on the Activity</vt:lpstr>
      <vt:lpstr>Workshop Assignment</vt:lpstr>
      <vt:lpstr>Reading / Homework</vt:lpstr>
      <vt:lpstr>Resources to Get You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on Workshops</dc:title>
  <dc:creator>Walsh, Brandon M (bmw9t)</dc:creator>
  <cp:lastModifiedBy>Walsh, Brandon M (bmw9t)</cp:lastModifiedBy>
  <cp:revision>91</cp:revision>
  <dcterms:created xsi:type="dcterms:W3CDTF">2018-09-26T14:28:18Z</dcterms:created>
  <dcterms:modified xsi:type="dcterms:W3CDTF">2021-09-15T17:58:31Z</dcterms:modified>
</cp:coreProperties>
</file>