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78" r:id="rId4"/>
    <p:sldId id="279" r:id="rId5"/>
    <p:sldId id="280" r:id="rId6"/>
    <p:sldId id="281" r:id="rId7"/>
    <p:sldId id="282" r:id="rId8"/>
    <p:sldId id="283" r:id="rId9"/>
    <p:sldId id="284"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p:normalViewPr>
  <p:slideViewPr>
    <p:cSldViewPr snapToGrid="0">
      <p:cViewPr>
        <p:scale>
          <a:sx n="54" d="100"/>
          <a:sy n="54" d="100"/>
        </p:scale>
        <p:origin x="141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614F-63E5-48C3-94FA-83286BC7B4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C05FD0-AC8E-49AF-938F-844DE8A436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FBE1F-989E-4E51-A984-5447F78A8A9D}"/>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5" name="Footer Placeholder 4">
            <a:extLst>
              <a:ext uri="{FF2B5EF4-FFF2-40B4-BE49-F238E27FC236}">
                <a16:creationId xmlns:a16="http://schemas.microsoft.com/office/drawing/2014/main" id="{AB7A0469-F71B-4B55-BAF9-10239928B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4A81D-D50E-44C2-8E1D-7D6D63D3914C}"/>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220566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F5A2-EA93-4A6D-82F3-8FA3946EA1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912B39-CD0B-4271-AE10-78DEFF8A08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E247E-1EB5-4952-8457-C05BB859356F}"/>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5" name="Footer Placeholder 4">
            <a:extLst>
              <a:ext uri="{FF2B5EF4-FFF2-40B4-BE49-F238E27FC236}">
                <a16:creationId xmlns:a16="http://schemas.microsoft.com/office/drawing/2014/main" id="{90470B2B-4E81-4E42-8C61-9635808E2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791A8-E966-4070-88B7-13E0A34945A7}"/>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234269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D2567-38A0-4F20-B9FC-4E05DB7B89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2F8478-5035-42F1-AD9B-7B5A86B3A9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41730-5E89-4498-85C2-C12760AAA210}"/>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5" name="Footer Placeholder 4">
            <a:extLst>
              <a:ext uri="{FF2B5EF4-FFF2-40B4-BE49-F238E27FC236}">
                <a16:creationId xmlns:a16="http://schemas.microsoft.com/office/drawing/2014/main" id="{39E8ED9B-9FDD-4D9E-B3D4-DD94107B1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12309-1985-48D7-B41F-7A6DDE855DFF}"/>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250085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9D23-D371-4190-89AD-1F4F585B3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E937E-C3CC-4CD5-B248-E5DABA7CF0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8FA8D-1D73-49BB-A38B-21971759D85A}"/>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5" name="Footer Placeholder 4">
            <a:extLst>
              <a:ext uri="{FF2B5EF4-FFF2-40B4-BE49-F238E27FC236}">
                <a16:creationId xmlns:a16="http://schemas.microsoft.com/office/drawing/2014/main" id="{F2B2B87F-AD44-4FA5-8B9B-AEFEE0678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8745C-02DC-4C5C-91B7-313E15307D53}"/>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2802286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C1E6-E950-477F-B652-1EDCC00E9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8D9360-350B-4722-80C3-2D8A6A51F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074814-C39F-4DF8-A738-111DBC267198}"/>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5" name="Footer Placeholder 4">
            <a:extLst>
              <a:ext uri="{FF2B5EF4-FFF2-40B4-BE49-F238E27FC236}">
                <a16:creationId xmlns:a16="http://schemas.microsoft.com/office/drawing/2014/main" id="{FBE2E8F6-CA5D-4D83-AAE7-D36533C73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6EBE7-AFA6-447B-B3E9-D099E2E2ADC9}"/>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68074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120A-9A22-4061-80DB-5235356B7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6B02E6-8850-4403-8EBF-2B0A7C95EC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BEB2AE-895F-462A-9979-BDA65E9C05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177F6C-B05B-4FC6-8410-E27B3B6DF366}"/>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6" name="Footer Placeholder 5">
            <a:extLst>
              <a:ext uri="{FF2B5EF4-FFF2-40B4-BE49-F238E27FC236}">
                <a16:creationId xmlns:a16="http://schemas.microsoft.com/office/drawing/2014/main" id="{2D87DFD3-120D-4D72-86B1-B23314224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FFED3-F617-4D8F-9354-6487A60DE990}"/>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155653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98CE-1DB2-4E33-938A-7DCD87F7E5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224923-C176-4967-A68D-B25E57D8D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C5203E-8454-486C-9AE9-D4206E82BD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D0AA15-D08E-4E6A-8975-CF3D6F974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0DB65C-0A0B-40C6-A0FD-7C65EAAA26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2BC859-59B6-443E-90F6-9874937AC3DF}"/>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8" name="Footer Placeholder 7">
            <a:extLst>
              <a:ext uri="{FF2B5EF4-FFF2-40B4-BE49-F238E27FC236}">
                <a16:creationId xmlns:a16="http://schemas.microsoft.com/office/drawing/2014/main" id="{FEEDDF63-173E-4107-9133-7E5A3023AF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B50869-7E20-49CD-AFA5-654E7F9E6068}"/>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424709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EB3B-F99A-4B68-AF1D-06B7429719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5FCA89-2C90-4BEC-8DBB-476A4B5F6ECD}"/>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4" name="Footer Placeholder 3">
            <a:extLst>
              <a:ext uri="{FF2B5EF4-FFF2-40B4-BE49-F238E27FC236}">
                <a16:creationId xmlns:a16="http://schemas.microsoft.com/office/drawing/2014/main" id="{C8BE0EDF-8AD4-435B-89FB-36AC803037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565055-0348-4AE7-82CC-C021024CB48B}"/>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170429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6A7512-B388-4744-A32E-3D3956F8CBAA}"/>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3" name="Footer Placeholder 2">
            <a:extLst>
              <a:ext uri="{FF2B5EF4-FFF2-40B4-BE49-F238E27FC236}">
                <a16:creationId xmlns:a16="http://schemas.microsoft.com/office/drawing/2014/main" id="{8AC17830-10EE-4C56-92B0-77DB7152CC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DB79E0-D90F-4F9D-8F44-B0E542D6E675}"/>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327811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0579-A528-4B6B-8A5F-76CC6FA1E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E613B4-EA1E-440A-8E25-BFE694C35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D16726-D925-4DA4-9393-94C03A788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2846AD-B515-4814-97B2-783319A2B9BA}"/>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6" name="Footer Placeholder 5">
            <a:extLst>
              <a:ext uri="{FF2B5EF4-FFF2-40B4-BE49-F238E27FC236}">
                <a16:creationId xmlns:a16="http://schemas.microsoft.com/office/drawing/2014/main" id="{C16B692F-20D2-4A0B-8E8C-F31C7E226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33337-7A5E-4A71-9B1F-EDA1406A30AE}"/>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232311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D66B-1061-4B1C-9B8C-00513FA1A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1717AA-07A2-40FC-9AD0-424CB2D7AF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D4B481-F5BD-4479-A194-8DEE4849B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54D93B-0D6B-4E93-AA75-452FF4B085F4}"/>
              </a:ext>
            </a:extLst>
          </p:cNvPr>
          <p:cNvSpPr>
            <a:spLocks noGrp="1"/>
          </p:cNvSpPr>
          <p:nvPr>
            <p:ph type="dt" sz="half" idx="10"/>
          </p:nvPr>
        </p:nvSpPr>
        <p:spPr/>
        <p:txBody>
          <a:bodyPr/>
          <a:lstStyle/>
          <a:p>
            <a:fld id="{8929161C-9053-458A-AD27-217627E5ACAE}" type="datetimeFigureOut">
              <a:rPr lang="en-US" smtClean="0"/>
              <a:t>4/20/2023</a:t>
            </a:fld>
            <a:endParaRPr lang="en-US"/>
          </a:p>
        </p:txBody>
      </p:sp>
      <p:sp>
        <p:nvSpPr>
          <p:cNvPr id="6" name="Footer Placeholder 5">
            <a:extLst>
              <a:ext uri="{FF2B5EF4-FFF2-40B4-BE49-F238E27FC236}">
                <a16:creationId xmlns:a16="http://schemas.microsoft.com/office/drawing/2014/main" id="{20748BDF-97D8-4451-B352-598989CA1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70454-D829-4F95-8513-68F327790E70}"/>
              </a:ext>
            </a:extLst>
          </p:cNvPr>
          <p:cNvSpPr>
            <a:spLocks noGrp="1"/>
          </p:cNvSpPr>
          <p:nvPr>
            <p:ph type="sldNum" sz="quarter" idx="12"/>
          </p:nvPr>
        </p:nvSpPr>
        <p:spPr/>
        <p:txBody>
          <a:bodyPr/>
          <a:lstStyle/>
          <a:p>
            <a:fld id="{0EF7BF06-5DCB-4A17-A8E7-F3262E9AD228}" type="slidenum">
              <a:rPr lang="en-US" smtClean="0"/>
              <a:t>‹#›</a:t>
            </a:fld>
            <a:endParaRPr lang="en-US"/>
          </a:p>
        </p:txBody>
      </p:sp>
    </p:spTree>
    <p:extLst>
      <p:ext uri="{BB962C8B-B14F-4D97-AF65-F5344CB8AC3E}">
        <p14:creationId xmlns:p14="http://schemas.microsoft.com/office/powerpoint/2010/main" val="426556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E663C-6183-4A57-BFDE-3ABD29C41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EF360-A8A3-4789-8F18-4C525CB38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06BEE-19D1-4DA0-8ED8-C59CD8CE25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9161C-9053-458A-AD27-217627E5ACAE}" type="datetimeFigureOut">
              <a:rPr lang="en-US" smtClean="0"/>
              <a:t>4/20/2023</a:t>
            </a:fld>
            <a:endParaRPr lang="en-US"/>
          </a:p>
        </p:txBody>
      </p:sp>
      <p:sp>
        <p:nvSpPr>
          <p:cNvPr id="5" name="Footer Placeholder 4">
            <a:extLst>
              <a:ext uri="{FF2B5EF4-FFF2-40B4-BE49-F238E27FC236}">
                <a16:creationId xmlns:a16="http://schemas.microsoft.com/office/drawing/2014/main" id="{B390E5CD-8183-400D-B220-5E80F0FF0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C78065-0BAC-46DA-9078-61F7625D3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F7BF06-5DCB-4A17-A8E7-F3262E9AD228}" type="slidenum">
              <a:rPr lang="en-US" smtClean="0"/>
              <a:t>‹#›</a:t>
            </a:fld>
            <a:endParaRPr lang="en-US"/>
          </a:p>
        </p:txBody>
      </p:sp>
    </p:spTree>
    <p:extLst>
      <p:ext uri="{BB962C8B-B14F-4D97-AF65-F5344CB8AC3E}">
        <p14:creationId xmlns:p14="http://schemas.microsoft.com/office/powerpoint/2010/main" val="4072454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C8C5E-EF04-46C2-84A0-7BDB27DCD911}"/>
              </a:ext>
            </a:extLst>
          </p:cNvPr>
          <p:cNvSpPr>
            <a:spLocks noGrp="1"/>
          </p:cNvSpPr>
          <p:nvPr>
            <p:ph type="ctrTitle"/>
          </p:nvPr>
        </p:nvSpPr>
        <p:spPr>
          <a:xfrm>
            <a:off x="0" y="0"/>
            <a:ext cx="12192000" cy="4028661"/>
          </a:xfrm>
          <a:solidFill>
            <a:schemeClr val="accent6">
              <a:lumMod val="60000"/>
              <a:lumOff val="40000"/>
            </a:schemeClr>
          </a:solidFill>
        </p:spPr>
        <p:txBody>
          <a:bodyPr>
            <a:normAutofit/>
          </a:bodyPr>
          <a:lstStyle/>
          <a:p>
            <a:br>
              <a:rPr lang="en-US" sz="4400" b="1" dirty="0"/>
            </a:br>
            <a:r>
              <a:rPr lang="en-US" sz="4100" b="1" dirty="0"/>
              <a:t>Course Title:</a:t>
            </a:r>
            <a:r>
              <a:rPr lang="en-US" sz="4100" dirty="0"/>
              <a:t> Business Analysis Assessments (DATA 1203)</a:t>
            </a:r>
            <a:br>
              <a:rPr lang="en-US" sz="4100" dirty="0"/>
            </a:br>
            <a:br>
              <a:rPr lang="en-US" sz="4400" dirty="0"/>
            </a:br>
            <a:r>
              <a:rPr lang="en-US" sz="3300" b="1" dirty="0"/>
              <a:t>Assignment 3: </a:t>
            </a:r>
            <a:r>
              <a:rPr lang="en-US" sz="3300" dirty="0"/>
              <a:t>Data Visualization</a:t>
            </a:r>
            <a:br>
              <a:rPr lang="en-US" sz="3300" dirty="0"/>
            </a:br>
            <a:r>
              <a:rPr lang="en-US" sz="3300" dirty="0"/>
              <a:t>(A Case Study of Tulip Executive Health Group)</a:t>
            </a:r>
            <a:br>
              <a:rPr lang="en-US" sz="3300" b="1" dirty="0"/>
            </a:br>
            <a:endParaRPr lang="en-US" sz="3300" b="1" dirty="0"/>
          </a:p>
        </p:txBody>
      </p:sp>
      <p:sp>
        <p:nvSpPr>
          <p:cNvPr id="3" name="Subtitle 2">
            <a:extLst>
              <a:ext uri="{FF2B5EF4-FFF2-40B4-BE49-F238E27FC236}">
                <a16:creationId xmlns:a16="http://schemas.microsoft.com/office/drawing/2014/main" id="{CBDEE8F0-215C-41E6-AF89-AC7019973036}"/>
              </a:ext>
            </a:extLst>
          </p:cNvPr>
          <p:cNvSpPr>
            <a:spLocks noGrp="1"/>
          </p:cNvSpPr>
          <p:nvPr>
            <p:ph type="subTitle" idx="1"/>
          </p:nvPr>
        </p:nvSpPr>
        <p:spPr>
          <a:xfrm>
            <a:off x="0" y="5862389"/>
            <a:ext cx="12191999" cy="995611"/>
          </a:xfrm>
          <a:solidFill>
            <a:schemeClr val="accent6">
              <a:lumMod val="20000"/>
              <a:lumOff val="80000"/>
            </a:schemeClr>
          </a:solidFill>
        </p:spPr>
        <p:txBody>
          <a:bodyPr>
            <a:normAutofit/>
          </a:bodyPr>
          <a:lstStyle/>
          <a:p>
            <a:r>
              <a:rPr lang="en-US" b="1" dirty="0"/>
              <a:t>Student Name:</a:t>
            </a:r>
            <a:r>
              <a:rPr lang="en-US" dirty="0"/>
              <a:t> Lateef Amidu</a:t>
            </a:r>
          </a:p>
          <a:p>
            <a:r>
              <a:rPr lang="en-US" b="1" dirty="0"/>
              <a:t>Student ID:</a:t>
            </a:r>
            <a:r>
              <a:rPr lang="en-US" dirty="0"/>
              <a:t> 100892571  </a:t>
            </a:r>
          </a:p>
        </p:txBody>
      </p:sp>
      <p:pic>
        <p:nvPicPr>
          <p:cNvPr id="4" name="Picture 3">
            <a:extLst>
              <a:ext uri="{FF2B5EF4-FFF2-40B4-BE49-F238E27FC236}">
                <a16:creationId xmlns:a16="http://schemas.microsoft.com/office/drawing/2014/main" id="{0C1B41FA-16F9-40DE-826A-C2A536A8148C}"/>
              </a:ext>
            </a:extLst>
          </p:cNvPr>
          <p:cNvPicPr>
            <a:picLocks noChangeAspect="1"/>
          </p:cNvPicPr>
          <p:nvPr/>
        </p:nvPicPr>
        <p:blipFill>
          <a:blip r:embed="rId2"/>
          <a:stretch>
            <a:fillRect/>
          </a:stretch>
        </p:blipFill>
        <p:spPr>
          <a:xfrm>
            <a:off x="0" y="1"/>
            <a:ext cx="728870" cy="990882"/>
          </a:xfrm>
          <a:prstGeom prst="rect">
            <a:avLst/>
          </a:prstGeom>
        </p:spPr>
      </p:pic>
    </p:spTree>
    <p:extLst>
      <p:ext uri="{BB962C8B-B14F-4D97-AF65-F5344CB8AC3E}">
        <p14:creationId xmlns:p14="http://schemas.microsoft.com/office/powerpoint/2010/main" val="158338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8CC73A17-0C7B-4F86-8041-78859E55C8C9}"/>
              </a:ext>
            </a:extLst>
          </p:cNvPr>
          <p:cNvSpPr txBox="1">
            <a:spLocks/>
          </p:cNvSpPr>
          <p:nvPr/>
        </p:nvSpPr>
        <p:spPr>
          <a:xfrm>
            <a:off x="5191539" y="3175734"/>
            <a:ext cx="2057400" cy="521623"/>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THANK YOU</a:t>
            </a:r>
            <a:endParaRPr lang="en-US" dirty="0"/>
          </a:p>
        </p:txBody>
      </p:sp>
    </p:spTree>
    <p:extLst>
      <p:ext uri="{BB962C8B-B14F-4D97-AF65-F5344CB8AC3E}">
        <p14:creationId xmlns:p14="http://schemas.microsoft.com/office/powerpoint/2010/main" val="150438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B8A9-17DE-439E-8E82-843C4F4040A7}"/>
              </a:ext>
            </a:extLst>
          </p:cNvPr>
          <p:cNvSpPr>
            <a:spLocks noGrp="1"/>
          </p:cNvSpPr>
          <p:nvPr>
            <p:ph type="title"/>
          </p:nvPr>
        </p:nvSpPr>
        <p:spPr>
          <a:xfrm>
            <a:off x="0" y="-9292"/>
            <a:ext cx="12191999" cy="906107"/>
          </a:xfrm>
          <a:solidFill>
            <a:schemeClr val="accent6">
              <a:lumMod val="60000"/>
              <a:lumOff val="40000"/>
            </a:schemeClr>
          </a:solidFill>
        </p:spPr>
        <p:txBody>
          <a:bodyPr>
            <a:normAutofit/>
          </a:bodyPr>
          <a:lstStyle/>
          <a:p>
            <a:pPr algn="ctr"/>
            <a:r>
              <a:rPr lang="en-US" sz="3800" b="1" dirty="0"/>
              <a:t>Audience Analysis</a:t>
            </a:r>
          </a:p>
        </p:txBody>
      </p:sp>
      <p:sp>
        <p:nvSpPr>
          <p:cNvPr id="4" name="Content Placeholder 3">
            <a:extLst>
              <a:ext uri="{FF2B5EF4-FFF2-40B4-BE49-F238E27FC236}">
                <a16:creationId xmlns:a16="http://schemas.microsoft.com/office/drawing/2014/main" id="{3F1E1EA0-5D61-4DAB-99AF-A02750D42C48}"/>
              </a:ext>
            </a:extLst>
          </p:cNvPr>
          <p:cNvSpPr>
            <a:spLocks noGrp="1"/>
          </p:cNvSpPr>
          <p:nvPr>
            <p:ph idx="1"/>
          </p:nvPr>
        </p:nvSpPr>
        <p:spPr>
          <a:xfrm>
            <a:off x="104416" y="1058760"/>
            <a:ext cx="11983167" cy="5535472"/>
          </a:xfrm>
        </p:spPr>
        <p:txBody>
          <a:bodyPr>
            <a:normAutofit/>
          </a:bodyPr>
          <a:lstStyle/>
          <a:p>
            <a:pPr algn="just"/>
            <a:r>
              <a:rPr lang="en-US" sz="2000" dirty="0"/>
              <a:t>The audience for this presentation report is the senior management team of Tulip Health Group, comprising of highly experienced VPs and Directors who are responsible for making informed, critical business decisions that impact the company's future</a:t>
            </a:r>
          </a:p>
          <a:p>
            <a:pPr algn="just"/>
            <a:r>
              <a:rPr lang="en-US" sz="2000" dirty="0"/>
              <a:t>The senior management team should have a clear understanding of the company's current state, including its mission, vision, financial heath, operational capabilities, as well as growth plan for the Tulip Group</a:t>
            </a:r>
          </a:p>
          <a:p>
            <a:pPr algn="just"/>
            <a:r>
              <a:rPr lang="en-US" sz="2000" dirty="0"/>
              <a:t>This presentation report aim to identify useful trends and provide valuable insights that the senior management team could use in making data-driven decisions</a:t>
            </a:r>
          </a:p>
          <a:p>
            <a:pPr algn="just"/>
            <a:r>
              <a:rPr lang="en-US" sz="2000" dirty="0"/>
              <a:t>Due to the caliber of these senior managers, the report’s tone is professional, objective, and persuasive. </a:t>
            </a:r>
          </a:p>
          <a:p>
            <a:pPr algn="just"/>
            <a:r>
              <a:rPr lang="en-US" sz="2000" dirty="0"/>
              <a:t>Although the dataset used for this report contains relevant features for this study, more data will be needed to some more pertinent questions about Tulip Group such as patient satisfaction, waiting time, etc. </a:t>
            </a:r>
          </a:p>
          <a:p>
            <a:pPr algn="just"/>
            <a:r>
              <a:rPr lang="en-US" sz="2000" dirty="0"/>
              <a:t>Limited data are available on current status of the healthcare industry, regulatory challenges, which could limit the audience’s abilities to craft growth strategies and design viable solutions to identified problems</a:t>
            </a:r>
          </a:p>
          <a:p>
            <a:pPr algn="just"/>
            <a:r>
              <a:rPr lang="en-US" sz="2000" dirty="0"/>
              <a:t>Overall, the senior management team will be able to make data-centric decisions for Tulip Health Group’s in terms of business growth, revenue generation, expansion opportunities at the end of this presentation report</a:t>
            </a:r>
          </a:p>
        </p:txBody>
      </p:sp>
    </p:spTree>
    <p:extLst>
      <p:ext uri="{BB962C8B-B14F-4D97-AF65-F5344CB8AC3E}">
        <p14:creationId xmlns:p14="http://schemas.microsoft.com/office/powerpoint/2010/main" val="281537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B8A9-17DE-439E-8E82-843C4F4040A7}"/>
              </a:ext>
            </a:extLst>
          </p:cNvPr>
          <p:cNvSpPr>
            <a:spLocks noGrp="1"/>
          </p:cNvSpPr>
          <p:nvPr>
            <p:ph type="title"/>
          </p:nvPr>
        </p:nvSpPr>
        <p:spPr>
          <a:xfrm>
            <a:off x="0" y="-9292"/>
            <a:ext cx="12191999" cy="944958"/>
          </a:xfrm>
          <a:solidFill>
            <a:schemeClr val="accent6">
              <a:lumMod val="60000"/>
              <a:lumOff val="40000"/>
            </a:schemeClr>
          </a:solidFill>
        </p:spPr>
        <p:txBody>
          <a:bodyPr>
            <a:normAutofit/>
          </a:bodyPr>
          <a:lstStyle/>
          <a:p>
            <a:pPr algn="ctr"/>
            <a:r>
              <a:rPr lang="en-US" sz="3800" b="1" dirty="0"/>
              <a:t>Data Analysis</a:t>
            </a:r>
          </a:p>
        </p:txBody>
      </p:sp>
      <p:sp>
        <p:nvSpPr>
          <p:cNvPr id="8" name="TextBox 7">
            <a:extLst>
              <a:ext uri="{FF2B5EF4-FFF2-40B4-BE49-F238E27FC236}">
                <a16:creationId xmlns:a16="http://schemas.microsoft.com/office/drawing/2014/main" id="{0BDE5117-86A5-4E27-988A-8C8AB229A9A0}"/>
              </a:ext>
            </a:extLst>
          </p:cNvPr>
          <p:cNvSpPr txBox="1"/>
          <p:nvPr/>
        </p:nvSpPr>
        <p:spPr>
          <a:xfrm>
            <a:off x="190104" y="935666"/>
            <a:ext cx="11811792" cy="1200329"/>
          </a:xfrm>
          <a:prstGeom prst="rect">
            <a:avLst/>
          </a:prstGeom>
          <a:noFill/>
        </p:spPr>
        <p:txBody>
          <a:bodyPr wrap="square" rtlCol="0">
            <a:spAutoFit/>
          </a:bodyPr>
          <a:lstStyle/>
          <a:p>
            <a:pPr algn="just"/>
            <a:r>
              <a:rPr lang="en-US" dirty="0"/>
              <a:t>The Tulip Executive Health Group dataset for the business year 2021 used for this project is of low quality as it contains many errors which could affect the inference made from the data analysis. If the errors are not properly handled, the analysis results could be misleading to the senior management team and critically affect the business decisions made using such results. The table below summarizes errors in the data and recommended actions to correct the identified errors: </a:t>
            </a:r>
          </a:p>
        </p:txBody>
      </p:sp>
      <p:graphicFrame>
        <p:nvGraphicFramePr>
          <p:cNvPr id="6" name="Content Placeholder 5">
            <a:extLst>
              <a:ext uri="{FF2B5EF4-FFF2-40B4-BE49-F238E27FC236}">
                <a16:creationId xmlns:a16="http://schemas.microsoft.com/office/drawing/2014/main" id="{D39833DA-7F88-4229-AF37-F0C5C04D5856}"/>
              </a:ext>
            </a:extLst>
          </p:cNvPr>
          <p:cNvGraphicFramePr>
            <a:graphicFrameLocks noGrp="1"/>
          </p:cNvGraphicFramePr>
          <p:nvPr>
            <p:ph idx="1"/>
            <p:extLst>
              <p:ext uri="{D42A27DB-BD31-4B8C-83A1-F6EECF244321}">
                <p14:modId xmlns:p14="http://schemas.microsoft.com/office/powerpoint/2010/main" val="908293398"/>
              </p:ext>
            </p:extLst>
          </p:nvPr>
        </p:nvGraphicFramePr>
        <p:xfrm>
          <a:off x="190104" y="2135994"/>
          <a:ext cx="11811792" cy="4640817"/>
        </p:xfrm>
        <a:graphic>
          <a:graphicData uri="http://schemas.openxmlformats.org/drawingml/2006/table">
            <a:tbl>
              <a:tblPr firstRow="1" bandRow="1">
                <a:tableStyleId>{5C22544A-7EE6-4342-B048-85BDC9FD1C3A}</a:tableStyleId>
              </a:tblPr>
              <a:tblGrid>
                <a:gridCol w="2063940">
                  <a:extLst>
                    <a:ext uri="{9D8B030D-6E8A-4147-A177-3AD203B41FA5}">
                      <a16:colId xmlns:a16="http://schemas.microsoft.com/office/drawing/2014/main" val="597635025"/>
                    </a:ext>
                  </a:extLst>
                </a:gridCol>
                <a:gridCol w="4873926">
                  <a:extLst>
                    <a:ext uri="{9D8B030D-6E8A-4147-A177-3AD203B41FA5}">
                      <a16:colId xmlns:a16="http://schemas.microsoft.com/office/drawing/2014/main" val="487546040"/>
                    </a:ext>
                  </a:extLst>
                </a:gridCol>
                <a:gridCol w="4873926">
                  <a:extLst>
                    <a:ext uri="{9D8B030D-6E8A-4147-A177-3AD203B41FA5}">
                      <a16:colId xmlns:a16="http://schemas.microsoft.com/office/drawing/2014/main" val="2040974732"/>
                    </a:ext>
                  </a:extLst>
                </a:gridCol>
              </a:tblGrid>
              <a:tr h="391779">
                <a:tc>
                  <a:txBody>
                    <a:bodyPr/>
                    <a:lstStyle/>
                    <a:p>
                      <a:pPr algn="ctr"/>
                      <a:r>
                        <a:rPr lang="en-US" dirty="0"/>
                        <a:t>Errors</a:t>
                      </a:r>
                    </a:p>
                  </a:txBody>
                  <a:tcPr/>
                </a:tc>
                <a:tc>
                  <a:txBody>
                    <a:bodyPr/>
                    <a:lstStyle/>
                    <a:p>
                      <a:pPr algn="ctr"/>
                      <a:r>
                        <a:rPr lang="en-US" dirty="0"/>
                        <a:t>Description of Errors</a:t>
                      </a:r>
                    </a:p>
                  </a:txBody>
                  <a:tcPr/>
                </a:tc>
                <a:tc>
                  <a:txBody>
                    <a:bodyPr/>
                    <a:lstStyle/>
                    <a:p>
                      <a:pPr algn="ctr"/>
                      <a:r>
                        <a:rPr lang="en-US" dirty="0"/>
                        <a:t>Action to be Taken</a:t>
                      </a:r>
                    </a:p>
                  </a:txBody>
                  <a:tcPr/>
                </a:tc>
                <a:extLst>
                  <a:ext uri="{0D108BD9-81ED-4DB2-BD59-A6C34878D82A}">
                    <a16:rowId xmlns:a16="http://schemas.microsoft.com/office/drawing/2014/main" val="3804152303"/>
                  </a:ext>
                </a:extLst>
              </a:tr>
              <a:tr h="1255839">
                <a:tc>
                  <a:txBody>
                    <a:bodyPr/>
                    <a:lstStyle/>
                    <a:p>
                      <a:r>
                        <a:rPr lang="en-US" b="1" dirty="0"/>
                        <a:t>Presence of Missing Values</a:t>
                      </a:r>
                    </a:p>
                    <a:p>
                      <a:endParaRPr lang="en-US" b="1" dirty="0"/>
                    </a:p>
                    <a:p>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0" dirty="0"/>
                        <a:t>Many blank cells are in the data, e.g., Family ID, Family Member, Annual Fee, Clinician, Membership Level have as high as 270 missing values, etc. </a:t>
                      </a:r>
                    </a:p>
                  </a:txBody>
                  <a:tcPr/>
                </a:tc>
                <a:tc>
                  <a:txBody>
                    <a:bodyPr/>
                    <a:lstStyle/>
                    <a:p>
                      <a:pPr marL="285750" indent="-285750" algn="just">
                        <a:buFont typeface="Arial" panose="020B0604020202020204" pitchFamily="34" charset="0"/>
                        <a:buChar char="•"/>
                      </a:pPr>
                      <a:r>
                        <a:rPr lang="en-US" dirty="0"/>
                        <a:t>Treat the empty cells in the Family Member column as ‘Principal’ of the family</a:t>
                      </a:r>
                    </a:p>
                    <a:p>
                      <a:pPr marL="285750" indent="-285750" algn="just">
                        <a:buFont typeface="Arial" panose="020B0604020202020204" pitchFamily="34" charset="0"/>
                        <a:buChar char="•"/>
                      </a:pPr>
                      <a:r>
                        <a:rPr lang="en-US" dirty="0"/>
                        <a:t>Replace empty cells for clinician with another qualified therapist (Stokes in this case)</a:t>
                      </a:r>
                    </a:p>
                    <a:p>
                      <a:pPr marL="285750" indent="-285750" algn="just">
                        <a:buFont typeface="Arial" panose="020B0604020202020204" pitchFamily="34" charset="0"/>
                        <a:buChar char="•"/>
                      </a:pPr>
                      <a:r>
                        <a:rPr lang="en-US" dirty="0"/>
                        <a:t>Remove member level and position features</a:t>
                      </a:r>
                    </a:p>
                    <a:p>
                      <a:pPr marL="285750" indent="-285750" algn="just">
                        <a:buFont typeface="Arial" panose="020B0604020202020204" pitchFamily="34" charset="0"/>
                        <a:buChar char="•"/>
                      </a:pPr>
                      <a:r>
                        <a:rPr lang="en-US" dirty="0"/>
                        <a:t>Replace missing annual fee with mean =2500</a:t>
                      </a:r>
                    </a:p>
                  </a:txBody>
                  <a:tcPr/>
                </a:tc>
                <a:extLst>
                  <a:ext uri="{0D108BD9-81ED-4DB2-BD59-A6C34878D82A}">
                    <a16:rowId xmlns:a16="http://schemas.microsoft.com/office/drawing/2014/main" val="1120785130"/>
                  </a:ext>
                </a:extLst>
              </a:tr>
              <a:tr h="1255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Spelling Errors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Some cells contain wrong spellings which the analysis tool will identify as separate category, e.g.,</a:t>
                      </a:r>
                      <a:r>
                        <a:rPr lang="en-US" dirty="0" err="1"/>
                        <a:t>Caridology</a:t>
                      </a:r>
                      <a:r>
                        <a:rPr lang="en-US" dirty="0"/>
                        <a:t>, </a:t>
                      </a:r>
                      <a:r>
                        <a:rPr lang="en-US" dirty="0" err="1"/>
                        <a:t>Coodination</a:t>
                      </a:r>
                      <a:r>
                        <a:rPr lang="en-US" dirty="0"/>
                        <a:t>, </a:t>
                      </a:r>
                      <a:r>
                        <a:rPr lang="en-US" dirty="0" err="1"/>
                        <a:t>Genticts</a:t>
                      </a:r>
                      <a:r>
                        <a:rPr lang="en-US" dirty="0"/>
                        <a:t>, </a:t>
                      </a:r>
                      <a:r>
                        <a:rPr lang="en-US" dirty="0" err="1"/>
                        <a:t>Phyio</a:t>
                      </a:r>
                      <a:r>
                        <a:rPr lang="en-US" dirty="0"/>
                        <a:t>, </a:t>
                      </a:r>
                      <a:r>
                        <a:rPr lang="en-US" dirty="0" err="1"/>
                        <a:t>Phyiso</a:t>
                      </a:r>
                      <a:r>
                        <a:rPr lang="en-US" dirty="0"/>
                        <a:t>, </a:t>
                      </a:r>
                      <a:r>
                        <a:rPr lang="en-US" dirty="0" err="1"/>
                        <a:t>Aessessment,Cooridinator,Physican</a:t>
                      </a:r>
                      <a:r>
                        <a:rPr lang="en-US" dirty="0"/>
                        <a:t>, </a:t>
                      </a:r>
                      <a:r>
                        <a:rPr lang="en-US" dirty="0" err="1"/>
                        <a:t>Siliver</a:t>
                      </a:r>
                      <a:endParaRPr lang="en-US" dirty="0"/>
                    </a:p>
                  </a:txBody>
                  <a:tcPr/>
                </a:tc>
                <a:tc>
                  <a:txBody>
                    <a:bodyPr/>
                    <a:lstStyle/>
                    <a:p>
                      <a:pPr marL="285750" indent="-285750" algn="just">
                        <a:buFont typeface="Arial" panose="020B0604020202020204" pitchFamily="34" charset="0"/>
                        <a:buChar char="•"/>
                      </a:pPr>
                      <a:r>
                        <a:rPr lang="en-US" dirty="0"/>
                        <a:t>Correct each of the identified words appropriately to align with other categories</a:t>
                      </a:r>
                    </a:p>
                  </a:txBody>
                  <a:tcPr/>
                </a:tc>
                <a:extLst>
                  <a:ext uri="{0D108BD9-81ED-4DB2-BD59-A6C34878D82A}">
                    <a16:rowId xmlns:a16="http://schemas.microsoft.com/office/drawing/2014/main" val="517248609"/>
                  </a:ext>
                </a:extLst>
              </a:tr>
              <a:tr h="1255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Data Imputation Errors</a:t>
                      </a:r>
                    </a:p>
                    <a:p>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Some unrealistic data were identified in the dataset, e.g., some patients (Husband, Wife, Partner) are less than 2 years old which is impossible</a:t>
                      </a:r>
                      <a:endParaRPr lang="en-US" b="1" dirty="0"/>
                    </a:p>
                  </a:txBody>
                  <a:tcPr/>
                </a:tc>
                <a:tc>
                  <a:txBody>
                    <a:bodyPr/>
                    <a:lstStyle/>
                    <a:p>
                      <a:pPr marL="285750" indent="-285750" algn="just">
                        <a:buFont typeface="Arial" panose="020B0604020202020204" pitchFamily="34" charset="0"/>
                        <a:buChar char="•"/>
                      </a:pPr>
                      <a:r>
                        <a:rPr lang="en-US" dirty="0"/>
                        <a:t>Delete the birthdate and Family Member features as both are not reliable. </a:t>
                      </a:r>
                    </a:p>
                    <a:p>
                      <a:pPr marL="285750" indent="-285750" algn="just">
                        <a:buFont typeface="Arial" panose="020B0604020202020204" pitchFamily="34" charset="0"/>
                        <a:buChar char="•"/>
                      </a:pPr>
                      <a:r>
                        <a:rPr lang="en-US" dirty="0"/>
                        <a:t>Remove the company position feature</a:t>
                      </a:r>
                    </a:p>
                  </a:txBody>
                  <a:tcPr/>
                </a:tc>
                <a:extLst>
                  <a:ext uri="{0D108BD9-81ED-4DB2-BD59-A6C34878D82A}">
                    <a16:rowId xmlns:a16="http://schemas.microsoft.com/office/drawing/2014/main" val="755327173"/>
                  </a:ext>
                </a:extLst>
              </a:tr>
            </a:tbl>
          </a:graphicData>
        </a:graphic>
      </p:graphicFrame>
    </p:spTree>
    <p:extLst>
      <p:ext uri="{BB962C8B-B14F-4D97-AF65-F5344CB8AC3E}">
        <p14:creationId xmlns:p14="http://schemas.microsoft.com/office/powerpoint/2010/main" val="104886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B8A9-17DE-439E-8E82-843C4F4040A7}"/>
              </a:ext>
            </a:extLst>
          </p:cNvPr>
          <p:cNvSpPr>
            <a:spLocks noGrp="1"/>
          </p:cNvSpPr>
          <p:nvPr>
            <p:ph type="title"/>
          </p:nvPr>
        </p:nvSpPr>
        <p:spPr>
          <a:xfrm>
            <a:off x="0" y="-9292"/>
            <a:ext cx="12191999" cy="906107"/>
          </a:xfrm>
          <a:solidFill>
            <a:schemeClr val="accent6">
              <a:lumMod val="60000"/>
              <a:lumOff val="40000"/>
            </a:schemeClr>
          </a:solidFill>
        </p:spPr>
        <p:txBody>
          <a:bodyPr>
            <a:normAutofit/>
          </a:bodyPr>
          <a:lstStyle/>
          <a:p>
            <a:pPr algn="ctr"/>
            <a:r>
              <a:rPr lang="en-US" sz="3800" b="1" dirty="0"/>
              <a:t>Key Performance Questions that the Data can Answer</a:t>
            </a:r>
          </a:p>
        </p:txBody>
      </p:sp>
      <p:sp>
        <p:nvSpPr>
          <p:cNvPr id="4" name="Content Placeholder 3">
            <a:extLst>
              <a:ext uri="{FF2B5EF4-FFF2-40B4-BE49-F238E27FC236}">
                <a16:creationId xmlns:a16="http://schemas.microsoft.com/office/drawing/2014/main" id="{3F1E1EA0-5D61-4DAB-99AF-A02750D42C48}"/>
              </a:ext>
            </a:extLst>
          </p:cNvPr>
          <p:cNvSpPr>
            <a:spLocks noGrp="1"/>
          </p:cNvSpPr>
          <p:nvPr>
            <p:ph idx="1"/>
          </p:nvPr>
        </p:nvSpPr>
        <p:spPr>
          <a:xfrm>
            <a:off x="248568" y="1023590"/>
            <a:ext cx="11694861" cy="5605809"/>
          </a:xfrm>
        </p:spPr>
        <p:txBody>
          <a:bodyPr>
            <a:normAutofit/>
          </a:bodyPr>
          <a:lstStyle/>
          <a:p>
            <a:pPr marL="0" indent="0" algn="just">
              <a:lnSpc>
                <a:spcPct val="150000"/>
              </a:lnSpc>
              <a:buNone/>
            </a:pPr>
            <a:r>
              <a:rPr lang="en-US" sz="2000" dirty="0"/>
              <a:t>From the available variables/features of the Tulip dataset, below are some Key Performance Questions (KPQs) that can be answered by analyzing the available business data in 2021:</a:t>
            </a:r>
          </a:p>
          <a:p>
            <a:pPr algn="just">
              <a:lnSpc>
                <a:spcPct val="150000"/>
              </a:lnSpc>
            </a:pPr>
            <a:r>
              <a:rPr lang="en-US" sz="2000" dirty="0"/>
              <a:t>What is the total service fee?</a:t>
            </a:r>
          </a:p>
          <a:p>
            <a:pPr algn="just">
              <a:lnSpc>
                <a:spcPct val="150000"/>
              </a:lnSpc>
            </a:pPr>
            <a:r>
              <a:rPr lang="en-US" sz="2000" dirty="0"/>
              <a:t>What is the total number of patients?</a:t>
            </a:r>
          </a:p>
          <a:p>
            <a:pPr algn="just">
              <a:lnSpc>
                <a:spcPct val="150000"/>
              </a:lnSpc>
            </a:pPr>
            <a:r>
              <a:rPr lang="en-US" sz="2000" dirty="0"/>
              <a:t>What is the total number of patient visits?</a:t>
            </a:r>
          </a:p>
          <a:p>
            <a:pPr algn="just">
              <a:lnSpc>
                <a:spcPct val="150000"/>
              </a:lnSpc>
            </a:pPr>
            <a:r>
              <a:rPr lang="en-US" sz="2000" dirty="0"/>
              <a:t>What is the service fee per patient?</a:t>
            </a:r>
          </a:p>
          <a:p>
            <a:pPr algn="just">
              <a:lnSpc>
                <a:spcPct val="150000"/>
              </a:lnSpc>
            </a:pPr>
            <a:r>
              <a:rPr lang="en-US" sz="2000" dirty="0"/>
              <a:t>What is the patient-to-clinician ratio?</a:t>
            </a:r>
          </a:p>
          <a:p>
            <a:pPr algn="just"/>
            <a:endParaRPr lang="en-US" sz="2000" dirty="0"/>
          </a:p>
        </p:txBody>
      </p:sp>
    </p:spTree>
    <p:extLst>
      <p:ext uri="{BB962C8B-B14F-4D97-AF65-F5344CB8AC3E}">
        <p14:creationId xmlns:p14="http://schemas.microsoft.com/office/powerpoint/2010/main" val="73042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B8A9-17DE-439E-8E82-843C4F4040A7}"/>
              </a:ext>
            </a:extLst>
          </p:cNvPr>
          <p:cNvSpPr>
            <a:spLocks noGrp="1"/>
          </p:cNvSpPr>
          <p:nvPr>
            <p:ph type="title"/>
          </p:nvPr>
        </p:nvSpPr>
        <p:spPr>
          <a:xfrm>
            <a:off x="0" y="-9292"/>
            <a:ext cx="12191999" cy="906107"/>
          </a:xfrm>
          <a:solidFill>
            <a:schemeClr val="accent6">
              <a:lumMod val="60000"/>
              <a:lumOff val="40000"/>
            </a:schemeClr>
          </a:solidFill>
        </p:spPr>
        <p:txBody>
          <a:bodyPr>
            <a:normAutofit fontScale="90000"/>
          </a:bodyPr>
          <a:lstStyle/>
          <a:p>
            <a:pPr algn="ctr"/>
            <a:r>
              <a:rPr lang="en-US" sz="3800" b="1" dirty="0"/>
              <a:t>Key Performance Questions (KPQs) that the Data CANNOT Answer</a:t>
            </a:r>
          </a:p>
        </p:txBody>
      </p:sp>
      <p:sp>
        <p:nvSpPr>
          <p:cNvPr id="4" name="Content Placeholder 3">
            <a:extLst>
              <a:ext uri="{FF2B5EF4-FFF2-40B4-BE49-F238E27FC236}">
                <a16:creationId xmlns:a16="http://schemas.microsoft.com/office/drawing/2014/main" id="{3F1E1EA0-5D61-4DAB-99AF-A02750D42C48}"/>
              </a:ext>
            </a:extLst>
          </p:cNvPr>
          <p:cNvSpPr>
            <a:spLocks noGrp="1"/>
          </p:cNvSpPr>
          <p:nvPr>
            <p:ph idx="1"/>
          </p:nvPr>
        </p:nvSpPr>
        <p:spPr>
          <a:xfrm>
            <a:off x="139583" y="1371598"/>
            <a:ext cx="5241308" cy="5187464"/>
          </a:xfrm>
        </p:spPr>
        <p:txBody>
          <a:bodyPr>
            <a:normAutofit/>
          </a:bodyPr>
          <a:lstStyle/>
          <a:p>
            <a:pPr marL="0" indent="0" algn="just">
              <a:buNone/>
            </a:pPr>
            <a:r>
              <a:rPr lang="en-US" sz="2000" dirty="0"/>
              <a:t>From the available variables/features of the Tulip dataset, below are some Key Performance Questions (KPQs) that </a:t>
            </a:r>
            <a:r>
              <a:rPr lang="en-US" sz="2000" b="1" i="1" dirty="0"/>
              <a:t>CANNOT</a:t>
            </a:r>
            <a:r>
              <a:rPr lang="en-US" sz="2000" dirty="0"/>
              <a:t> be answered by analyzing the available business data in 2021:</a:t>
            </a:r>
          </a:p>
          <a:p>
            <a:pPr lvl="1" algn="just"/>
            <a:r>
              <a:rPr lang="en-US" sz="2000" dirty="0"/>
              <a:t>What is the employee churn rate?</a:t>
            </a:r>
          </a:p>
          <a:p>
            <a:pPr lvl="1" algn="just"/>
            <a:r>
              <a:rPr lang="en-US" sz="2000" dirty="0"/>
              <a:t>What is the patient referral rate?</a:t>
            </a:r>
          </a:p>
          <a:p>
            <a:pPr lvl="1" algn="just"/>
            <a:r>
              <a:rPr lang="en-US" sz="2000" dirty="0"/>
              <a:t>What is the patient satisfaction score?</a:t>
            </a:r>
          </a:p>
          <a:p>
            <a:pPr lvl="1" algn="just"/>
            <a:r>
              <a:rPr lang="en-US" sz="2000" dirty="0"/>
              <a:t>What is the total operating cost of running Tulip?</a:t>
            </a:r>
          </a:p>
          <a:p>
            <a:pPr lvl="1" algn="just"/>
            <a:r>
              <a:rPr lang="en-US" sz="2000" dirty="0"/>
              <a:t>What is the waiting time to attend to a patient via virtual media or in-person?</a:t>
            </a:r>
          </a:p>
          <a:p>
            <a:pPr lvl="1" algn="just"/>
            <a:r>
              <a:rPr lang="en-US" sz="2000" dirty="0"/>
              <a:t>What is the service time to attend to a patient via virtual media or in-person?</a:t>
            </a:r>
          </a:p>
          <a:p>
            <a:pPr algn="just"/>
            <a:endParaRPr lang="en-US" sz="2000" dirty="0"/>
          </a:p>
        </p:txBody>
      </p:sp>
      <p:sp>
        <p:nvSpPr>
          <p:cNvPr id="3" name="Rectangle 2">
            <a:extLst>
              <a:ext uri="{FF2B5EF4-FFF2-40B4-BE49-F238E27FC236}">
                <a16:creationId xmlns:a16="http://schemas.microsoft.com/office/drawing/2014/main" id="{BE22F562-6E45-4714-A8E3-8416FC6F56DF}"/>
              </a:ext>
            </a:extLst>
          </p:cNvPr>
          <p:cNvSpPr/>
          <p:nvPr/>
        </p:nvSpPr>
        <p:spPr>
          <a:xfrm>
            <a:off x="5486402" y="1234527"/>
            <a:ext cx="6453555" cy="5324535"/>
          </a:xfrm>
          <a:prstGeom prst="rect">
            <a:avLst/>
          </a:prstGeom>
        </p:spPr>
        <p:txBody>
          <a:bodyPr wrap="square">
            <a:spAutoFit/>
          </a:bodyPr>
          <a:lstStyle/>
          <a:p>
            <a:pPr algn="just"/>
            <a:r>
              <a:rPr lang="en-US" sz="2000" dirty="0"/>
              <a:t>In order to answer the above questions, </a:t>
            </a:r>
            <a:r>
              <a:rPr lang="en-US" sz="2000" b="1" dirty="0"/>
              <a:t>the following additional data should be collected</a:t>
            </a:r>
            <a:r>
              <a:rPr lang="en-US" sz="2000" dirty="0"/>
              <a:t>:</a:t>
            </a:r>
          </a:p>
          <a:p>
            <a:pPr marL="342900" indent="-342900" algn="just">
              <a:buFont typeface="Arial" panose="020B0604020202020204" pitchFamily="34" charset="0"/>
              <a:buChar char="•"/>
            </a:pPr>
            <a:r>
              <a:rPr lang="en-US" sz="2000" dirty="0"/>
              <a:t>Date of employment, date of resignation and number of years working with the company</a:t>
            </a:r>
          </a:p>
          <a:p>
            <a:pPr marL="342900" indent="-342900" algn="just">
              <a:buFont typeface="Arial" panose="020B0604020202020204" pitchFamily="34" charset="0"/>
              <a:buChar char="•"/>
            </a:pPr>
            <a:r>
              <a:rPr lang="en-US" sz="2000" dirty="0"/>
              <a:t>Ask patient if they have referred anyone to Tulip before, number of people they referred, how often, etc. </a:t>
            </a:r>
          </a:p>
          <a:p>
            <a:pPr marL="342900" indent="-342900" algn="just">
              <a:buFont typeface="Arial" panose="020B0604020202020204" pitchFamily="34" charset="0"/>
              <a:buChar char="•"/>
            </a:pPr>
            <a:r>
              <a:rPr lang="en-US" sz="2000" dirty="0"/>
              <a:t>Customer ratings of Tulip service on various parameters such as service delivery, response time, etc.</a:t>
            </a:r>
          </a:p>
          <a:p>
            <a:pPr marL="342900" indent="-342900" algn="just">
              <a:buFont typeface="Arial" panose="020B0604020202020204" pitchFamily="34" charset="0"/>
              <a:buChar char="•"/>
            </a:pPr>
            <a:r>
              <a:rPr lang="en-US" sz="2000" dirty="0"/>
              <a:t>Operating cost, salaries, direct and indirect costs, outsourcing costs, capital investments data are needed Number of minutes or hours between a patient’s arrival and time being attended</a:t>
            </a:r>
          </a:p>
          <a:p>
            <a:pPr marL="342900" indent="-342900" algn="just">
              <a:buFont typeface="Arial" panose="020B0604020202020204" pitchFamily="34" charset="0"/>
              <a:buChar char="•"/>
            </a:pPr>
            <a:r>
              <a:rPr lang="en-US" sz="2000" dirty="0"/>
              <a:t>Number of minutes used in attending to each patients</a:t>
            </a:r>
          </a:p>
          <a:p>
            <a:pPr marL="342900" indent="-342900" algn="just">
              <a:buFont typeface="Arial" panose="020B0604020202020204" pitchFamily="34" charset="0"/>
              <a:buChar char="•"/>
            </a:pPr>
            <a:r>
              <a:rPr lang="en-US" sz="2000" dirty="0"/>
              <a:t>For the last 2 points above, data should be collected on the type of service, hours of the day patient visit, and week day so that various categorization could be done to uncover any interesting trends or patterns</a:t>
            </a:r>
          </a:p>
        </p:txBody>
      </p:sp>
      <p:cxnSp>
        <p:nvCxnSpPr>
          <p:cNvPr id="6" name="Straight Connector 5">
            <a:extLst>
              <a:ext uri="{FF2B5EF4-FFF2-40B4-BE49-F238E27FC236}">
                <a16:creationId xmlns:a16="http://schemas.microsoft.com/office/drawing/2014/main" id="{1EEB7EA8-5BE2-4828-A984-04210020F1AA}"/>
              </a:ext>
            </a:extLst>
          </p:cNvPr>
          <p:cNvCxnSpPr>
            <a:cxnSpLocks/>
          </p:cNvCxnSpPr>
          <p:nvPr/>
        </p:nvCxnSpPr>
        <p:spPr>
          <a:xfrm>
            <a:off x="5380892" y="896815"/>
            <a:ext cx="0" cy="5961185"/>
          </a:xfrm>
          <a:prstGeom prst="line">
            <a:avLst/>
          </a:prstGeom>
          <a:ln w="57150"/>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3A0D0DAD-061B-45BA-8CC5-1123F4140E67}"/>
              </a:ext>
            </a:extLst>
          </p:cNvPr>
          <p:cNvSpPr/>
          <p:nvPr/>
        </p:nvSpPr>
        <p:spPr>
          <a:xfrm>
            <a:off x="1463553" y="984652"/>
            <a:ext cx="2698880" cy="369332"/>
          </a:xfrm>
          <a:prstGeom prst="rect">
            <a:avLst/>
          </a:prstGeom>
        </p:spPr>
        <p:txBody>
          <a:bodyPr wrap="none">
            <a:spAutoFit/>
          </a:bodyPr>
          <a:lstStyle/>
          <a:p>
            <a:r>
              <a:rPr lang="en-US" b="1" u="sng" dirty="0"/>
              <a:t>KPQs Data Cannot Answer</a:t>
            </a:r>
          </a:p>
        </p:txBody>
      </p:sp>
      <p:sp>
        <p:nvSpPr>
          <p:cNvPr id="9" name="Rectangle 8">
            <a:extLst>
              <a:ext uri="{FF2B5EF4-FFF2-40B4-BE49-F238E27FC236}">
                <a16:creationId xmlns:a16="http://schemas.microsoft.com/office/drawing/2014/main" id="{200E105A-5EDB-49BC-9068-40CF68732799}"/>
              </a:ext>
            </a:extLst>
          </p:cNvPr>
          <p:cNvSpPr/>
          <p:nvPr/>
        </p:nvSpPr>
        <p:spPr>
          <a:xfrm>
            <a:off x="6359810" y="1002266"/>
            <a:ext cx="4495718" cy="369332"/>
          </a:xfrm>
          <a:prstGeom prst="rect">
            <a:avLst/>
          </a:prstGeom>
        </p:spPr>
        <p:txBody>
          <a:bodyPr wrap="none">
            <a:spAutoFit/>
          </a:bodyPr>
          <a:lstStyle/>
          <a:p>
            <a:r>
              <a:rPr lang="en-US" b="1" u="sng" dirty="0"/>
              <a:t>Recommended Data that should be Collected</a:t>
            </a:r>
          </a:p>
        </p:txBody>
      </p:sp>
    </p:spTree>
    <p:extLst>
      <p:ext uri="{BB962C8B-B14F-4D97-AF65-F5344CB8AC3E}">
        <p14:creationId xmlns:p14="http://schemas.microsoft.com/office/powerpoint/2010/main" val="272557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B8A9-17DE-439E-8E82-843C4F4040A7}"/>
              </a:ext>
            </a:extLst>
          </p:cNvPr>
          <p:cNvSpPr>
            <a:spLocks noGrp="1"/>
          </p:cNvSpPr>
          <p:nvPr>
            <p:ph type="title"/>
          </p:nvPr>
        </p:nvSpPr>
        <p:spPr>
          <a:xfrm>
            <a:off x="0" y="-9292"/>
            <a:ext cx="12191999" cy="906107"/>
          </a:xfrm>
          <a:solidFill>
            <a:schemeClr val="accent6">
              <a:lumMod val="60000"/>
              <a:lumOff val="40000"/>
            </a:schemeClr>
          </a:solidFill>
        </p:spPr>
        <p:txBody>
          <a:bodyPr>
            <a:normAutofit/>
          </a:bodyPr>
          <a:lstStyle/>
          <a:p>
            <a:pPr algn="ctr"/>
            <a:r>
              <a:rPr lang="en-US" sz="3800" b="1" dirty="0"/>
              <a:t>Data Storyboard</a:t>
            </a:r>
          </a:p>
        </p:txBody>
      </p:sp>
      <p:sp>
        <p:nvSpPr>
          <p:cNvPr id="4" name="Content Placeholder 3">
            <a:extLst>
              <a:ext uri="{FF2B5EF4-FFF2-40B4-BE49-F238E27FC236}">
                <a16:creationId xmlns:a16="http://schemas.microsoft.com/office/drawing/2014/main" id="{3F1E1EA0-5D61-4DAB-99AF-A02750D42C48}"/>
              </a:ext>
            </a:extLst>
          </p:cNvPr>
          <p:cNvSpPr>
            <a:spLocks noGrp="1"/>
          </p:cNvSpPr>
          <p:nvPr>
            <p:ph idx="1"/>
          </p:nvPr>
        </p:nvSpPr>
        <p:spPr>
          <a:xfrm>
            <a:off x="104416" y="896815"/>
            <a:ext cx="11983167" cy="5697417"/>
          </a:xfrm>
        </p:spPr>
        <p:txBody>
          <a:bodyPr>
            <a:normAutofit/>
          </a:bodyPr>
          <a:lstStyle/>
          <a:p>
            <a:pPr marL="0" indent="0" algn="just">
              <a:buNone/>
            </a:pPr>
            <a:r>
              <a:rPr lang="en-US" sz="2000" dirty="0"/>
              <a:t>Using the data story telling template, below is a sketch of a data storyboard for analyzing the Tulip dataset</a:t>
            </a:r>
          </a:p>
        </p:txBody>
      </p:sp>
      <p:pic>
        <p:nvPicPr>
          <p:cNvPr id="7" name="Picture 6">
            <a:extLst>
              <a:ext uri="{FF2B5EF4-FFF2-40B4-BE49-F238E27FC236}">
                <a16:creationId xmlns:a16="http://schemas.microsoft.com/office/drawing/2014/main" id="{ADA38999-FAD5-42A3-BF0F-4FFBC20418FF}"/>
              </a:ext>
            </a:extLst>
          </p:cNvPr>
          <p:cNvPicPr>
            <a:picLocks noChangeAspect="1"/>
          </p:cNvPicPr>
          <p:nvPr/>
        </p:nvPicPr>
        <p:blipFill>
          <a:blip r:embed="rId2"/>
          <a:stretch>
            <a:fillRect/>
          </a:stretch>
        </p:blipFill>
        <p:spPr>
          <a:xfrm>
            <a:off x="1990861" y="1314570"/>
            <a:ext cx="7708951" cy="5543430"/>
          </a:xfrm>
          <a:prstGeom prst="rect">
            <a:avLst/>
          </a:prstGeom>
        </p:spPr>
      </p:pic>
    </p:spTree>
    <p:extLst>
      <p:ext uri="{BB962C8B-B14F-4D97-AF65-F5344CB8AC3E}">
        <p14:creationId xmlns:p14="http://schemas.microsoft.com/office/powerpoint/2010/main" val="61056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B8A9-17DE-439E-8E82-843C4F4040A7}"/>
              </a:ext>
            </a:extLst>
          </p:cNvPr>
          <p:cNvSpPr>
            <a:spLocks noGrp="1"/>
          </p:cNvSpPr>
          <p:nvPr>
            <p:ph type="title"/>
          </p:nvPr>
        </p:nvSpPr>
        <p:spPr>
          <a:xfrm>
            <a:off x="0" y="-9292"/>
            <a:ext cx="12191999" cy="732623"/>
          </a:xfrm>
          <a:solidFill>
            <a:schemeClr val="accent6">
              <a:lumMod val="60000"/>
              <a:lumOff val="40000"/>
            </a:schemeClr>
          </a:solidFill>
        </p:spPr>
        <p:txBody>
          <a:bodyPr>
            <a:normAutofit/>
          </a:bodyPr>
          <a:lstStyle/>
          <a:p>
            <a:r>
              <a:rPr lang="en-US" sz="4000" b="1" dirty="0"/>
              <a:t>Executive Dashboard Using PowerBI</a:t>
            </a:r>
            <a:endParaRPr lang="en-US" sz="3800" b="1" dirty="0"/>
          </a:p>
        </p:txBody>
      </p:sp>
      <p:pic>
        <p:nvPicPr>
          <p:cNvPr id="8" name="Picture 7">
            <a:extLst>
              <a:ext uri="{FF2B5EF4-FFF2-40B4-BE49-F238E27FC236}">
                <a16:creationId xmlns:a16="http://schemas.microsoft.com/office/drawing/2014/main" id="{81A13D39-426E-407E-87B9-879CF59EC158}"/>
              </a:ext>
            </a:extLst>
          </p:cNvPr>
          <p:cNvPicPr>
            <a:picLocks noChangeAspect="1"/>
          </p:cNvPicPr>
          <p:nvPr/>
        </p:nvPicPr>
        <p:blipFill>
          <a:blip r:embed="rId2"/>
          <a:stretch>
            <a:fillRect/>
          </a:stretch>
        </p:blipFill>
        <p:spPr>
          <a:xfrm>
            <a:off x="0" y="723331"/>
            <a:ext cx="12191998" cy="6141925"/>
          </a:xfrm>
          <a:prstGeom prst="rect">
            <a:avLst/>
          </a:prstGeom>
        </p:spPr>
      </p:pic>
    </p:spTree>
    <p:extLst>
      <p:ext uri="{BB962C8B-B14F-4D97-AF65-F5344CB8AC3E}">
        <p14:creationId xmlns:p14="http://schemas.microsoft.com/office/powerpoint/2010/main" val="350827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B8A9-17DE-439E-8E82-843C4F4040A7}"/>
              </a:ext>
            </a:extLst>
          </p:cNvPr>
          <p:cNvSpPr>
            <a:spLocks noGrp="1"/>
          </p:cNvSpPr>
          <p:nvPr>
            <p:ph type="title"/>
          </p:nvPr>
        </p:nvSpPr>
        <p:spPr>
          <a:xfrm>
            <a:off x="0" y="-9292"/>
            <a:ext cx="12191999" cy="906107"/>
          </a:xfrm>
          <a:solidFill>
            <a:schemeClr val="accent6">
              <a:lumMod val="60000"/>
              <a:lumOff val="40000"/>
            </a:schemeClr>
          </a:solidFill>
        </p:spPr>
        <p:txBody>
          <a:bodyPr>
            <a:normAutofit/>
          </a:bodyPr>
          <a:lstStyle/>
          <a:p>
            <a:pPr algn="ctr"/>
            <a:r>
              <a:rPr lang="en-US" sz="4000" b="1" dirty="0"/>
              <a:t>Instructions for your Executive Dashboard</a:t>
            </a:r>
            <a:endParaRPr lang="en-US" sz="3800" b="1" dirty="0"/>
          </a:p>
        </p:txBody>
      </p:sp>
      <p:sp>
        <p:nvSpPr>
          <p:cNvPr id="4" name="Content Placeholder 3">
            <a:extLst>
              <a:ext uri="{FF2B5EF4-FFF2-40B4-BE49-F238E27FC236}">
                <a16:creationId xmlns:a16="http://schemas.microsoft.com/office/drawing/2014/main" id="{3F1E1EA0-5D61-4DAB-99AF-A02750D42C48}"/>
              </a:ext>
            </a:extLst>
          </p:cNvPr>
          <p:cNvSpPr>
            <a:spLocks noGrp="1"/>
          </p:cNvSpPr>
          <p:nvPr>
            <p:ph idx="1"/>
          </p:nvPr>
        </p:nvSpPr>
        <p:spPr>
          <a:xfrm>
            <a:off x="104415" y="896815"/>
            <a:ext cx="12087584" cy="5808785"/>
          </a:xfrm>
        </p:spPr>
        <p:txBody>
          <a:bodyPr>
            <a:normAutofit lnSpcReduction="10000"/>
          </a:bodyPr>
          <a:lstStyle/>
          <a:p>
            <a:pPr marL="0" indent="0" algn="just">
              <a:buNone/>
            </a:pPr>
            <a:r>
              <a:rPr lang="en-US" sz="2000" dirty="0"/>
              <a:t>The Executive dashboard for the Tulip Executive Health Group contains several key performance indicators (KPIs) and charts representing the performance of Tulip in the year 2021, across the various provinces, member type and service offered. Below are instructions on how to interpret and read the dashboard:</a:t>
            </a:r>
          </a:p>
          <a:p>
            <a:pPr algn="just"/>
            <a:r>
              <a:rPr lang="en-US" sz="2000" dirty="0"/>
              <a:t>There are 5 card visuals on the dashboard, each representing different KPI. The first card titled “Total Service Fees” showed total amount Tulip earned from repeating patient visits for various services. The “Total Patient Visits” showed total number of visits  by all patients whether virtual or in-person. The “service fees per patient“ measures average fee a patient is charged per service. Number of patients count the unique number of people that patronized Tulip. The patient-to-clinician ratio is the ratio of patients to clinicians at Tulip and there are 40 patients to 1 clinician in the entire tulip Group.</a:t>
            </a:r>
          </a:p>
          <a:p>
            <a:pPr algn="just"/>
            <a:r>
              <a:rPr lang="en-US" sz="2000" dirty="0"/>
              <a:t>The line graph shows the total annual fees earned from patients for different months in 2021. </a:t>
            </a:r>
            <a:r>
              <a:rPr lang="en-US" sz="2000" b="1" i="1" dirty="0"/>
              <a:t>February</a:t>
            </a:r>
            <a:r>
              <a:rPr lang="en-US" sz="2000" dirty="0"/>
              <a:t> recorded highest annual fee significantly greater than all other months</a:t>
            </a:r>
          </a:p>
          <a:p>
            <a:pPr algn="just"/>
            <a:r>
              <a:rPr lang="en-US" sz="2000" dirty="0"/>
              <a:t>The “Average Service fees by service” and “Average Service fees by province” column charts show how much was charged on average for the various serviced offered by Tulip and </a:t>
            </a:r>
            <a:r>
              <a:rPr lang="en-US" sz="2000" b="1" i="1" dirty="0"/>
              <a:t>Assessment</a:t>
            </a:r>
            <a:r>
              <a:rPr lang="en-US" sz="2000" dirty="0"/>
              <a:t> recorded the highest service fee while </a:t>
            </a:r>
            <a:r>
              <a:rPr lang="en-US" sz="2000" b="1" i="1" dirty="0"/>
              <a:t>Alberta </a:t>
            </a:r>
            <a:r>
              <a:rPr lang="en-US" sz="2000" dirty="0"/>
              <a:t>charges the highest service fee.</a:t>
            </a:r>
          </a:p>
          <a:p>
            <a:pPr algn="just"/>
            <a:r>
              <a:rPr lang="en-US" sz="2000" dirty="0"/>
              <a:t>The pie chart shows the member type of patients (employee/individual/athlete/family).Most are employees</a:t>
            </a:r>
          </a:p>
          <a:p>
            <a:pPr algn="just"/>
            <a:r>
              <a:rPr lang="en-US" sz="2000" dirty="0"/>
              <a:t>The “patient-to-clinician ratio by province” chart shows how many patients are attended to by 1 ratio in each province while the “patient visits by service” chart show total number of visits for the various services Tulip offered. </a:t>
            </a:r>
            <a:r>
              <a:rPr lang="en-US" sz="2000" b="1" i="1" dirty="0"/>
              <a:t>Ontario</a:t>
            </a:r>
            <a:r>
              <a:rPr lang="en-US" sz="2000" dirty="0"/>
              <a:t> has the highest patient-to-clinician ratio (10) while most patients visit Tulip for </a:t>
            </a:r>
            <a:r>
              <a:rPr lang="en-US" sz="2000" b="1" i="1" dirty="0"/>
              <a:t>consultations</a:t>
            </a:r>
          </a:p>
          <a:p>
            <a:pPr algn="just"/>
            <a:r>
              <a:rPr lang="en-US" sz="2000" dirty="0"/>
              <a:t>The slicers at the left side are used for filtering the service, member type, and province</a:t>
            </a:r>
          </a:p>
        </p:txBody>
      </p:sp>
    </p:spTree>
    <p:extLst>
      <p:ext uri="{BB962C8B-B14F-4D97-AF65-F5344CB8AC3E}">
        <p14:creationId xmlns:p14="http://schemas.microsoft.com/office/powerpoint/2010/main" val="3714441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B8A9-17DE-439E-8E82-843C4F4040A7}"/>
              </a:ext>
            </a:extLst>
          </p:cNvPr>
          <p:cNvSpPr>
            <a:spLocks noGrp="1"/>
          </p:cNvSpPr>
          <p:nvPr>
            <p:ph type="title"/>
          </p:nvPr>
        </p:nvSpPr>
        <p:spPr>
          <a:xfrm>
            <a:off x="0" y="-9292"/>
            <a:ext cx="12191999" cy="906107"/>
          </a:xfrm>
          <a:solidFill>
            <a:schemeClr val="accent6">
              <a:lumMod val="60000"/>
              <a:lumOff val="40000"/>
            </a:schemeClr>
          </a:solidFill>
        </p:spPr>
        <p:txBody>
          <a:bodyPr>
            <a:normAutofit/>
          </a:bodyPr>
          <a:lstStyle/>
          <a:p>
            <a:pPr algn="ctr"/>
            <a:r>
              <a:rPr lang="en-US" sz="4000" b="1" dirty="0"/>
              <a:t>Appendix</a:t>
            </a:r>
            <a:endParaRPr lang="en-US" sz="3800" b="1" dirty="0"/>
          </a:p>
        </p:txBody>
      </p:sp>
      <p:sp>
        <p:nvSpPr>
          <p:cNvPr id="4" name="Content Placeholder 3">
            <a:extLst>
              <a:ext uri="{FF2B5EF4-FFF2-40B4-BE49-F238E27FC236}">
                <a16:creationId xmlns:a16="http://schemas.microsoft.com/office/drawing/2014/main" id="{3F1E1EA0-5D61-4DAB-99AF-A02750D42C48}"/>
              </a:ext>
            </a:extLst>
          </p:cNvPr>
          <p:cNvSpPr>
            <a:spLocks noGrp="1"/>
          </p:cNvSpPr>
          <p:nvPr>
            <p:ph idx="1"/>
          </p:nvPr>
        </p:nvSpPr>
        <p:spPr>
          <a:xfrm>
            <a:off x="330114" y="1040830"/>
            <a:ext cx="11531772" cy="5485475"/>
          </a:xfrm>
        </p:spPr>
        <p:txBody>
          <a:bodyPr>
            <a:normAutofit/>
          </a:bodyPr>
          <a:lstStyle/>
          <a:p>
            <a:pPr marL="0" indent="0" algn="just">
              <a:buNone/>
            </a:pPr>
            <a:r>
              <a:rPr lang="en-US" sz="2000" dirty="0"/>
              <a:t>Below is a list of the design techniques utilized in the construction of the Executive Dashboard with </a:t>
            </a:r>
            <a:r>
              <a:rPr lang="en-US" sz="2000" dirty="0" err="1"/>
              <a:t>powerBI</a:t>
            </a:r>
            <a:r>
              <a:rPr lang="en-US" sz="2000" dirty="0"/>
              <a:t>, using the provided Tulip business data for 2021:</a:t>
            </a:r>
          </a:p>
          <a:p>
            <a:pPr marL="457200" indent="-457200" algn="just">
              <a:buFont typeface="+mj-lt"/>
              <a:buAutoNum type="arabicPeriod"/>
            </a:pPr>
            <a:r>
              <a:rPr lang="en-US" sz="2000" b="1" dirty="0"/>
              <a:t>Variety</a:t>
            </a:r>
            <a:r>
              <a:rPr lang="en-US" sz="2000" dirty="0"/>
              <a:t>: 6 various chart types, 5 colors and shape were used in the construction of the executive dashboard, thereby satisfying the variety  design technique</a:t>
            </a:r>
          </a:p>
          <a:p>
            <a:pPr marL="457200" indent="-457200" algn="just">
              <a:buFont typeface="+mj-lt"/>
              <a:buAutoNum type="arabicPeriod"/>
            </a:pPr>
            <a:r>
              <a:rPr lang="en-US" sz="2000" b="1" dirty="0"/>
              <a:t>Repetition:</a:t>
            </a:r>
            <a:r>
              <a:rPr lang="en-US" sz="2000" dirty="0"/>
              <a:t> Visuals such as cards, slicers, column bar chart, horizontal bar charts were utilized in presenting the relationship among the variables or features of the Tulip data set</a:t>
            </a:r>
          </a:p>
          <a:p>
            <a:pPr marL="457200" indent="-457200" algn="just">
              <a:buFont typeface="+mj-lt"/>
              <a:buAutoNum type="arabicPeriod"/>
            </a:pPr>
            <a:r>
              <a:rPr lang="en-US" sz="2000" b="1" dirty="0"/>
              <a:t>Emphasis:</a:t>
            </a:r>
            <a:r>
              <a:rPr lang="en-US" sz="2000" dirty="0"/>
              <a:t> Some chart attributes such as increasing the font sizes on the card visuals, using different colors to differentiate the highest value on the vertical and horizontal bar charts, were done with the aim of drawing the directors and VPs attention to those vital information</a:t>
            </a:r>
          </a:p>
          <a:p>
            <a:pPr marL="457200" indent="-457200" algn="just">
              <a:buFont typeface="+mj-lt"/>
              <a:buAutoNum type="arabicPeriod"/>
            </a:pPr>
            <a:r>
              <a:rPr lang="en-US" sz="2000" b="1" dirty="0"/>
              <a:t>Pattern: </a:t>
            </a:r>
            <a:r>
              <a:rPr lang="en-US" sz="2000" dirty="0"/>
              <a:t>In the dashboard, the tallest bars was filled with purple color and this pattern was consistently maintained throughout the report so as to quickly capture the audience attention away from the other bars</a:t>
            </a:r>
          </a:p>
          <a:p>
            <a:pPr marL="457200" indent="-457200" algn="just">
              <a:buFont typeface="+mj-lt"/>
              <a:buAutoNum type="arabicPeriod"/>
            </a:pPr>
            <a:r>
              <a:rPr lang="en-US" sz="2000" b="1" dirty="0"/>
              <a:t>Balance: </a:t>
            </a:r>
            <a:r>
              <a:rPr lang="en-US" sz="2000" dirty="0"/>
              <a:t>The layout and design of the dashboard contains an appropriate blend of similar color, shape, font and font sizes, shadow effect, equal alignment of charts horizontally on the dashboard</a:t>
            </a:r>
          </a:p>
          <a:p>
            <a:pPr marL="457200" indent="-457200" algn="just">
              <a:buFont typeface="+mj-lt"/>
              <a:buAutoNum type="arabicPeriod"/>
            </a:pPr>
            <a:endParaRPr lang="en-US" sz="2000" dirty="0"/>
          </a:p>
          <a:p>
            <a:pPr marL="457200" indent="-457200" algn="just">
              <a:buFont typeface="+mj-lt"/>
              <a:buAutoNum type="arabicPeriod"/>
            </a:pPr>
            <a:endParaRPr lang="en-US" sz="2000" dirty="0"/>
          </a:p>
        </p:txBody>
      </p:sp>
    </p:spTree>
    <p:extLst>
      <p:ext uri="{BB962C8B-B14F-4D97-AF65-F5344CB8AC3E}">
        <p14:creationId xmlns:p14="http://schemas.microsoft.com/office/powerpoint/2010/main" val="3833423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1463</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Course Title: Business Analysis Assessments (DATA 1203)  Assignment 3: Data Visualization (A Case Study of Tulip Executive Health Group) </vt:lpstr>
      <vt:lpstr>Audience Analysis</vt:lpstr>
      <vt:lpstr>Data Analysis</vt:lpstr>
      <vt:lpstr>Key Performance Questions that the Data can Answer</vt:lpstr>
      <vt:lpstr>Key Performance Questions (KPQs) that the Data CANNOT Answer</vt:lpstr>
      <vt:lpstr>Data Storyboard</vt:lpstr>
      <vt:lpstr>Executive Dashboard Using PowerBI</vt:lpstr>
      <vt:lpstr>Instructions for your Executive Dashboard</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Lateef Amidu</dc:creator>
  <cp:lastModifiedBy>Lateef Amidu</cp:lastModifiedBy>
  <cp:revision>57</cp:revision>
  <dcterms:created xsi:type="dcterms:W3CDTF">2023-03-26T20:05:23Z</dcterms:created>
  <dcterms:modified xsi:type="dcterms:W3CDTF">2023-04-21T01:34:35Z</dcterms:modified>
</cp:coreProperties>
</file>