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ibre Franklin" pitchFamily="2" charset="0"/>
      <p:regular r:id="rId10"/>
      <p:bold r:id="rId11"/>
      <p:italic r:id="rId12"/>
      <p:boldItalic r:id="rId13"/>
    </p:embeddedFont>
    <p:embeddedFont>
      <p:font typeface="Libre Franklin Medium" pitchFamily="2" charset="0"/>
      <p:regular r:id="rId14"/>
      <p:bold r:id="rId15"/>
      <p:italic r:id="rId16"/>
      <p:boldItalic r:id="rId17"/>
    </p:embeddedFont>
    <p:embeddedFont>
      <p:font typeface="Lucida Sans" panose="020B0602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hgS37igSN49LgVE4JAvrMNZCF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1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9bfdd9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1138" y="619125"/>
            <a:ext cx="6435725" cy="3621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39bfdd99f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39bfdd99f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  <p:sp>
        <p:nvSpPr>
          <p:cNvPr id="182" name="Google Shape;182;g339bfdd99ff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12.04.22</a:t>
            </a:r>
            <a:endParaRPr/>
          </a:p>
        </p:txBody>
      </p:sp>
      <p:sp>
        <p:nvSpPr>
          <p:cNvPr id="183" name="Google Shape;183;g339bfdd99ff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Speaker</a:t>
            </a:r>
            <a:endParaRPr/>
          </a:p>
        </p:txBody>
      </p:sp>
      <p:sp>
        <p:nvSpPr>
          <p:cNvPr id="184" name="Google Shape;184;g339bfdd99f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NAME EVENT / NAME PRESENTATION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9bfdd99ff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339bfdd99f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9bfdd99ff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339bfdd99f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9bfdd99ff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339bfdd99f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9bfdd99ff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39bfdd99f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9bfdd99ff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339bfdd99f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9bfdd99f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1138" y="592138"/>
            <a:ext cx="6435725" cy="3621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339bfdd99ff_0_51:notes"/>
          <p:cNvSpPr txBox="1">
            <a:spLocks noGrp="1"/>
          </p:cNvSpPr>
          <p:nvPr>
            <p:ph type="body" idx="1"/>
          </p:nvPr>
        </p:nvSpPr>
        <p:spPr>
          <a:xfrm>
            <a:off x="210518" y="4587875"/>
            <a:ext cx="6437100" cy="4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39bfdd99ff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  <p:sp>
        <p:nvSpPr>
          <p:cNvPr id="239" name="Google Shape;239;g339bfdd99ff_0_5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12.04.22</a:t>
            </a:r>
            <a:endParaRPr/>
          </a:p>
        </p:txBody>
      </p:sp>
      <p:sp>
        <p:nvSpPr>
          <p:cNvPr id="240" name="Google Shape;240;g339bfdd99ff_0_5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Speaker</a:t>
            </a:r>
            <a:endParaRPr/>
          </a:p>
        </p:txBody>
      </p:sp>
      <p:sp>
        <p:nvSpPr>
          <p:cNvPr id="241" name="Google Shape;241;g339bfdd99ff_0_5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NAME EVENT / NAME PRESENTATION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EPFL">
  <p:cSld name="Title_EPF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>
            <a:spLocks noGrp="1"/>
          </p:cNvSpPr>
          <p:nvPr>
            <p:ph type="pic" idx="2"/>
          </p:nvPr>
        </p:nvSpPr>
        <p:spPr>
          <a:xfrm>
            <a:off x="1331913" y="0"/>
            <a:ext cx="7812087" cy="494823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1"/>
          <p:cNvSpPr txBox="1"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47" y="80283"/>
            <a:ext cx="1175301" cy="5086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1"/>
          <p:cNvSpPr txBox="1">
            <a:spLocks noGrp="1"/>
          </p:cNvSpPr>
          <p:nvPr>
            <p:ph type="body" idx="3"/>
          </p:nvPr>
        </p:nvSpPr>
        <p:spPr>
          <a:xfrm>
            <a:off x="6400800" y="4683125"/>
            <a:ext cx="1828800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5" y="4579268"/>
            <a:ext cx="561543" cy="36738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/>
          <p:nvPr/>
        </p:nvSpPr>
        <p:spPr>
          <a:xfrm rot="-54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>
  <p:cSld name="1_Titre et contenu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>
            <a:spLocks noGrp="1"/>
          </p:cNvSpPr>
          <p:nvPr>
            <p:ph type="pic" idx="2"/>
          </p:nvPr>
        </p:nvSpPr>
        <p:spPr>
          <a:xfrm>
            <a:off x="5486400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et contenu">
  <p:cSld name="2_Titre et contenu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re et contenu">
  <p:cSld name="4_Titre et contenu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et contenu">
  <p:cSld name="3_Titre et contenu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>
            <a:spLocks noGrp="1"/>
          </p:cNvSpPr>
          <p:nvPr>
            <p:ph type="pic" idx="2"/>
          </p:nvPr>
        </p:nvSpPr>
        <p:spPr>
          <a:xfrm>
            <a:off x="904875" y="1563688"/>
            <a:ext cx="3144838" cy="3579812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2"/>
          </p:nvPr>
        </p:nvSpPr>
        <p:spPr>
          <a:xfrm>
            <a:off x="4959772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>
  <p:cSld name="Titre seul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seul">
  <p:cSld name="1_Titre seul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>
            <a:spLocks noGrp="1"/>
          </p:cNvSpPr>
          <p:nvPr>
            <p:ph type="pic" idx="2"/>
          </p:nvPr>
        </p:nvSpPr>
        <p:spPr>
          <a:xfrm>
            <a:off x="904875" y="0"/>
            <a:ext cx="8239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seul">
  <p:cSld name="2_Titre seul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>
            <a:spLocks noGrp="1"/>
          </p:cNvSpPr>
          <p:nvPr>
            <p:ph type="pic" idx="2"/>
          </p:nvPr>
        </p:nvSpPr>
        <p:spPr>
          <a:xfrm>
            <a:off x="904875" y="0"/>
            <a:ext cx="7726363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8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seul">
  <p:cSld name="3_Titre seul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>
            <a:spLocks noGrp="1"/>
          </p:cNvSpPr>
          <p:nvPr>
            <p:ph type="pic" idx="2"/>
          </p:nvPr>
        </p:nvSpPr>
        <p:spPr>
          <a:xfrm>
            <a:off x="904875" y="3114674"/>
            <a:ext cx="8239125" cy="2028825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646988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re seul">
  <p:cSld name="4_Titre seu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362" cy="5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904875" y="1204758"/>
            <a:ext cx="7726362" cy="369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2"/>
          </p:nvPr>
        </p:nvSpPr>
        <p:spPr>
          <a:xfrm>
            <a:off x="904875" y="944523"/>
            <a:ext cx="7726362" cy="24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ele">
  <p:cSld name="Zie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 rot="10800000">
            <a:off x="998730" y="897565"/>
            <a:ext cx="7516620" cy="3672026"/>
          </a:xfrm>
          <a:prstGeom prst="homePlate">
            <a:avLst>
              <a:gd name="adj" fmla="val 12769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3"/>
          <p:cNvSpPr/>
          <p:nvPr/>
        </p:nvSpPr>
        <p:spPr>
          <a:xfrm>
            <a:off x="418360" y="2465973"/>
            <a:ext cx="972108" cy="97210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100" y="2528829"/>
            <a:ext cx="799005" cy="79900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1493209" y="951603"/>
            <a:ext cx="6967224" cy="356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AutoNum type="arabicPeriod"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▪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998730" y="195486"/>
            <a:ext cx="768807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genda">
  <p:cSld name="1_Agenda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1545771" y="1508954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1074965" y="1508954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3"/>
          </p:nvPr>
        </p:nvSpPr>
        <p:spPr>
          <a:xfrm>
            <a:off x="1545771" y="1957457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4"/>
          </p:nvPr>
        </p:nvSpPr>
        <p:spPr>
          <a:xfrm>
            <a:off x="1074965" y="1957457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5"/>
          </p:nvPr>
        </p:nvSpPr>
        <p:spPr>
          <a:xfrm>
            <a:off x="1545771" y="2405960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6"/>
          </p:nvPr>
        </p:nvSpPr>
        <p:spPr>
          <a:xfrm>
            <a:off x="1074965" y="2405960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7"/>
          </p:nvPr>
        </p:nvSpPr>
        <p:spPr>
          <a:xfrm>
            <a:off x="1545771" y="2854463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8"/>
          </p:nvPr>
        </p:nvSpPr>
        <p:spPr>
          <a:xfrm>
            <a:off x="1074965" y="2854463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9"/>
          </p:nvPr>
        </p:nvSpPr>
        <p:spPr>
          <a:xfrm>
            <a:off x="1545771" y="3302966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3"/>
          </p:nvPr>
        </p:nvSpPr>
        <p:spPr>
          <a:xfrm>
            <a:off x="1074965" y="3302966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4"/>
          </p:nvPr>
        </p:nvSpPr>
        <p:spPr>
          <a:xfrm>
            <a:off x="1545771" y="3751469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5"/>
          </p:nvPr>
        </p:nvSpPr>
        <p:spPr>
          <a:xfrm>
            <a:off x="1074965" y="3751469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6"/>
          </p:nvPr>
        </p:nvSpPr>
        <p:spPr>
          <a:xfrm>
            <a:off x="1545771" y="4199974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7"/>
          </p:nvPr>
        </p:nvSpPr>
        <p:spPr>
          <a:xfrm>
            <a:off x="1074965" y="4199974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362" cy="5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1007604" y="1059582"/>
            <a:ext cx="7074786" cy="1026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6" name="Google Shape;56;p15"/>
          <p:cNvSpPr/>
          <p:nvPr/>
        </p:nvSpPr>
        <p:spPr>
          <a:xfrm>
            <a:off x="6624228" y="1437624"/>
            <a:ext cx="1566174" cy="768459"/>
          </a:xfrm>
          <a:custGeom>
            <a:avLst/>
            <a:gdLst/>
            <a:ahLst/>
            <a:cxnLst/>
            <a:rect l="l" t="t" r="r" b="b"/>
            <a:pathLst>
              <a:path w="823" h="587" extrusionOk="0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AA040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7664" y="1241673"/>
            <a:ext cx="702000" cy="7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/>
          <p:nvPr/>
        </p:nvSpPr>
        <p:spPr>
          <a:xfrm>
            <a:off x="1007604" y="2343351"/>
            <a:ext cx="7074786" cy="1026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6624228" y="2721393"/>
            <a:ext cx="1566174" cy="768459"/>
          </a:xfrm>
          <a:custGeom>
            <a:avLst/>
            <a:gdLst/>
            <a:ahLst/>
            <a:cxnLst/>
            <a:rect l="l" t="t" r="r" b="b"/>
            <a:pathLst>
              <a:path w="823" h="587" extrusionOk="0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FC9197"/>
          </a:solidFill>
          <a:ln w="9525" cap="flat" cmpd="sng">
            <a:solidFill>
              <a:srgbClr val="7BBF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1007604" y="3681713"/>
            <a:ext cx="7074786" cy="1026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6624228" y="4059755"/>
            <a:ext cx="1566174" cy="768459"/>
          </a:xfrm>
          <a:custGeom>
            <a:avLst/>
            <a:gdLst/>
            <a:ahLst/>
            <a:cxnLst/>
            <a:rect l="l" t="t" r="r" b="b"/>
            <a:pathLst>
              <a:path w="823" h="587" extrusionOk="0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B6AFAC"/>
          </a:solidFill>
          <a:ln w="9525" cap="flat" cmpd="sng">
            <a:solidFill>
              <a:srgbClr val="B7CE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6163" y="2497874"/>
            <a:ext cx="717068" cy="7170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5"/>
          <p:cNvGrpSpPr/>
          <p:nvPr/>
        </p:nvGrpSpPr>
        <p:grpSpPr>
          <a:xfrm>
            <a:off x="1385646" y="4118860"/>
            <a:ext cx="317689" cy="127076"/>
            <a:chOff x="347" y="1198719"/>
            <a:chExt cx="423585" cy="169434"/>
          </a:xfrm>
        </p:grpSpPr>
        <p:sp>
          <p:nvSpPr>
            <p:cNvPr id="64" name="Google Shape;64;p15"/>
            <p:cNvSpPr/>
            <p:nvPr/>
          </p:nvSpPr>
          <p:spPr>
            <a:xfrm>
              <a:off x="347" y="1198719"/>
              <a:ext cx="423585" cy="169434"/>
            </a:xfrm>
            <a:prstGeom prst="chevron">
              <a:avLst>
                <a:gd name="adj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 txBox="1"/>
            <p:nvPr/>
          </p:nvSpPr>
          <p:spPr>
            <a:xfrm>
              <a:off x="85064" y="1198719"/>
              <a:ext cx="254151" cy="169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50"/>
                <a:buFont typeface="Libre Franklin Medium"/>
                <a:buNone/>
              </a:pPr>
              <a:r>
                <a:rPr lang="de-DE" sz="75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 </a:t>
              </a:r>
              <a:endParaRPr/>
            </a:p>
          </p:txBody>
        </p:sp>
      </p:grpSp>
      <p:grpSp>
        <p:nvGrpSpPr>
          <p:cNvPr id="66" name="Google Shape;66;p15"/>
          <p:cNvGrpSpPr/>
          <p:nvPr/>
        </p:nvGrpSpPr>
        <p:grpSpPr>
          <a:xfrm>
            <a:off x="1748568" y="4118860"/>
            <a:ext cx="317689" cy="127076"/>
            <a:chOff x="381574" y="1198719"/>
            <a:chExt cx="423585" cy="169434"/>
          </a:xfrm>
        </p:grpSpPr>
        <p:sp>
          <p:nvSpPr>
            <p:cNvPr id="67" name="Google Shape;67;p15"/>
            <p:cNvSpPr/>
            <p:nvPr/>
          </p:nvSpPr>
          <p:spPr>
            <a:xfrm>
              <a:off x="381574" y="1198719"/>
              <a:ext cx="423585" cy="169434"/>
            </a:xfrm>
            <a:prstGeom prst="chevron">
              <a:avLst>
                <a:gd name="adj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 txBox="1"/>
            <p:nvPr/>
          </p:nvSpPr>
          <p:spPr>
            <a:xfrm>
              <a:off x="466291" y="1198719"/>
              <a:ext cx="254151" cy="169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50"/>
                <a:buFont typeface="Libre Franklin Medium"/>
                <a:buNone/>
              </a:pPr>
              <a:r>
                <a:rPr lang="de-DE" sz="75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 </a:t>
              </a:r>
              <a:endParaRPr/>
            </a:p>
          </p:txBody>
        </p:sp>
      </p:grpSp>
      <p:grpSp>
        <p:nvGrpSpPr>
          <p:cNvPr id="69" name="Google Shape;69;p15"/>
          <p:cNvGrpSpPr/>
          <p:nvPr/>
        </p:nvGrpSpPr>
        <p:grpSpPr>
          <a:xfrm>
            <a:off x="2094072" y="4118860"/>
            <a:ext cx="317689" cy="127076"/>
            <a:chOff x="762801" y="1198719"/>
            <a:chExt cx="423585" cy="169434"/>
          </a:xfrm>
        </p:grpSpPr>
        <p:sp>
          <p:nvSpPr>
            <p:cNvPr id="70" name="Google Shape;70;p15"/>
            <p:cNvSpPr/>
            <p:nvPr/>
          </p:nvSpPr>
          <p:spPr>
            <a:xfrm>
              <a:off x="762801" y="1198719"/>
              <a:ext cx="423585" cy="169434"/>
            </a:xfrm>
            <a:prstGeom prst="chevron">
              <a:avLst>
                <a:gd name="adj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847518" y="1198719"/>
              <a:ext cx="254151" cy="169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50"/>
                <a:buFont typeface="Libre Franklin Medium"/>
                <a:buNone/>
              </a:pPr>
              <a:r>
                <a:rPr lang="de-DE" sz="75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 </a:t>
              </a:r>
              <a:endParaRPr/>
            </a:p>
          </p:txBody>
        </p:sp>
      </p:grp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007604" y="195486"/>
            <a:ext cx="7679196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26870" y="1761660"/>
            <a:ext cx="12009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MINDSET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857777" y="3045429"/>
            <a:ext cx="11700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TOOLSET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735164" y="4111916"/>
            <a:ext cx="1303563" cy="77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INPUT </a:t>
            </a:r>
            <a:endParaRPr/>
          </a:p>
          <a:p>
            <a:pPr marL="0" marR="0" lvl="0" indent="0" algn="r" rtl="0">
              <a:spcBef>
                <a:spcPts val="45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&amp; OUTPUT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075739" y="1107837"/>
            <a:ext cx="41044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 sz="20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3075739" y="2399427"/>
            <a:ext cx="41044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 sz="20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3"/>
          </p:nvPr>
        </p:nvSpPr>
        <p:spPr>
          <a:xfrm>
            <a:off x="3075739" y="3691017"/>
            <a:ext cx="41044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 sz="20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>
            <a:spLocks noGrp="1"/>
          </p:cNvSpPr>
          <p:nvPr>
            <p:ph type="pic" idx="2"/>
          </p:nvPr>
        </p:nvSpPr>
        <p:spPr>
          <a:xfrm>
            <a:off x="1331913" y="0"/>
            <a:ext cx="7812087" cy="4948238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47" y="80283"/>
            <a:ext cx="1175301" cy="50865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body" idx="3"/>
          </p:nvPr>
        </p:nvSpPr>
        <p:spPr>
          <a:xfrm>
            <a:off x="6400800" y="4683125"/>
            <a:ext cx="1828800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4"/>
          </p:nvPr>
        </p:nvSpPr>
        <p:spPr>
          <a:xfrm>
            <a:off x="82550" y="4440264"/>
            <a:ext cx="698500" cy="5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6860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630"/>
              <a:buFont typeface="Arial"/>
              <a:buChar char="•"/>
              <a:defRPr sz="7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Titre de sec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de section">
  <p:cSld name="2_Titre de sec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8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de section">
  <p:cSld name="1_Titre de sec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  <a:defRPr sz="32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5" name="Google Shape;15;p10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30273" y="132334"/>
            <a:ext cx="653952" cy="283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0"/>
          <p:cNvSpPr/>
          <p:nvPr/>
        </p:nvSpPr>
        <p:spPr>
          <a:xfrm rot="-54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9bfdd99ff_0_0"/>
          <p:cNvSpPr txBox="1">
            <a:spLocks noGrp="1"/>
          </p:cNvSpPr>
          <p:nvPr>
            <p:ph type="body" idx="3"/>
          </p:nvPr>
        </p:nvSpPr>
        <p:spPr>
          <a:xfrm>
            <a:off x="6624390" y="4683125"/>
            <a:ext cx="1828800" cy="46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-DE" b="1" dirty="0"/>
              <a:t>13.03.25</a:t>
            </a:r>
            <a:endParaRPr dirty="0"/>
          </a:p>
        </p:txBody>
      </p:sp>
      <p:sp>
        <p:nvSpPr>
          <p:cNvPr id="187" name="Google Shape;187;g339bfdd99ff_0_0"/>
          <p:cNvSpPr txBox="1"/>
          <p:nvPr/>
        </p:nvSpPr>
        <p:spPr>
          <a:xfrm>
            <a:off x="7901354" y="3727938"/>
            <a:ext cx="184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339bfdd99ff_0_0"/>
          <p:cNvSpPr txBox="1">
            <a:spLocks noGrp="1"/>
          </p:cNvSpPr>
          <p:nvPr>
            <p:ph type="ctrTitle"/>
          </p:nvPr>
        </p:nvSpPr>
        <p:spPr>
          <a:xfrm>
            <a:off x="4721290" y="786535"/>
            <a:ext cx="4422673" cy="23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Autofit/>
          </a:bodyPr>
          <a:lstStyle/>
          <a:p>
            <a:r>
              <a:rPr lang="en-GB" sz="2400" b="1" dirty="0"/>
              <a:t>Developing a RAG-based Tutor for Course Guidance and Advice</a:t>
            </a:r>
          </a:p>
        </p:txBody>
      </p:sp>
      <p:sp>
        <p:nvSpPr>
          <p:cNvPr id="189" name="Google Shape;189;g339bfdd99ff_0_0"/>
          <p:cNvSpPr txBox="1">
            <a:spLocks noGrp="1"/>
          </p:cNvSpPr>
          <p:nvPr>
            <p:ph type="subTitle" idx="1"/>
          </p:nvPr>
        </p:nvSpPr>
        <p:spPr>
          <a:xfrm>
            <a:off x="2586446" y="3114725"/>
            <a:ext cx="2134844" cy="156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GB" dirty="0"/>
              <a:t>Yannis Laaroussi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de-DE" dirty="0"/>
              <a:t>Advised by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de-DE" dirty="0"/>
              <a:t>Vinitra Swamy, Paola Mejia</a:t>
            </a:r>
            <a:endParaRPr dirty="0"/>
          </a:p>
        </p:txBody>
      </p:sp>
      <p:pic>
        <p:nvPicPr>
          <p:cNvPr id="190" name="Google Shape;190;g339bfdd99ff_0_0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70324" y="548925"/>
            <a:ext cx="11249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9bfdd99ff_0_12"/>
          <p:cNvSpPr txBox="1">
            <a:spLocks noGrp="1"/>
          </p:cNvSpPr>
          <p:nvPr>
            <p:ph type="title"/>
          </p:nvPr>
        </p:nvSpPr>
        <p:spPr>
          <a:xfrm>
            <a:off x="904875" y="18448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de-DE" sz="3500" dirty="0"/>
              <a:t>Motivation</a:t>
            </a:r>
            <a:endParaRPr sz="3500" dirty="0"/>
          </a:p>
        </p:txBody>
      </p:sp>
      <p:sp>
        <p:nvSpPr>
          <p:cNvPr id="196" name="Google Shape;196;g339bfdd99ff_0_12"/>
          <p:cNvSpPr txBox="1">
            <a:spLocks noGrp="1"/>
          </p:cNvSpPr>
          <p:nvPr>
            <p:ph type="body" idx="1"/>
          </p:nvPr>
        </p:nvSpPr>
        <p:spPr>
          <a:xfrm>
            <a:off x="960858" y="851824"/>
            <a:ext cx="7726500" cy="33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lnSpcReduction="10000"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fr-CH" sz="2000" dirty="0"/>
              <a:t>Traditional learning methods: all information at once</a:t>
            </a:r>
            <a:endParaRPr sz="20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g339bfdd99ff_0_12"/>
          <p:cNvSpPr txBox="1">
            <a:spLocks noGrp="1"/>
          </p:cNvSpPr>
          <p:nvPr>
            <p:ph type="body" idx="2"/>
          </p:nvPr>
        </p:nvSpPr>
        <p:spPr>
          <a:xfrm>
            <a:off x="626525" y="4828248"/>
            <a:ext cx="77265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05"/>
              <a:buNone/>
            </a:pPr>
            <a:r>
              <a:rPr lang="de-DE" sz="1050" dirty="0"/>
              <a:t>References</a:t>
            </a:r>
            <a:endParaRPr sz="1050" dirty="0"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405"/>
              <a:buNone/>
            </a:pPr>
            <a:endParaRPr sz="1050" dirty="0"/>
          </a:p>
        </p:txBody>
      </p:sp>
      <p:pic>
        <p:nvPicPr>
          <p:cNvPr id="199" name="Google Shape;199;g339bfdd99ff_0_12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EC5858-8D0F-4B6F-8F75-0566E73A061A}"/>
              </a:ext>
            </a:extLst>
          </p:cNvPr>
          <p:cNvSpPr/>
          <p:nvPr/>
        </p:nvSpPr>
        <p:spPr>
          <a:xfrm rot="9215800">
            <a:off x="4011914" y="1367345"/>
            <a:ext cx="874497" cy="1400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BEA7CF-72BD-D50B-A586-E068C8630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113" y="1396779"/>
            <a:ext cx="1330399" cy="1346428"/>
          </a:xfrm>
          <a:prstGeom prst="rect">
            <a:avLst/>
          </a:prstGeom>
        </p:spPr>
      </p:pic>
      <p:sp>
        <p:nvSpPr>
          <p:cNvPr id="14" name="Google Shape;196;g339bfdd99ff_0_12">
            <a:extLst>
              <a:ext uri="{FF2B5EF4-FFF2-40B4-BE49-F238E27FC236}">
                <a16:creationId xmlns:a16="http://schemas.microsoft.com/office/drawing/2014/main" id="{A2458A4D-7289-E906-5540-F53008403BBD}"/>
              </a:ext>
            </a:extLst>
          </p:cNvPr>
          <p:cNvSpPr txBox="1">
            <a:spLocks/>
          </p:cNvSpPr>
          <p:nvPr/>
        </p:nvSpPr>
        <p:spPr>
          <a:xfrm>
            <a:off x="3874311" y="1831231"/>
            <a:ext cx="5085120" cy="67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GB" sz="2000" dirty="0">
                <a:latin typeface="Libre Franklin"/>
                <a:ea typeface="Libre Franklin"/>
                <a:cs typeface="Libre Franklin"/>
                <a:sym typeface="Libre Franklin"/>
              </a:rPr>
              <a:t>Difficult to retain knowledge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GB" sz="2000" dirty="0">
                <a:latin typeface="Libre Franklin"/>
                <a:ea typeface="Libre Franklin"/>
                <a:cs typeface="Libre Franklin"/>
                <a:sym typeface="Libre Franklin"/>
              </a:rPr>
              <a:t>Boring</a:t>
            </a:r>
          </a:p>
        </p:txBody>
      </p:sp>
      <p:sp>
        <p:nvSpPr>
          <p:cNvPr id="15" name="Google Shape;196;g339bfdd99ff_0_12">
            <a:extLst>
              <a:ext uri="{FF2B5EF4-FFF2-40B4-BE49-F238E27FC236}">
                <a16:creationId xmlns:a16="http://schemas.microsoft.com/office/drawing/2014/main" id="{7BCCEDC6-D645-32B8-1D45-4DEE62883D26}"/>
              </a:ext>
            </a:extLst>
          </p:cNvPr>
          <p:cNvSpPr txBox="1">
            <a:spLocks/>
          </p:cNvSpPr>
          <p:nvPr/>
        </p:nvSpPr>
        <p:spPr>
          <a:xfrm>
            <a:off x="1008691" y="2891946"/>
            <a:ext cx="7726500" cy="97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GB" sz="2000" dirty="0"/>
              <a:t>RAG + Adaptive learning: Split a course, deliver step by step, test the learner and adapt the content</a:t>
            </a:r>
            <a:endParaRPr lang="en-GB" sz="20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EECA98F-8B50-2676-EE85-AC2985322322}"/>
              </a:ext>
            </a:extLst>
          </p:cNvPr>
          <p:cNvSpPr/>
          <p:nvPr/>
        </p:nvSpPr>
        <p:spPr>
          <a:xfrm rot="9719751">
            <a:off x="3660809" y="3583570"/>
            <a:ext cx="874497" cy="1400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04F1CF-3A7E-4655-67CB-DC7731F4C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113" y="3653599"/>
            <a:ext cx="1001010" cy="977549"/>
          </a:xfrm>
          <a:prstGeom prst="rect">
            <a:avLst/>
          </a:prstGeom>
        </p:spPr>
      </p:pic>
      <p:sp>
        <p:nvSpPr>
          <p:cNvPr id="19" name="Google Shape;196;g339bfdd99ff_0_12">
            <a:extLst>
              <a:ext uri="{FF2B5EF4-FFF2-40B4-BE49-F238E27FC236}">
                <a16:creationId xmlns:a16="http://schemas.microsoft.com/office/drawing/2014/main" id="{D6FD8992-08E3-B7FF-9641-87F8415FDFDE}"/>
              </a:ext>
            </a:extLst>
          </p:cNvPr>
          <p:cNvSpPr txBox="1">
            <a:spLocks/>
          </p:cNvSpPr>
          <p:nvPr/>
        </p:nvSpPr>
        <p:spPr>
          <a:xfrm>
            <a:off x="3874311" y="3904943"/>
            <a:ext cx="5085120" cy="67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GB" sz="2000" dirty="0">
                <a:latin typeface="Libre Franklin"/>
                <a:ea typeface="Libre Franklin"/>
                <a:cs typeface="Libre Franklin"/>
                <a:sym typeface="Libre Franklin"/>
              </a:rPr>
              <a:t>Help to learn (adaptive)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GB" sz="2000" dirty="0">
                <a:latin typeface="Libre Franklin"/>
                <a:ea typeface="Libre Franklin"/>
                <a:cs typeface="Libre Franklin"/>
                <a:sym typeface="Libre Franklin"/>
              </a:rPr>
              <a:t>Fun (interactive)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9bfdd99ff_0_20"/>
          <p:cNvSpPr txBox="1">
            <a:spLocks noGrp="1"/>
          </p:cNvSpPr>
          <p:nvPr>
            <p:ph type="title"/>
          </p:nvPr>
        </p:nvSpPr>
        <p:spPr>
          <a:xfrm>
            <a:off x="904875" y="102857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lang="de-DE" sz="3500"/>
              <a:t>Overview</a:t>
            </a:r>
            <a:endParaRPr sz="4700"/>
          </a:p>
        </p:txBody>
      </p:sp>
      <p:sp>
        <p:nvSpPr>
          <p:cNvPr id="206" name="Google Shape;206;g339bfdd99ff_0_20"/>
          <p:cNvSpPr txBox="1">
            <a:spLocks noGrp="1"/>
          </p:cNvSpPr>
          <p:nvPr>
            <p:ph type="body" idx="2"/>
          </p:nvPr>
        </p:nvSpPr>
        <p:spPr>
          <a:xfrm>
            <a:off x="957127" y="728847"/>
            <a:ext cx="7726500" cy="45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-GB" sz="2000" dirty="0"/>
              <a:t>Scientific related work</a:t>
            </a:r>
            <a:endParaRPr sz="2000" dirty="0"/>
          </a:p>
        </p:txBody>
      </p:sp>
      <p:sp>
        <p:nvSpPr>
          <p:cNvPr id="207" name="Google Shape;207;g339bfdd99ff_0_20"/>
          <p:cNvSpPr txBox="1">
            <a:spLocks noGrp="1"/>
          </p:cNvSpPr>
          <p:nvPr>
            <p:ph type="body" idx="2"/>
          </p:nvPr>
        </p:nvSpPr>
        <p:spPr>
          <a:xfrm>
            <a:off x="626525" y="4828248"/>
            <a:ext cx="77265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05"/>
              <a:buNone/>
            </a:pPr>
            <a:r>
              <a:rPr lang="de-DE" sz="1050"/>
              <a:t>References</a:t>
            </a:r>
            <a:endParaRPr sz="1050"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405"/>
              <a:buNone/>
            </a:pPr>
            <a:endParaRPr sz="1050"/>
          </a:p>
        </p:txBody>
      </p:sp>
      <p:pic>
        <p:nvPicPr>
          <p:cNvPr id="208" name="Google Shape;208;g339bfdd99ff_0_20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23;g339bfdd99ff_0_36">
            <a:extLst>
              <a:ext uri="{FF2B5EF4-FFF2-40B4-BE49-F238E27FC236}">
                <a16:creationId xmlns:a16="http://schemas.microsoft.com/office/drawing/2014/main" id="{2A7BE1D6-6335-D57F-0623-ACC85CE67442}"/>
              </a:ext>
            </a:extLst>
          </p:cNvPr>
          <p:cNvSpPr txBox="1">
            <a:spLocks/>
          </p:cNvSpPr>
          <p:nvPr/>
        </p:nvSpPr>
        <p:spPr>
          <a:xfrm>
            <a:off x="708750" y="1184523"/>
            <a:ext cx="7726500" cy="300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45771" indent="-342900">
              <a:buFont typeface="+mj-lt"/>
              <a:buAutoNum type="arabicPeriod"/>
            </a:pPr>
            <a:r>
              <a:rPr lang="en-GB" sz="1400" b="1" i="1" dirty="0"/>
              <a:t>"KRAGEN: A Knowledge Graph-Enhanced RAG Framework for Biomedical Problem Solving Using Large Language Models"</a:t>
            </a:r>
            <a:r>
              <a:rPr lang="en-GB" sz="1400" b="1" dirty="0"/>
              <a:t> (Matsumoto et al., 2024)</a:t>
            </a:r>
            <a:br>
              <a:rPr lang="en-GB" sz="1400" b="1" dirty="0"/>
            </a:br>
            <a:r>
              <a:rPr lang="en-GB" sz="1400" dirty="0"/>
              <a:t>System that enhances Retrieval-Augmented Generation (RAG) with knowledge graphs and a Graph-of-Thoughts technique.</a:t>
            </a:r>
          </a:p>
          <a:p>
            <a:pPr marL="445771" indent="-342900">
              <a:buFont typeface="+mj-lt"/>
              <a:buAutoNum type="arabicPeriod"/>
            </a:pPr>
            <a:r>
              <a:rPr lang="en-GB" sz="1400" b="1" i="1" dirty="0"/>
              <a:t>"Designing Child-Centric AI Learning Environments: Insights from LLM-Enhanced Creative Project-Based Learning"</a:t>
            </a:r>
            <a:r>
              <a:rPr lang="en-GB" sz="1400" b="1" dirty="0"/>
              <a:t> (Zhao et al., 2024)</a:t>
            </a:r>
            <a:br>
              <a:rPr lang="en-GB" sz="1400" b="1" dirty="0"/>
            </a:br>
            <a:r>
              <a:rPr lang="en-GB" sz="1400" dirty="0"/>
              <a:t>Explores the integration of LLMs into creative project-based learning (PBL) for middle school students. The study finds that LLMs enhance problem-solving, idea generation, and project execution.</a:t>
            </a:r>
            <a:endParaRPr lang="fr-CH" sz="1400" b="1" i="1" dirty="0"/>
          </a:p>
          <a:p>
            <a:pPr marL="445771" indent="-342900">
              <a:buFont typeface="+mj-lt"/>
              <a:buAutoNum type="arabicPeriod"/>
            </a:pPr>
            <a:r>
              <a:rPr lang="fr-CH" sz="1400" b="1" i="1" dirty="0"/>
              <a:t>"Automated Educational Question Generation at Different Bloom’s Skill Levels Using Large Language Models"</a:t>
            </a:r>
            <a:r>
              <a:rPr lang="fr-CH" sz="1400" b="1" dirty="0"/>
              <a:t> (Scaria et al., 2024)</a:t>
            </a:r>
            <a:br>
              <a:rPr lang="en-GB" sz="1400" dirty="0"/>
            </a:br>
            <a:r>
              <a:rPr lang="en-GB" sz="1400" dirty="0"/>
              <a:t>Evaluates the effectiveness of Large Language Models (LLMs) in generating educational questions aligned with Bloom’s Taxonomy. </a:t>
            </a:r>
          </a:p>
          <a:p>
            <a:pPr marL="445771" indent="-342900">
              <a:buFont typeface="+mj-lt"/>
              <a:buAutoNum type="arabicPeriod"/>
            </a:pPr>
            <a:endParaRPr lang="fr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9bfdd99ff_0_28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 sz="3500" dirty="0"/>
              <a:t>Research Questions</a:t>
            </a:r>
            <a:endParaRPr sz="3500" dirty="0"/>
          </a:p>
        </p:txBody>
      </p:sp>
      <p:sp>
        <p:nvSpPr>
          <p:cNvPr id="216" name="Google Shape;216;g339bfdd99ff_0_28"/>
          <p:cNvSpPr txBox="1">
            <a:spLocks noGrp="1"/>
          </p:cNvSpPr>
          <p:nvPr>
            <p:ph type="body" idx="2"/>
          </p:nvPr>
        </p:nvSpPr>
        <p:spPr>
          <a:xfrm>
            <a:off x="626525" y="4828248"/>
            <a:ext cx="77265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05"/>
              <a:buNone/>
            </a:pPr>
            <a:r>
              <a:rPr lang="de-DE" sz="1050" dirty="0"/>
              <a:t>References</a:t>
            </a:r>
            <a:endParaRPr sz="1050" dirty="0"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405"/>
              <a:buNone/>
            </a:pPr>
            <a:endParaRPr sz="1050" dirty="0"/>
          </a:p>
        </p:txBody>
      </p:sp>
      <p:pic>
        <p:nvPicPr>
          <p:cNvPr id="217" name="Google Shape;217;g339bfdd99ff_0_28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4;g339bfdd99ff_0_28">
            <a:extLst>
              <a:ext uri="{FF2B5EF4-FFF2-40B4-BE49-F238E27FC236}">
                <a16:creationId xmlns:a16="http://schemas.microsoft.com/office/drawing/2014/main" id="{AE0C980F-BC0C-A3B3-7275-22C7E088ED65}"/>
              </a:ext>
            </a:extLst>
          </p:cNvPr>
          <p:cNvSpPr txBox="1">
            <a:spLocks/>
          </p:cNvSpPr>
          <p:nvPr/>
        </p:nvSpPr>
        <p:spPr>
          <a:xfrm>
            <a:off x="904875" y="811588"/>
            <a:ext cx="7726500" cy="119319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b="1" u="sng" dirty="0">
                <a:latin typeface="Libre Franklin"/>
                <a:ea typeface="Libre Franklin"/>
                <a:cs typeface="Libre Franklin"/>
                <a:sym typeface="Libre Franklin"/>
              </a:rPr>
              <a:t>Objective</a:t>
            </a:r>
            <a:r>
              <a:rPr lang="en-GB" b="1" dirty="0"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GB" dirty="0"/>
              <a:t>Develop an adaptive learning system that combines </a:t>
            </a:r>
            <a:r>
              <a:rPr lang="en-GB" b="1" dirty="0"/>
              <a:t>Retrieval-Augmented Generation (RAG) with a knowledge graph</a:t>
            </a:r>
            <a:r>
              <a:rPr lang="en-GB" dirty="0"/>
              <a:t> to deliver structured, bite-sized content and dynamically generate comprehension questions based on learner progress.</a:t>
            </a:r>
          </a:p>
        </p:txBody>
      </p:sp>
      <p:sp>
        <p:nvSpPr>
          <p:cNvPr id="5" name="Google Shape;214;g339bfdd99ff_0_28">
            <a:extLst>
              <a:ext uri="{FF2B5EF4-FFF2-40B4-BE49-F238E27FC236}">
                <a16:creationId xmlns:a16="http://schemas.microsoft.com/office/drawing/2014/main" id="{ADBD8237-792B-F508-3AB4-6176B6E7E424}"/>
              </a:ext>
            </a:extLst>
          </p:cNvPr>
          <p:cNvSpPr txBox="1">
            <a:spLocks/>
          </p:cNvSpPr>
          <p:nvPr/>
        </p:nvSpPr>
        <p:spPr>
          <a:xfrm>
            <a:off x="904875" y="2244956"/>
            <a:ext cx="7726500" cy="20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b="1" dirty="0">
                <a:latin typeface="Libre Franklin"/>
                <a:ea typeface="Libre Franklin"/>
                <a:cs typeface="Libre Franklin"/>
                <a:sym typeface="Libre Franklin"/>
              </a:rPr>
              <a:t>Research Questions:</a:t>
            </a:r>
            <a:br>
              <a:rPr lang="en-GB" b="1" dirty="0">
                <a:latin typeface="Libre Franklin"/>
                <a:ea typeface="Libre Franklin"/>
                <a:cs typeface="Libre Franklin"/>
                <a:sym typeface="Libre Franklin"/>
              </a:rPr>
            </a:br>
            <a:endParaRPr lang="en-GB" b="1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GB" dirty="0"/>
              <a:t>How can a knowledge graph improve the retrieval process in a RAG-based learning system to ensure structured and relevant content delivery ?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endParaRPr lang="en-GB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GB" dirty="0"/>
              <a:t>How can the results of the learner to the generated question be used to adaptively guide learners through content ?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endParaRPr lang="en-GB" b="1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9bfdd99ff_0_36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 sz="3500"/>
              <a:t>Methodology</a:t>
            </a:r>
            <a:endParaRPr sz="3500"/>
          </a:p>
        </p:txBody>
      </p:sp>
      <p:sp>
        <p:nvSpPr>
          <p:cNvPr id="224" name="Google Shape;224;g339bfdd99ff_0_36"/>
          <p:cNvSpPr txBox="1">
            <a:spLocks noGrp="1"/>
          </p:cNvSpPr>
          <p:nvPr>
            <p:ph type="body" idx="2"/>
          </p:nvPr>
        </p:nvSpPr>
        <p:spPr>
          <a:xfrm>
            <a:off x="626525" y="4828248"/>
            <a:ext cx="77265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05"/>
              <a:buNone/>
            </a:pPr>
            <a:r>
              <a:rPr lang="de-DE" sz="1050" dirty="0"/>
              <a:t>References</a:t>
            </a:r>
            <a:endParaRPr sz="1050" dirty="0"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405"/>
              <a:buNone/>
            </a:pPr>
            <a:endParaRPr sz="1050" dirty="0"/>
          </a:p>
        </p:txBody>
      </p:sp>
      <p:pic>
        <p:nvPicPr>
          <p:cNvPr id="225" name="Google Shape;225;g339bfdd99ff_0_36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23;g339bfdd99ff_0_36">
            <a:extLst>
              <a:ext uri="{FF2B5EF4-FFF2-40B4-BE49-F238E27FC236}">
                <a16:creationId xmlns:a16="http://schemas.microsoft.com/office/drawing/2014/main" id="{4A407DFF-2DA4-71DB-D1CD-898D5AD14F8A}"/>
              </a:ext>
            </a:extLst>
          </p:cNvPr>
          <p:cNvSpPr txBox="1">
            <a:spLocks/>
          </p:cNvSpPr>
          <p:nvPr/>
        </p:nvSpPr>
        <p:spPr>
          <a:xfrm>
            <a:off x="838856" y="1069347"/>
            <a:ext cx="7726500" cy="300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45771" indent="-342900">
              <a:buFont typeface="+mj-lt"/>
              <a:buAutoNum type="arabicPeriod"/>
            </a:pPr>
            <a:r>
              <a:rPr lang="en-GB" b="1" dirty="0"/>
              <a:t>Build a synthetic Knowledge Graph on Neo4j</a:t>
            </a:r>
          </a:p>
          <a:p>
            <a:pPr marL="445771" indent="-342900">
              <a:buFont typeface="+mj-lt"/>
              <a:buAutoNum type="arabicPeriod"/>
            </a:pPr>
            <a:r>
              <a:rPr lang="en-GB" b="1" dirty="0"/>
              <a:t>Integrate KG with RAG :</a:t>
            </a:r>
            <a:r>
              <a:rPr lang="en-GB" dirty="0"/>
              <a:t> Retrieve content based on user queries.</a:t>
            </a:r>
          </a:p>
          <a:p>
            <a:pPr marL="445771" indent="-342900">
              <a:buFont typeface="+mj-lt"/>
              <a:buAutoNum type="arabicPeriod"/>
            </a:pPr>
            <a:r>
              <a:rPr lang="fr-CH" b="1" dirty="0"/>
              <a:t>Implement a Chunking Algorithm: </a:t>
            </a:r>
            <a:r>
              <a:rPr lang="fr-CH" dirty="0"/>
              <a:t>Split content into bit-sized blocks</a:t>
            </a:r>
          </a:p>
          <a:p>
            <a:pPr marL="445771" indent="-342900">
              <a:buFont typeface="+mj-lt"/>
              <a:buAutoNum type="arabicPeriod"/>
            </a:pPr>
            <a:r>
              <a:rPr lang="fr-CH" b="1" dirty="0"/>
              <a:t>Generate a Question for the first block: </a:t>
            </a:r>
            <a:r>
              <a:rPr lang="fr-CH" dirty="0"/>
              <a:t>Assess understanding</a:t>
            </a:r>
          </a:p>
          <a:p>
            <a:pPr marL="445771" indent="-342900">
              <a:buFont typeface="+mj-lt"/>
              <a:buAutoNum type="arabicPeriod"/>
            </a:pPr>
            <a:r>
              <a:rPr lang="fr-CH" b="1" dirty="0"/>
              <a:t>Adapt Learning:</a:t>
            </a:r>
            <a:r>
              <a:rPr lang="fr-CH" dirty="0"/>
              <a:t> Adapt the difficulty of the question for the next block</a:t>
            </a:r>
            <a:endParaRPr lang="fr-CH" b="1" dirty="0"/>
          </a:p>
          <a:p>
            <a:pPr marL="445771" indent="-342900">
              <a:buFont typeface="+mj-lt"/>
              <a:buAutoNum type="arabicPeriod"/>
            </a:pPr>
            <a:endParaRPr lang="en-GB" b="1" dirty="0"/>
          </a:p>
          <a:p>
            <a:pPr marL="445771" indent="-342900">
              <a:buFont typeface="+mj-lt"/>
              <a:buAutoNum type="arabicPeriod"/>
            </a:pPr>
            <a:endParaRPr lang="en-GB" dirty="0"/>
          </a:p>
          <a:p>
            <a:pPr marL="445771" indent="-34290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9bfdd99ff_0_43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 sz="3500" dirty="0"/>
              <a:t>Initial Results</a:t>
            </a:r>
            <a:endParaRPr sz="3500" dirty="0"/>
          </a:p>
        </p:txBody>
      </p:sp>
      <p:sp>
        <p:nvSpPr>
          <p:cNvPr id="233" name="Google Shape;233;g339bfdd99ff_0_43"/>
          <p:cNvSpPr txBox="1">
            <a:spLocks noGrp="1"/>
          </p:cNvSpPr>
          <p:nvPr>
            <p:ph type="body" idx="2"/>
          </p:nvPr>
        </p:nvSpPr>
        <p:spPr>
          <a:xfrm>
            <a:off x="626525" y="4828248"/>
            <a:ext cx="77265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05"/>
              <a:buNone/>
            </a:pPr>
            <a:r>
              <a:rPr lang="de-DE" sz="1050"/>
              <a:t>References</a:t>
            </a:r>
            <a:endParaRPr sz="1050"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405"/>
              <a:buNone/>
            </a:pPr>
            <a:endParaRPr sz="1050"/>
          </a:p>
        </p:txBody>
      </p:sp>
      <p:pic>
        <p:nvPicPr>
          <p:cNvPr id="234" name="Google Shape;234;g339bfdd99ff_0_43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73F81A-B2BB-795E-F25A-5C6E366C4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69" y="1430419"/>
            <a:ext cx="763438" cy="77288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8E3845A-1BB1-E794-51E6-F1E425524072}"/>
              </a:ext>
            </a:extLst>
          </p:cNvPr>
          <p:cNvSpPr/>
          <p:nvPr/>
        </p:nvSpPr>
        <p:spPr>
          <a:xfrm>
            <a:off x="1125078" y="2600515"/>
            <a:ext cx="384421" cy="3844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FD335-7B8E-E765-9B21-F72D6E4AB0FA}"/>
              </a:ext>
            </a:extLst>
          </p:cNvPr>
          <p:cNvSpPr/>
          <p:nvPr/>
        </p:nvSpPr>
        <p:spPr>
          <a:xfrm>
            <a:off x="1446052" y="2715283"/>
            <a:ext cx="668072" cy="1546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7AD0E0-BD21-E660-0F07-A9ED3919D099}"/>
              </a:ext>
            </a:extLst>
          </p:cNvPr>
          <p:cNvSpPr/>
          <p:nvPr/>
        </p:nvSpPr>
        <p:spPr>
          <a:xfrm>
            <a:off x="2819518" y="2600514"/>
            <a:ext cx="384421" cy="3844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3FCAD9-F79E-DAF4-70F0-4E8417DD03A1}"/>
              </a:ext>
            </a:extLst>
          </p:cNvPr>
          <p:cNvSpPr/>
          <p:nvPr/>
        </p:nvSpPr>
        <p:spPr>
          <a:xfrm>
            <a:off x="3177813" y="2715282"/>
            <a:ext cx="1410789" cy="1613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1E8133-719B-06F3-C954-7321A3F4124A}"/>
              </a:ext>
            </a:extLst>
          </p:cNvPr>
          <p:cNvSpPr/>
          <p:nvPr/>
        </p:nvSpPr>
        <p:spPr>
          <a:xfrm>
            <a:off x="4499029" y="2600514"/>
            <a:ext cx="384421" cy="3844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1B348-F786-68DE-1EAF-DA26EEF4FD8F}"/>
              </a:ext>
            </a:extLst>
          </p:cNvPr>
          <p:cNvSpPr/>
          <p:nvPr/>
        </p:nvSpPr>
        <p:spPr>
          <a:xfrm>
            <a:off x="4767751" y="2714712"/>
            <a:ext cx="1410789" cy="1552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2AA1EE-DA74-AA5D-14EC-3FE9291BFCA0}"/>
              </a:ext>
            </a:extLst>
          </p:cNvPr>
          <p:cNvSpPr/>
          <p:nvPr/>
        </p:nvSpPr>
        <p:spPr>
          <a:xfrm>
            <a:off x="6107005" y="2606668"/>
            <a:ext cx="384421" cy="3844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216CCF-2BC2-B731-432A-F6CF4EA9F228}"/>
              </a:ext>
            </a:extLst>
          </p:cNvPr>
          <p:cNvSpPr/>
          <p:nvPr/>
        </p:nvSpPr>
        <p:spPr>
          <a:xfrm>
            <a:off x="7714981" y="2606667"/>
            <a:ext cx="384421" cy="3844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BC27C1-EA73-EB82-DCCC-DF188BEDC4BA}"/>
              </a:ext>
            </a:extLst>
          </p:cNvPr>
          <p:cNvSpPr/>
          <p:nvPr/>
        </p:nvSpPr>
        <p:spPr>
          <a:xfrm>
            <a:off x="6390656" y="2714711"/>
            <a:ext cx="1410789" cy="1552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28A2DC-9049-EFD4-FEBD-A263AFA11A6F}"/>
              </a:ext>
            </a:extLst>
          </p:cNvPr>
          <p:cNvSpPr/>
          <p:nvPr/>
        </p:nvSpPr>
        <p:spPr>
          <a:xfrm>
            <a:off x="2114123" y="2718339"/>
            <a:ext cx="1410789" cy="1552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Google Shape;231;g339bfdd99ff_0_43">
            <a:extLst>
              <a:ext uri="{FF2B5EF4-FFF2-40B4-BE49-F238E27FC236}">
                <a16:creationId xmlns:a16="http://schemas.microsoft.com/office/drawing/2014/main" id="{7AB30C33-CA59-59AB-2D4A-19A287670015}"/>
              </a:ext>
            </a:extLst>
          </p:cNvPr>
          <p:cNvSpPr txBox="1">
            <a:spLocks/>
          </p:cNvSpPr>
          <p:nvPr/>
        </p:nvSpPr>
        <p:spPr>
          <a:xfrm>
            <a:off x="540265" y="2270479"/>
            <a:ext cx="1556824" cy="50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400" b="1" dirty="0">
                <a:latin typeface="Libre Franklin"/>
                <a:sym typeface="Libre Franklin"/>
              </a:rPr>
              <a:t>Synthetic KG</a:t>
            </a:r>
            <a:endParaRPr lang="en-GB" sz="1100" dirty="0"/>
          </a:p>
        </p:txBody>
      </p:sp>
      <p:sp>
        <p:nvSpPr>
          <p:cNvPr id="18" name="Google Shape;231;g339bfdd99ff_0_43">
            <a:extLst>
              <a:ext uri="{FF2B5EF4-FFF2-40B4-BE49-F238E27FC236}">
                <a16:creationId xmlns:a16="http://schemas.microsoft.com/office/drawing/2014/main" id="{66742CE2-7BA6-4743-0DAD-7417FEE1824B}"/>
              </a:ext>
            </a:extLst>
          </p:cNvPr>
          <p:cNvSpPr txBox="1">
            <a:spLocks/>
          </p:cNvSpPr>
          <p:nvPr/>
        </p:nvSpPr>
        <p:spPr>
          <a:xfrm>
            <a:off x="2626396" y="2279902"/>
            <a:ext cx="725589" cy="50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400" b="1" dirty="0">
                <a:latin typeface="Libre Franklin"/>
                <a:sym typeface="Libre Franklin"/>
              </a:rPr>
              <a:t>RAG</a:t>
            </a:r>
            <a:endParaRPr lang="en-GB" sz="1100" dirty="0"/>
          </a:p>
        </p:txBody>
      </p:sp>
      <p:sp>
        <p:nvSpPr>
          <p:cNvPr id="19" name="Google Shape;231;g339bfdd99ff_0_43">
            <a:extLst>
              <a:ext uri="{FF2B5EF4-FFF2-40B4-BE49-F238E27FC236}">
                <a16:creationId xmlns:a16="http://schemas.microsoft.com/office/drawing/2014/main" id="{0673DCD5-5A40-5E22-0B59-22D94A6CA1E6}"/>
              </a:ext>
            </a:extLst>
          </p:cNvPr>
          <p:cNvSpPr txBox="1">
            <a:spLocks/>
          </p:cNvSpPr>
          <p:nvPr/>
        </p:nvSpPr>
        <p:spPr>
          <a:xfrm>
            <a:off x="5702892" y="2119608"/>
            <a:ext cx="1192645" cy="50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400" b="1" dirty="0">
                <a:latin typeface="Libre Franklin"/>
                <a:sym typeface="Libre Franklin"/>
              </a:rPr>
              <a:t>Generate</a:t>
            </a:r>
            <a:br>
              <a:rPr lang="en-GB" sz="1400" b="1" dirty="0">
                <a:latin typeface="Libre Franklin"/>
                <a:sym typeface="Libre Franklin"/>
              </a:rPr>
            </a:br>
            <a:r>
              <a:rPr lang="en-GB" sz="1400" b="1" dirty="0">
                <a:latin typeface="Libre Franklin"/>
                <a:sym typeface="Libre Franklin"/>
              </a:rPr>
              <a:t>Question</a:t>
            </a:r>
            <a:endParaRPr lang="en-GB" sz="1100" dirty="0"/>
          </a:p>
        </p:txBody>
      </p:sp>
      <p:sp>
        <p:nvSpPr>
          <p:cNvPr id="20" name="Google Shape;231;g339bfdd99ff_0_43">
            <a:extLst>
              <a:ext uri="{FF2B5EF4-FFF2-40B4-BE49-F238E27FC236}">
                <a16:creationId xmlns:a16="http://schemas.microsoft.com/office/drawing/2014/main" id="{D8D8DC13-6757-9983-E7A6-560E3A599E16}"/>
              </a:ext>
            </a:extLst>
          </p:cNvPr>
          <p:cNvSpPr txBox="1">
            <a:spLocks/>
          </p:cNvSpPr>
          <p:nvPr/>
        </p:nvSpPr>
        <p:spPr>
          <a:xfrm>
            <a:off x="4054219" y="2113561"/>
            <a:ext cx="1192645" cy="67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400" b="1" dirty="0">
                <a:latin typeface="Libre Franklin"/>
                <a:sym typeface="Libre Franklin"/>
              </a:rPr>
              <a:t>Chunking Algorithm</a:t>
            </a:r>
            <a:endParaRPr lang="en-GB" sz="1100" dirty="0"/>
          </a:p>
        </p:txBody>
      </p:sp>
      <p:sp>
        <p:nvSpPr>
          <p:cNvPr id="21" name="Google Shape;231;g339bfdd99ff_0_43">
            <a:extLst>
              <a:ext uri="{FF2B5EF4-FFF2-40B4-BE49-F238E27FC236}">
                <a16:creationId xmlns:a16="http://schemas.microsoft.com/office/drawing/2014/main" id="{511AAAAE-5DC8-D73B-5AB6-D98E6AE2B4CB}"/>
              </a:ext>
            </a:extLst>
          </p:cNvPr>
          <p:cNvSpPr txBox="1">
            <a:spLocks/>
          </p:cNvSpPr>
          <p:nvPr/>
        </p:nvSpPr>
        <p:spPr>
          <a:xfrm>
            <a:off x="7323031" y="2113561"/>
            <a:ext cx="1192645" cy="50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400" b="1" dirty="0">
                <a:latin typeface="Libre Franklin"/>
                <a:sym typeface="Libre Franklin"/>
              </a:rPr>
              <a:t>Adaptive</a:t>
            </a:r>
            <a:br>
              <a:rPr lang="en-GB" sz="1400" b="1" dirty="0">
                <a:latin typeface="Libre Franklin"/>
                <a:sym typeface="Libre Franklin"/>
              </a:rPr>
            </a:br>
            <a:r>
              <a:rPr lang="en-GB" sz="1400" b="1" dirty="0">
                <a:latin typeface="Libre Franklin"/>
                <a:sym typeface="Libre Franklin"/>
              </a:rPr>
              <a:t>Learning</a:t>
            </a:r>
            <a:endParaRPr lang="en-GB" sz="1100" dirty="0"/>
          </a:p>
        </p:txBody>
      </p:sp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001F9D9-C7C4-DEBA-C14A-4EA4ABD10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467" y="1525492"/>
            <a:ext cx="536268" cy="536268"/>
          </a:xfrm>
          <a:prstGeom prst="rect">
            <a:avLst/>
          </a:prstGeom>
        </p:spPr>
      </p:pic>
      <p:pic>
        <p:nvPicPr>
          <p:cNvPr id="30" name="Picture 2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EB523A-331C-FB40-F44E-2B45BDDDF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641" y="1241544"/>
            <a:ext cx="320809" cy="264561"/>
          </a:xfrm>
          <a:prstGeom prst="rect">
            <a:avLst/>
          </a:prstGeom>
        </p:spPr>
      </p:pic>
      <p:pic>
        <p:nvPicPr>
          <p:cNvPr id="32" name="Picture 3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343DCDE-09A5-C586-70F4-D85D7F1C2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538" y="1584355"/>
            <a:ext cx="320809" cy="26456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206CA7C-8111-C3C6-8732-4D23F07A3671}"/>
              </a:ext>
            </a:extLst>
          </p:cNvPr>
          <p:cNvSpPr/>
          <p:nvPr/>
        </p:nvSpPr>
        <p:spPr>
          <a:xfrm>
            <a:off x="4178201" y="1627218"/>
            <a:ext cx="284533" cy="894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85AA4D-0B0C-4C6F-83DD-9E1EA67474D3}"/>
              </a:ext>
            </a:extLst>
          </p:cNvPr>
          <p:cNvCxnSpPr/>
          <p:nvPr/>
        </p:nvCxnSpPr>
        <p:spPr>
          <a:xfrm flipV="1">
            <a:off x="4499029" y="1506105"/>
            <a:ext cx="89573" cy="12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37C9ED8-EC47-2D9C-8D56-2C56A17EA261}"/>
              </a:ext>
            </a:extLst>
          </p:cNvPr>
          <p:cNvSpPr/>
          <p:nvPr/>
        </p:nvSpPr>
        <p:spPr>
          <a:xfrm>
            <a:off x="4173848" y="1772154"/>
            <a:ext cx="284533" cy="894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76EAF4-B7BF-324C-883E-1F8F6C6CEC87}"/>
              </a:ext>
            </a:extLst>
          </p:cNvPr>
          <p:cNvCxnSpPr>
            <a:cxnSpLocks/>
          </p:cNvCxnSpPr>
          <p:nvPr/>
        </p:nvCxnSpPr>
        <p:spPr>
          <a:xfrm flipV="1">
            <a:off x="4533666" y="1725614"/>
            <a:ext cx="208933" cy="9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4BC4F4-AF9C-B9FF-39AA-268B4109FD5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883450" y="1373825"/>
            <a:ext cx="882868" cy="18035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231;g339bfdd99ff_0_43">
            <a:extLst>
              <a:ext uri="{FF2B5EF4-FFF2-40B4-BE49-F238E27FC236}">
                <a16:creationId xmlns:a16="http://schemas.microsoft.com/office/drawing/2014/main" id="{5A879369-42D5-61A6-8A70-40E61E35586E}"/>
              </a:ext>
            </a:extLst>
          </p:cNvPr>
          <p:cNvSpPr txBox="1">
            <a:spLocks/>
          </p:cNvSpPr>
          <p:nvPr/>
        </p:nvSpPr>
        <p:spPr>
          <a:xfrm>
            <a:off x="5646082" y="1420205"/>
            <a:ext cx="1306264" cy="50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100" i="1" dirty="0">
                <a:latin typeface="Libre Franklin" pitchFamily="2" charset="0"/>
              </a:rPr>
              <a:t>“What is the main purpose of data processing?”</a:t>
            </a:r>
          </a:p>
        </p:txBody>
      </p:sp>
      <p:pic>
        <p:nvPicPr>
          <p:cNvPr id="50" name="Picture 4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EA6662A-F291-E3D5-F258-F6619BEF8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958" y="1170394"/>
            <a:ext cx="203599" cy="20631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131FAFA-2F9E-D16E-E3D0-72FA73D80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3240" y="1117023"/>
            <a:ext cx="586277" cy="575362"/>
          </a:xfrm>
          <a:prstGeom prst="rect">
            <a:avLst/>
          </a:prstGeom>
        </p:spPr>
      </p:pic>
      <p:sp>
        <p:nvSpPr>
          <p:cNvPr id="53" name="Google Shape;231;g339bfdd99ff_0_43">
            <a:extLst>
              <a:ext uri="{FF2B5EF4-FFF2-40B4-BE49-F238E27FC236}">
                <a16:creationId xmlns:a16="http://schemas.microsoft.com/office/drawing/2014/main" id="{3B52875A-847D-FDD5-5315-920F0F1F2E14}"/>
              </a:ext>
            </a:extLst>
          </p:cNvPr>
          <p:cNvSpPr txBox="1">
            <a:spLocks/>
          </p:cNvSpPr>
          <p:nvPr/>
        </p:nvSpPr>
        <p:spPr>
          <a:xfrm>
            <a:off x="2626396" y="1181211"/>
            <a:ext cx="1306264" cy="45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100" i="1" dirty="0">
                <a:latin typeface="Libre Franklin" pitchFamily="2" charset="0"/>
              </a:rPr>
              <a:t>“I want to learn about data processing”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9F5151B-6728-F899-72B2-A8C851A3F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175" y="1678084"/>
            <a:ext cx="536267" cy="54290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F29660-2067-5F54-B46D-124E11820F18}"/>
              </a:ext>
            </a:extLst>
          </p:cNvPr>
          <p:cNvCxnSpPr>
            <a:cxnSpLocks/>
          </p:cNvCxnSpPr>
          <p:nvPr/>
        </p:nvCxnSpPr>
        <p:spPr>
          <a:xfrm>
            <a:off x="2626396" y="1848916"/>
            <a:ext cx="271173" cy="13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10A55690-55DD-A21E-48A8-80E115ABC8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7762" y="1254751"/>
            <a:ext cx="765567" cy="697213"/>
          </a:xfrm>
          <a:prstGeom prst="rect">
            <a:avLst/>
          </a:prstGeom>
        </p:spPr>
      </p:pic>
      <p:sp>
        <p:nvSpPr>
          <p:cNvPr id="61" name="Google Shape;231;g339bfdd99ff_0_43">
            <a:extLst>
              <a:ext uri="{FF2B5EF4-FFF2-40B4-BE49-F238E27FC236}">
                <a16:creationId xmlns:a16="http://schemas.microsoft.com/office/drawing/2014/main" id="{9985D0CE-AEC0-4BE0-EA8E-EF88CBF29FFE}"/>
              </a:ext>
            </a:extLst>
          </p:cNvPr>
          <p:cNvSpPr txBox="1">
            <a:spLocks/>
          </p:cNvSpPr>
          <p:nvPr/>
        </p:nvSpPr>
        <p:spPr>
          <a:xfrm>
            <a:off x="956880" y="3020840"/>
            <a:ext cx="720815" cy="33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100" b="1" i="1" dirty="0">
                <a:latin typeface="Libre Franklin"/>
                <a:sym typeface="Libre Franklin"/>
              </a:rPr>
              <a:t>Done</a:t>
            </a:r>
            <a:endParaRPr lang="en-GB" sz="1000" i="1" dirty="0"/>
          </a:p>
        </p:txBody>
      </p:sp>
      <p:sp>
        <p:nvSpPr>
          <p:cNvPr id="62" name="Google Shape;231;g339bfdd99ff_0_43">
            <a:extLst>
              <a:ext uri="{FF2B5EF4-FFF2-40B4-BE49-F238E27FC236}">
                <a16:creationId xmlns:a16="http://schemas.microsoft.com/office/drawing/2014/main" id="{816806D8-75A6-1470-4378-599D90E13B5F}"/>
              </a:ext>
            </a:extLst>
          </p:cNvPr>
          <p:cNvSpPr txBox="1">
            <a:spLocks/>
          </p:cNvSpPr>
          <p:nvPr/>
        </p:nvSpPr>
        <p:spPr>
          <a:xfrm>
            <a:off x="2497319" y="3024235"/>
            <a:ext cx="1028818" cy="33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100" b="1" i="1" dirty="0">
                <a:latin typeface="Libre Franklin"/>
                <a:sym typeface="Libre Franklin"/>
              </a:rPr>
              <a:t>In progress</a:t>
            </a:r>
            <a:endParaRPr lang="en-GB" sz="1000" i="1" dirty="0"/>
          </a:p>
        </p:txBody>
      </p:sp>
      <p:sp>
        <p:nvSpPr>
          <p:cNvPr id="63" name="Google Shape;231;g339bfdd99ff_0_43">
            <a:extLst>
              <a:ext uri="{FF2B5EF4-FFF2-40B4-BE49-F238E27FC236}">
                <a16:creationId xmlns:a16="http://schemas.microsoft.com/office/drawing/2014/main" id="{68E25AEA-6DEC-268A-E60C-2FAAD2792AA0}"/>
              </a:ext>
            </a:extLst>
          </p:cNvPr>
          <p:cNvSpPr txBox="1">
            <a:spLocks/>
          </p:cNvSpPr>
          <p:nvPr/>
        </p:nvSpPr>
        <p:spPr>
          <a:xfrm>
            <a:off x="4168140" y="3017800"/>
            <a:ext cx="1028818" cy="33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100" b="1" i="1" dirty="0">
                <a:latin typeface="Libre Franklin"/>
                <a:sym typeface="Libre Franklin"/>
              </a:rPr>
              <a:t>~Week 5-6</a:t>
            </a:r>
            <a:endParaRPr lang="en-GB" sz="1000" i="1" dirty="0"/>
          </a:p>
        </p:txBody>
      </p:sp>
      <p:sp>
        <p:nvSpPr>
          <p:cNvPr id="192" name="Google Shape;231;g339bfdd99ff_0_43">
            <a:extLst>
              <a:ext uri="{FF2B5EF4-FFF2-40B4-BE49-F238E27FC236}">
                <a16:creationId xmlns:a16="http://schemas.microsoft.com/office/drawing/2014/main" id="{8D4121FC-DB9B-6D14-C730-6A8D2FB3B7BC}"/>
              </a:ext>
            </a:extLst>
          </p:cNvPr>
          <p:cNvSpPr txBox="1">
            <a:spLocks/>
          </p:cNvSpPr>
          <p:nvPr/>
        </p:nvSpPr>
        <p:spPr>
          <a:xfrm>
            <a:off x="5758677" y="2991801"/>
            <a:ext cx="1028818" cy="33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100" b="1" i="1" dirty="0">
                <a:latin typeface="Libre Franklin"/>
                <a:sym typeface="Libre Franklin"/>
              </a:rPr>
              <a:t>~Week 7-8</a:t>
            </a:r>
            <a:endParaRPr lang="en-GB" sz="1000" i="1" dirty="0"/>
          </a:p>
        </p:txBody>
      </p:sp>
      <p:sp>
        <p:nvSpPr>
          <p:cNvPr id="193" name="Google Shape;231;g339bfdd99ff_0_43">
            <a:extLst>
              <a:ext uri="{FF2B5EF4-FFF2-40B4-BE49-F238E27FC236}">
                <a16:creationId xmlns:a16="http://schemas.microsoft.com/office/drawing/2014/main" id="{F81E6323-2CA8-13BB-D623-123CF143BE21}"/>
              </a:ext>
            </a:extLst>
          </p:cNvPr>
          <p:cNvSpPr txBox="1">
            <a:spLocks/>
          </p:cNvSpPr>
          <p:nvPr/>
        </p:nvSpPr>
        <p:spPr>
          <a:xfrm>
            <a:off x="7351567" y="2984935"/>
            <a:ext cx="1028818" cy="33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100" b="1" i="1" dirty="0">
                <a:latin typeface="Libre Franklin"/>
                <a:sym typeface="Libre Franklin"/>
              </a:rPr>
              <a:t>~Week 9-10</a:t>
            </a:r>
            <a:endParaRPr lang="en-GB" sz="1000" i="1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7BE2074-2FA8-D2D4-1DCD-990FDD65EB0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488180" y="1793626"/>
            <a:ext cx="574287" cy="24853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339bfdd99ff_0_5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489" b="2498"/>
          <a:stretch/>
        </p:blipFill>
        <p:spPr>
          <a:xfrm>
            <a:off x="1331913" y="0"/>
            <a:ext cx="7812086" cy="494823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339bfdd99ff_0_51"/>
          <p:cNvSpPr txBox="1">
            <a:spLocks noGrp="1"/>
          </p:cNvSpPr>
          <p:nvPr>
            <p:ph type="ctrTitle"/>
          </p:nvPr>
        </p:nvSpPr>
        <p:spPr>
          <a:xfrm>
            <a:off x="6994894" y="1739900"/>
            <a:ext cx="2149200" cy="183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"/>
              <a:buNone/>
            </a:pPr>
            <a:r>
              <a:rPr lang="de-DE" sz="4400"/>
              <a:t>Merci</a:t>
            </a:r>
            <a:endParaRPr/>
          </a:p>
        </p:txBody>
      </p:sp>
      <p:sp>
        <p:nvSpPr>
          <p:cNvPr id="245" name="Google Shape;245;g339bfdd99ff_0_51"/>
          <p:cNvSpPr txBox="1">
            <a:spLocks noGrp="1"/>
          </p:cNvSpPr>
          <p:nvPr>
            <p:ph type="subTitle" idx="1"/>
          </p:nvPr>
        </p:nvSpPr>
        <p:spPr>
          <a:xfrm>
            <a:off x="5166094" y="3575050"/>
            <a:ext cx="1828800" cy="156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de-DE" sz="1400" b="1" dirty="0"/>
              <a:t>Yannis Laaroussi</a:t>
            </a:r>
            <a:endParaRPr sz="1200" dirty="0"/>
          </a:p>
        </p:txBody>
      </p:sp>
      <p:pic>
        <p:nvPicPr>
          <p:cNvPr id="246" name="Google Shape;246;g339bfdd99ff_0_51"/>
          <p:cNvPicPr preferRelativeResize="0"/>
          <p:nvPr/>
        </p:nvPicPr>
        <p:blipFill rotWithShape="1">
          <a:blip r:embed="rId4">
            <a:alphaModFix/>
          </a:blip>
          <a:srcRect t="33677" b="33582"/>
          <a:stretch/>
        </p:blipFill>
        <p:spPr>
          <a:xfrm>
            <a:off x="70324" y="548925"/>
            <a:ext cx="11249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408</Words>
  <Application>Microsoft Office PowerPoint</Application>
  <PresentationFormat>On-screen Show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Noto Sans Symbols</vt:lpstr>
      <vt:lpstr>Libre Franklin Medium</vt:lpstr>
      <vt:lpstr>Lucida Sans</vt:lpstr>
      <vt:lpstr>Libre Franklin</vt:lpstr>
      <vt:lpstr>Thème Office</vt:lpstr>
      <vt:lpstr>Developing a RAG-based Tutor for Course Guidance and Advice</vt:lpstr>
      <vt:lpstr>Motivation</vt:lpstr>
      <vt:lpstr>Overview</vt:lpstr>
      <vt:lpstr>Research Questions</vt:lpstr>
      <vt:lpstr>Methodology</vt:lpstr>
      <vt:lpstr>Initial Results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Utilisateur Microsoft Office</dc:creator>
  <cp:lastModifiedBy>Yannis Laaroussi</cp:lastModifiedBy>
  <cp:revision>6</cp:revision>
  <dcterms:created xsi:type="dcterms:W3CDTF">2019-04-02T06:24:35Z</dcterms:created>
  <dcterms:modified xsi:type="dcterms:W3CDTF">2025-03-06T12:31:50Z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