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handoutMasterIdLst>
    <p:handoutMasterId r:id="rId28"/>
  </p:handoutMasterIdLst>
  <p:sldIdLst>
    <p:sldId id="262" r:id="rId6"/>
    <p:sldId id="272" r:id="rId7"/>
    <p:sldId id="281" r:id="rId8"/>
    <p:sldId id="273" r:id="rId9"/>
    <p:sldId id="274" r:id="rId10"/>
    <p:sldId id="282" r:id="rId11"/>
    <p:sldId id="275" r:id="rId12"/>
    <p:sldId id="277" r:id="rId13"/>
    <p:sldId id="291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306" r:id="rId25"/>
    <p:sldId id="307" r:id="rId26"/>
    <p:sldId id="261" r:id="rId2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9CF"/>
    <a:srgbClr val="008FD4"/>
    <a:srgbClr val="5ACBF5"/>
    <a:srgbClr val="8CC63E"/>
    <a:srgbClr val="0070B1"/>
    <a:srgbClr val="00ABBD"/>
    <a:srgbClr val="00AEE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238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833495" y="42052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indent="0" algn="r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chemeClr val="tx1"/>
                </a:solidFill>
                <a:latin typeface="微软雅黑" panose="020B0503020204020204" charset="-122"/>
                <a:ea typeface="Heiti SC Light"/>
                <a:cs typeface="Heiti SC Light"/>
              </a:rPr>
              <a:t>朱春占</a:t>
            </a:r>
            <a:endParaRPr lang="zh-CN" altLang="en-US" smtClean="0">
              <a:solidFill>
                <a:schemeClr val="tx1"/>
              </a:solidFill>
              <a:latin typeface="微软雅黑" panose="020B0503020204020204" charset="-122"/>
              <a:ea typeface="Heiti SC Light"/>
              <a:cs typeface="Heiti SC Light"/>
            </a:endParaRPr>
          </a:p>
          <a:p>
            <a:pPr marL="0" indent="0" algn="r" eaLnBrk="1" hangingPunct="1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chemeClr val="tx1"/>
                </a:solidFill>
                <a:latin typeface="微软雅黑" panose="020B0503020204020204" charset="-122"/>
                <a:ea typeface="Heiti SC Light"/>
                <a:cs typeface="Heiti SC Light"/>
              </a:rPr>
              <a:t>2020-6-12</a:t>
            </a:r>
            <a:endParaRPr lang="en-US" altLang="zh-CN" smtClean="0">
              <a:solidFill>
                <a:schemeClr val="tx1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4294967295"/>
          </p:nvPr>
        </p:nvSpPr>
        <p:spPr>
          <a:xfrm>
            <a:off x="1520190" y="216757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sz="4400" dirty="0" smtClean="0">
                <a:solidFill>
                  <a:srgbClr val="8CC63E"/>
                </a:solidFill>
              </a:rPr>
              <a:t>Docker</a:t>
            </a:r>
            <a:r>
              <a:rPr lang="zh-CN" altLang="en-US" sz="4400" dirty="0" smtClean="0">
                <a:solidFill>
                  <a:srgbClr val="8CC63E"/>
                </a:solidFill>
              </a:rPr>
              <a:t>基础培训</a:t>
            </a:r>
            <a:endParaRPr lang="zh-CN" altLang="en-US" sz="4400" dirty="0" smtClean="0">
              <a:solidFill>
                <a:srgbClr val="8CC63E"/>
              </a:solidFill>
            </a:endParaRPr>
          </a:p>
        </p:txBody>
      </p:sp>
      <p:sp>
        <p:nvSpPr>
          <p:cNvPr id="5124" name="Title 3"/>
          <p:cNvSpPr>
            <a:spLocks noGrp="1"/>
          </p:cNvSpPr>
          <p:nvPr>
            <p:ph type="ctrTitle" idx="4294967295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</a:rPr>
              <a:t>Docker</a:t>
            </a:r>
            <a:r>
              <a:rPr lang="zh-CN" altLang="en-US" b="1" dirty="0" smtClean="0">
                <a:solidFill>
                  <a:schemeClr val="bg1"/>
                </a:solidFill>
              </a:rPr>
              <a:t>在企业内部的运用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085455" cy="425323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Compose 是用于定义和运行多容器 Docker 应用程序的工具。通过 Compose，您可以使用 YML 文件来配置应用程序需要的所有服务。然后，使用一个命令，就可以从 YML 文件配置中创建并启动所有服务。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离线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推荐</a:t>
            </a:r>
            <a:r>
              <a:rPr lang="en-US" altLang="zh-CN"/>
              <a:t>centos7</a:t>
            </a:r>
            <a:r>
              <a:rPr lang="zh-CN" altLang="en-US"/>
              <a:t>以上版本系统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https://blog.csdn.net/altermanzhu/article/details/93721001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安装</a:t>
            </a:r>
            <a:r>
              <a:rPr lang="en-US" altLang="zh-CN"/>
              <a:t>——</a:t>
            </a:r>
            <a:r>
              <a:rPr lang="zh-CN" altLang="en-US"/>
              <a:t>在线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1）升级依赖集配置仓库地址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yum install -y yum-utils device-mapper-persistent-data lvm2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yum-config-manager --add-repo https://download.docker.com/linux/centos/docker-ce.repo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2）安装docker-ce（开源版本）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yum install docker-ce docker-ce-cli containerd.io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compose安装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sudo curl -L "https://github.com/docker/compose/releases/download/1.24.1/docker-compose-$(uname -s)-$(uname -m)" -o /usr/local/bin/docker-compose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sudo chmod +x /usr/local/bin/docker-compose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4</a:t>
            </a:r>
            <a:r>
              <a:rPr lang="zh-CN" altLang="en-US" sz="2000"/>
              <a:t>）启动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systemctl enable docker.service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systemctl start docker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安装</a:t>
            </a:r>
            <a:r>
              <a:rPr lang="en-US" altLang="zh-CN"/>
              <a:t>——</a:t>
            </a:r>
            <a:r>
              <a:rPr lang="zh-CN" altLang="en-US"/>
              <a:t>离线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）下载并安装依赖及</a:t>
            </a:r>
            <a:r>
              <a:rPr lang="en-US" altLang="zh-CN" sz="2000"/>
              <a:t>docker</a:t>
            </a:r>
            <a:r>
              <a:rPr lang="zh-CN" altLang="en-US" sz="2000"/>
              <a:t>（</a:t>
            </a:r>
            <a:r>
              <a:rPr lang="en-US" altLang="zh-CN" sz="2000"/>
              <a:t>centosos 6.9</a:t>
            </a:r>
            <a:r>
              <a:rPr lang="zh-CN" altLang="en-US" sz="2000"/>
              <a:t>和</a:t>
            </a:r>
            <a:r>
              <a:rPr lang="en-US" altLang="zh-CN" sz="2000"/>
              <a:t>7</a:t>
            </a:r>
            <a:r>
              <a:rPr lang="zh-CN" altLang="en-US" sz="2000"/>
              <a:t>不一致，推荐</a:t>
            </a:r>
            <a:r>
              <a:rPr lang="en-US" altLang="zh-CN" sz="2000"/>
              <a:t>7</a:t>
            </a:r>
            <a:r>
              <a:rPr lang="zh-CN" altLang="en-US" sz="2000"/>
              <a:t>以上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./software/require/libseccomp-2.3.1-3.el7.x86_64.rpm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./software/require/device-mapper-persistent-data-0.8.5-1.el7.src.rpm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./software/docker-ce-cli-19.03.5-3.el7.x86_64.rpm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./software/container-selinux-2.107-3.el7.noarch.rpm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./software/containerd.io-1.2.6-3.3.el7.x86_64.rpm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rpm -ivh ./software/docker-ce-19.03.5-3.el7.x86_64.rpm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）安装</a:t>
            </a:r>
            <a:r>
              <a:rPr lang="en-US" altLang="zh-CN" sz="2000"/>
              <a:t>compose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cp ./software/docker-compose-Linux-x86_64 /usr/local/bin/docker-compose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chmod +x /usr/local/bin/docker-compose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）启动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systemctl enable docker.service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systemctl start docker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安装</a:t>
            </a:r>
            <a:r>
              <a:rPr lang="en-US" altLang="zh-CN"/>
              <a:t>——</a:t>
            </a:r>
            <a:r>
              <a:rPr lang="zh-CN" altLang="en-US"/>
              <a:t>离线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sz="2000"/>
              <a:t>4</a:t>
            </a:r>
            <a:r>
              <a:rPr lang="zh-CN" altLang="en-US" sz="2000"/>
              <a:t>）从内部导出镜像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/home/docker/images/mysql.tar mysql:latest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/home/docker/images/zookeeper.tar zookeeper:latest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/home/docker/images/redis.tar redis:latest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/home/docker/images/sftp.tar atmoz/sftp:latest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/home/docker/images/openjdk.tar openjdk:latest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/home/docker/images/nginx.tar nginx:latest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save -o /home/docker/images/tomcat.tar tomcat:latest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安装</a:t>
            </a:r>
            <a:r>
              <a:rPr lang="en-US" altLang="zh-CN"/>
              <a:t>——</a:t>
            </a:r>
            <a:r>
              <a:rPr lang="zh-CN" altLang="en-US"/>
              <a:t>离线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5</a:t>
            </a:r>
            <a:r>
              <a:rPr lang="zh-CN" altLang="en-US" sz="2000"/>
              <a:t>）上传并导入镜像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./images/mysql.tar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./images/sftp.tar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./images/nginx.tar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./images/zookeeper.tar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./images/redis.tar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./images/openjdk.tar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load &lt; ./images/tomcat.tar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/>
              <a:t>部署架构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r>
              <a:rPr lang="zh-CN" altLang="en-US"/>
              <a:t>单机（</a:t>
            </a:r>
            <a:r>
              <a:rPr lang="en-US" altLang="zh-CN"/>
              <a:t>all in one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分布式</a:t>
            </a:r>
            <a:endParaRPr lang="zh-CN" altLang="en-US"/>
          </a:p>
          <a:p>
            <a:r>
              <a:rPr lang="zh-CN" altLang="en-US"/>
              <a:t>（按服务分开）</a:t>
            </a:r>
            <a:endParaRPr lang="zh-CN" altLang="en-US"/>
          </a:p>
        </p:txBody>
      </p:sp>
      <p:graphicFrame>
        <p:nvGraphicFramePr>
          <p:cNvPr id="-2147482623" name="对象 3"/>
          <p:cNvGraphicFramePr/>
          <p:nvPr>
            <p:custDataLst>
              <p:tags r:id="rId1"/>
            </p:custDataLst>
          </p:nvPr>
        </p:nvGraphicFramePr>
        <p:xfrm>
          <a:off x="3560128" y="1513840"/>
          <a:ext cx="5272405" cy="465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297420" imgH="6436360" progId="Visio.Drawing.15">
                  <p:embed/>
                </p:oleObj>
              </mc:Choice>
              <mc:Fallback>
                <p:oleObj name="" r:id="rId2" imgW="7297420" imgH="64363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0128" y="1513840"/>
                        <a:ext cx="5272405" cy="4650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 altLang="en-US">
                <a:sym typeface="+mn-ea"/>
              </a:rPr>
              <a:t>部署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compose.yml</a:t>
            </a:r>
            <a:r>
              <a:rPr lang="zh-CN" altLang="en-US" sz="2000"/>
              <a:t>编写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）启动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(</a:t>
            </a:r>
            <a:r>
              <a:rPr lang="zh-CN" altLang="en-US" sz="2000"/>
              <a:t>镜像不存在会自动在线下载</a:t>
            </a:r>
            <a:r>
              <a:rPr lang="en-US" altLang="zh-CN" sz="2000"/>
              <a:t>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docker-compose up -d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）停止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docker-compose </a:t>
            </a:r>
            <a:r>
              <a:rPr lang="en-US" altLang="zh-CN" sz="2000"/>
              <a:t>stop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注意：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系统变量的使用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7590" y="1529715"/>
            <a:ext cx="5266055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Docker+compose</a:t>
            </a:r>
            <a:r>
              <a:rPr lang="zh-CN"/>
              <a:t>常用命令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dokcer ps  #</a:t>
            </a:r>
            <a:r>
              <a:rPr lang="zh-CN" altLang="en-US" sz="2000"/>
              <a:t>查看所有运行实例，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dockr ps -a #</a:t>
            </a:r>
            <a:r>
              <a:rPr lang="zh-CN" altLang="en-US" sz="2000"/>
              <a:t>所有实例，包含停止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docker stop/start/restart </a:t>
            </a:r>
            <a:r>
              <a:rPr lang="zh-CN" altLang="en-US" sz="2000"/>
              <a:t>实例名称 </a:t>
            </a:r>
            <a:r>
              <a:rPr lang="en-US" altLang="zh-CN" sz="2000"/>
              <a:t>#</a:t>
            </a:r>
            <a:r>
              <a:rPr lang="zh-CN" altLang="en-US" sz="2000"/>
              <a:t>启动，停止，重启实例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docker logs </a:t>
            </a:r>
            <a:r>
              <a:rPr lang="zh-CN" altLang="en-US" sz="2000"/>
              <a:t>实例名称 </a:t>
            </a:r>
            <a:r>
              <a:rPr lang="en-US" altLang="zh-CN" sz="2000"/>
              <a:t>#</a:t>
            </a:r>
            <a:r>
              <a:rPr lang="zh-CN" altLang="en-US" sz="2000"/>
              <a:t>查看日志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docker exec -it </a:t>
            </a:r>
            <a:r>
              <a:rPr lang="zh-CN" altLang="en-US" sz="2000"/>
              <a:t>实例名称 </a:t>
            </a:r>
            <a:r>
              <a:rPr lang="en-US" altLang="zh-CN" sz="2000"/>
              <a:t>/bin/bash #</a:t>
            </a:r>
            <a:r>
              <a:rPr lang="zh-CN" altLang="en-US" sz="2000"/>
              <a:t>进入实例，类似连接</a:t>
            </a:r>
            <a:r>
              <a:rPr lang="en-US" altLang="zh-CN" sz="2000"/>
              <a:t>linux</a:t>
            </a:r>
            <a:r>
              <a:rPr lang="zh-CN" altLang="en-US" sz="2000"/>
              <a:t>操作系统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docker rm </a:t>
            </a:r>
            <a:r>
              <a:rPr lang="zh-CN" altLang="en-US" sz="2000"/>
              <a:t>实例名称 </a:t>
            </a:r>
            <a:r>
              <a:rPr lang="en-US" altLang="zh-CN" sz="2000"/>
              <a:t>#</a:t>
            </a:r>
            <a:r>
              <a:rPr lang="zh-CN" altLang="en-US" sz="2000"/>
              <a:t>删除实例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search mysql </a:t>
            </a:r>
            <a:r>
              <a:rPr lang="en-US" altLang="zh-CN" sz="2000"/>
              <a:t>#</a:t>
            </a:r>
            <a:r>
              <a:rPr lang="zh-CN" altLang="en-US" sz="2000"/>
              <a:t>查找镜像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pull mysql:latest </a:t>
            </a:r>
            <a:r>
              <a:rPr lang="en-US" altLang="zh-CN" sz="2000"/>
              <a:t>#</a:t>
            </a:r>
            <a:r>
              <a:rPr lang="zh-CN" altLang="en-US" sz="2000"/>
              <a:t>拉镜像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docker run -itd --name mysql-test -p 3306:3306 -e MYSQL_ROOT_PASSWORD=123456 mysql </a:t>
            </a:r>
            <a:r>
              <a:rPr lang="en-US" altLang="zh-CN" sz="2000"/>
              <a:t># </a:t>
            </a:r>
            <a:r>
              <a:rPr lang="zh-CN" altLang="en-US" sz="2000"/>
              <a:t>运行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其他参考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https://www.runoob.com/docker/docker-tutorial.html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</a:t>
            </a:r>
            <a:r>
              <a:rPr lang="zh-CN" altLang="en-US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辅助编排</a:t>
            </a:r>
            <a:r>
              <a:rPr lang="en-US" altLang="zh-CN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zh-CN" altLang="en-US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实例，启动后和单独使用</a:t>
            </a:r>
            <a:r>
              <a:rPr lang="en-US" altLang="zh-CN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r>
              <a:rPr lang="zh-CN" altLang="en-US" sz="2000">
                <a:ln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启动一致</a:t>
            </a:r>
            <a:endParaRPr lang="zh-CN" altLang="en-US" sz="2000">
              <a:ln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FAQ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1）docker不能访问在本机搭建的其他服务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>
                <a:solidFill>
                  <a:schemeClr val="tx1"/>
                </a:solidFill>
              </a:rPr>
              <a:t>（https://blog.csdn.net/weixin_34107955/article/details/88671229）</a:t>
            </a:r>
            <a:endParaRPr lang="zh-CN" altLang="en-US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 这是一个已知的 Bug, 宿主机的 80 端口允许其它计算机访问, 但是不允许来自本机的 Docker 容器访问. 必须通过设置 firewalld 规则允许本机的 Docker 容器访问.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通过在 /etc/firewalld/zones/public.xml 中添加防火墙规则避免这个问题: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&lt;rule family="ipv4"&gt;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    &lt;source address="172.17.0.0/16" /&gt;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    &lt;accept /&gt;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&lt;/rule&gt;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注意这里的 172.17.0.0/16 可以匹配 172.17.xx.xx IP 段的所有 IP.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之后重启下防火墙: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systemctl restart firewalld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之后就可以在 docker 容器内部访问宿主机 80 端口.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8FD4"/>
                </a:solidFill>
              </a:rPr>
              <a:t>目</a:t>
            </a:r>
            <a:r>
              <a:rPr lang="en-US" smtClean="0">
                <a:solidFill>
                  <a:srgbClr val="008FD4"/>
                </a:solidFill>
              </a:rPr>
              <a:t> </a:t>
            </a:r>
            <a:r>
              <a:rPr lang="zh-CN" altLang="en-US" smtClean="0">
                <a:solidFill>
                  <a:srgbClr val="008FD4"/>
                </a:solidFill>
              </a:rPr>
              <a:t>录</a:t>
            </a:r>
            <a:endParaRPr lang="en-US" smtClean="0">
              <a:solidFill>
                <a:srgbClr val="008FD4"/>
              </a:solidFill>
              <a:latin typeface="微软雅黑" panose="020B0503020204020204" charset="-122"/>
            </a:endParaRPr>
          </a:p>
        </p:txBody>
      </p:sp>
      <p:sp>
        <p:nvSpPr>
          <p:cNvPr id="6146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2251075" y="1604963"/>
            <a:ext cx="6892925" cy="3868737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404040"/>
                </a:solidFill>
              </a:rPr>
              <a:t>目录</a:t>
            </a: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sz="1800" smtClean="0">
                <a:solidFill>
                  <a:srgbClr val="404040"/>
                </a:solidFill>
              </a:rPr>
              <a:t>docker</a:t>
            </a:r>
            <a:r>
              <a:rPr lang="zh-CN" altLang="en-US" sz="1800" smtClean="0">
                <a:solidFill>
                  <a:srgbClr val="404040"/>
                </a:solidFill>
              </a:rPr>
              <a:t>是什么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z="1800" smtClean="0">
                <a:solidFill>
                  <a:srgbClr val="404040"/>
                </a:solidFill>
              </a:rPr>
              <a:t>docker</a:t>
            </a:r>
            <a:r>
              <a:rPr lang="zh-CN" altLang="en-US" sz="1800" smtClean="0">
                <a:solidFill>
                  <a:srgbClr val="404040"/>
                </a:solidFill>
              </a:rPr>
              <a:t>与虚拟机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z="1800" smtClean="0">
                <a:solidFill>
                  <a:srgbClr val="404040"/>
                </a:solidFill>
              </a:rPr>
              <a:t>docker</a:t>
            </a:r>
            <a:r>
              <a:rPr lang="zh-CN" altLang="en-US" sz="1800" smtClean="0">
                <a:solidFill>
                  <a:srgbClr val="404040"/>
                </a:solidFill>
              </a:rPr>
              <a:t>运用于企业信息化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z="1800" smtClean="0">
                <a:solidFill>
                  <a:srgbClr val="404040"/>
                </a:solidFill>
              </a:rPr>
              <a:t>docker</a:t>
            </a:r>
            <a:r>
              <a:rPr lang="en-US" altLang="zh-CN" sz="1800" smtClean="0">
                <a:solidFill>
                  <a:srgbClr val="404040"/>
                </a:solidFill>
                <a:sym typeface="+mn-ea"/>
              </a:rPr>
              <a:t>+compose</a:t>
            </a:r>
            <a:r>
              <a:rPr lang="zh-CN" altLang="en-US" sz="1800" smtClean="0">
                <a:solidFill>
                  <a:srgbClr val="404040"/>
                </a:solidFill>
              </a:rPr>
              <a:t>安装</a:t>
            </a:r>
            <a:endParaRPr lang="zh-CN" alt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r>
              <a:rPr lang="en-US" altLang="zh-CN" sz="1800" smtClean="0">
                <a:solidFill>
                  <a:srgbClr val="404040"/>
                </a:solidFill>
              </a:rPr>
              <a:t>docker+compose</a:t>
            </a:r>
            <a:r>
              <a:rPr lang="zh-CN" altLang="en-US" sz="1800" smtClean="0">
                <a:solidFill>
                  <a:srgbClr val="404040"/>
                </a:solidFill>
              </a:rPr>
              <a:t>部署</a:t>
            </a:r>
            <a:endParaRPr lang="en-US" sz="1800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mtClean="0">
              <a:solidFill>
                <a:srgbClr val="404040"/>
              </a:solidFill>
            </a:endParaRPr>
          </a:p>
          <a:p>
            <a:pPr marL="0" indent="0" eaLnBrk="1" hangingPunct="1">
              <a:lnSpc>
                <a:spcPct val="130000"/>
              </a:lnSpc>
            </a:pPr>
            <a:endParaRPr lang="en-US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FAQ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2）sftp登录或连接失败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>
                <a:solidFill>
                  <a:schemeClr val="tx1"/>
                </a:solidFill>
              </a:rPr>
              <a:t>（https://blog.csdn.net/altermanzhu/article/details/97413910）</a:t>
            </a:r>
            <a:endParaRPr lang="zh-CN" altLang="en-US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1、连不上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 </a:t>
            </a:r>
            <a:r>
              <a:rPr lang="zh-CN" altLang="en-US" sz="2000">
                <a:solidFill>
                  <a:schemeClr val="tx1"/>
                </a:solidFill>
              </a:rPr>
              <a:t>错误：</a:t>
            </a:r>
            <a:r>
              <a:rPr lang="en-US" altLang="zh-CN" sz="2000" b="1">
                <a:solidFill>
                  <a:schemeClr val="tx1"/>
                </a:solidFill>
              </a:rPr>
              <a:t>bad ownership or modes for chroot directory "/home/mysftp"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主要是这个目录必须是root用户，权限755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登录进docker，执行后可以登录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docker exec -it sftp /bin/bash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chown root /home/mysftp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chmod 755 -R /home/mysftp 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FAQ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8121015" cy="425323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2）sftp登录或连接失败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>
                <a:solidFill>
                  <a:schemeClr val="tx1"/>
                </a:solidFill>
              </a:rPr>
              <a:t>（https://blog.csdn.net/altermanzhu/article/details/97413910）</a:t>
            </a:r>
            <a:endParaRPr lang="zh-CN" altLang="en-US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2、连上但不能上传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 错误：Permission denied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由于mysftp下面所有目录都是root用户，导致不能写入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docker exec -it sftp /bin/bash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cd /home/mysftp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2000">
                <a:solidFill>
                  <a:schemeClr val="tx1"/>
                </a:solidFill>
              </a:rPr>
              <a:t>chown mysftp -R ./ </a:t>
            </a:r>
            <a:endParaRPr lang="en-US" altLang="zh-CN" sz="20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>
                <a:solidFill>
                  <a:schemeClr val="bg1"/>
                </a:solidFill>
              </a:rPr>
              <a:t>谢谢</a:t>
            </a:r>
            <a:r>
              <a:rPr lang="zh-CN" altLang="en-US" sz="4800" dirty="0" smtClean="0"/>
              <a:t>！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" name="图片 2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1107440"/>
            <a:ext cx="2634615" cy="1496695"/>
          </a:xfrm>
          <a:prstGeom prst="ellipse">
            <a:avLst/>
          </a:prstGeom>
          <a:pattFill prst="pct5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28575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>
            <a:reflection stA="0" endPos="6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IDC</a:t>
            </a:r>
            <a:r>
              <a:rPr lang="zh-CN" altLang="en-US"/>
              <a:t>技术发展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6955" y="4843780"/>
            <a:ext cx="1664970" cy="3384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第一代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IDC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技术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8880" y="4140200"/>
            <a:ext cx="1664970" cy="3384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第二代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IDC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技术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40805" y="3091180"/>
            <a:ext cx="1664970" cy="3384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第三代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IDC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技术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右箭头 11"/>
          <p:cNvSpPr/>
          <p:nvPr/>
        </p:nvSpPr>
        <p:spPr>
          <a:xfrm rot="20520000">
            <a:off x="407035" y="3077845"/>
            <a:ext cx="8164830" cy="525780"/>
          </a:xfrm>
          <a:prstGeom prst="rightArrow">
            <a:avLst/>
          </a:prstGeom>
          <a:gradFill>
            <a:gsLst>
              <a:gs pos="100000">
                <a:schemeClr val="bg2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2975" y="5307330"/>
            <a:ext cx="1852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提供机房场地、服务器、网络资源等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5855" y="4598670"/>
            <a:ext cx="1852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在基础资源基础上，提供虚拟化服务支撑及安全等增值服务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46825" y="3557905"/>
            <a:ext cx="1852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以客户为中心、服务为导向，聚合内容资源的价值链运营，在高性能基础架构上提供按需的整合服务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464310" y="2078355"/>
            <a:ext cx="3705225" cy="1983105"/>
          </a:xfrm>
          <a:custGeom>
            <a:avLst/>
            <a:gdLst>
              <a:gd name="connisteX0" fmla="*/ 0 w 3705225"/>
              <a:gd name="connsiteY0" fmla="*/ 1982795 h 1982795"/>
              <a:gd name="connisteX1" fmla="*/ 1612265 w 3705225"/>
              <a:gd name="connsiteY1" fmla="*/ 49855 h 1982795"/>
              <a:gd name="connisteX2" fmla="*/ 3705225 w 3705225"/>
              <a:gd name="connsiteY2" fmla="*/ 735655 h 19827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705225" h="1982796">
                <a:moveTo>
                  <a:pt x="0" y="1982796"/>
                </a:moveTo>
                <a:cubicBezTo>
                  <a:pt x="280670" y="1582746"/>
                  <a:pt x="871220" y="299411"/>
                  <a:pt x="1612265" y="49856"/>
                </a:cubicBezTo>
                <a:cubicBezTo>
                  <a:pt x="2353310" y="-199699"/>
                  <a:pt x="3319145" y="559761"/>
                  <a:pt x="3705225" y="735656"/>
                </a:cubicBezTo>
              </a:path>
            </a:pathLst>
          </a:custGeom>
          <a:noFill/>
          <a:ln w="28575" cap="flat" cmpd="dbl" algn="ctr">
            <a:solidFill>
              <a:schemeClr val="accent5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1585" y="2410460"/>
            <a:ext cx="1984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云计算及大数据技术，促进</a:t>
            </a:r>
            <a:r>
              <a:rPr lang="en-US" altLang="zh-CN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IDC</a:t>
            </a:r>
            <a:r>
              <a:rPr lang="zh-CN" altLang="en-US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IAAS</a:t>
            </a:r>
            <a:r>
              <a:rPr lang="zh-CN" altLang="en-US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SAAS</a:t>
            </a:r>
            <a:r>
              <a:rPr lang="zh-CN" altLang="en-US" sz="1400">
                <a:solidFill>
                  <a:srgbClr val="0089CF"/>
                </a:solidFill>
                <a:latin typeface="微软雅黑" panose="020B0503020204020204" charset="-122"/>
                <a:ea typeface="微软雅黑" panose="020B0503020204020204" charset="-122"/>
              </a:rPr>
              <a:t>的转变</a:t>
            </a:r>
            <a:endParaRPr lang="zh-CN" altLang="en-US" sz="1400">
              <a:solidFill>
                <a:srgbClr val="0089C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20520000">
            <a:off x="962660" y="4079240"/>
            <a:ext cx="1395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卖硬件资源</a:t>
            </a:r>
            <a:endParaRPr lang="zh-CN" altLang="en-US" sz="160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20520000">
            <a:off x="3477260" y="3215640"/>
            <a:ext cx="1681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卖虚拟化资源</a:t>
            </a:r>
            <a:endParaRPr lang="zh-CN" altLang="en-US" sz="160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rot="20520000">
            <a:off x="6458585" y="2292350"/>
            <a:ext cx="1395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卖服务</a:t>
            </a:r>
            <a:endParaRPr lang="zh-CN" altLang="en-US" sz="160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Docker</a:t>
            </a:r>
            <a:r>
              <a:rPr lang="zh-CN" altLang="en-US" smtClean="0"/>
              <a:t>是什么</a:t>
            </a:r>
            <a:endParaRPr lang="zh-CN" altLang="en-US" smtClean="0"/>
          </a:p>
        </p:txBody>
      </p:sp>
      <p:sp>
        <p:nvSpPr>
          <p:cNvPr id="7171" name="内容占位符 13"/>
          <p:cNvSpPr>
            <a:spLocks noGrp="1"/>
          </p:cNvSpPr>
          <p:nvPr>
            <p:ph sz="quarter" idx="10"/>
          </p:nvPr>
        </p:nvSpPr>
        <p:spPr>
          <a:xfrm>
            <a:off x="333375" y="4081780"/>
            <a:ext cx="8517255" cy="21177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Docker 是一个开源的应用容器引擎，其</a:t>
            </a:r>
            <a:r>
              <a:rPr lang="zh-CN" altLang="en-US" dirty="0" smtClean="0"/>
              <a:t>思想来自于集装箱，可以把应用打包在各个容器中（集装箱），</a:t>
            </a:r>
            <a:r>
              <a:rPr lang="zh-CN" altLang="en-US" dirty="0" smtClean="0">
                <a:sym typeface="+mn-ea"/>
              </a:rPr>
              <a:t>发布到任何流行的 Linux 机器上，</a:t>
            </a:r>
            <a:r>
              <a:rPr lang="zh-CN" altLang="en-US" dirty="0" smtClean="0"/>
              <a:t>相互之间不会互相影响。</a:t>
            </a:r>
            <a:endParaRPr lang="zh-CN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dirty="0" smtClean="0"/>
              <a:t>容器是完全使用沙箱机制，相互之间不会有任何接口。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901700"/>
            <a:ext cx="548703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ym typeface="+mn-ea"/>
              </a:rPr>
              <a:t>docker与虚拟机</a:t>
            </a:r>
            <a:endParaRPr lang="en-US" altLang="zh-CN" smtClean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761865" y="1980565"/>
            <a:ext cx="4170680" cy="1995805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980565"/>
            <a:ext cx="4168775" cy="3242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675" y="1200785"/>
            <a:ext cx="4169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http://dockone.io/article/2387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3375" y="5293360"/>
            <a:ext cx="4241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虚拟机利用独立的OS及Hypervisor虚拟化CPU、内存、IO设备等实现资源的隔离。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61865" y="4023995"/>
            <a:ext cx="40906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Docker利用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系统的namespace机制实现系统环境的隔离；利用Cgroup实现资源限制；利用镜像实现根目录环境的隔离。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docker与虚拟机</a:t>
            </a:r>
            <a:r>
              <a:rPr lang="zh-CN" altLang="en-US" smtClean="0">
                <a:sym typeface="+mn-ea"/>
              </a:rPr>
              <a:t>对比</a:t>
            </a:r>
            <a:endParaRPr lang="zh-CN" altLang="en-US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715770"/>
            <a:ext cx="4140031" cy="403203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44145"/>
          <a:p>
            <a:pPr algn="l"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更简单的技术架构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349250" lvl="1" indent="0" algn="l" latinLnBrk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Docker有着比虚拟机更少的抽象层，Docker不需要Hypervisor实现硬件资源虚拟化，运行在Docker容器上的程序直接使用的都是实际物理机的硬件资源。</a:t>
            </a:r>
            <a:endParaRPr lang="zh-CN" altLang="en-US" sz="154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</a:rPr>
              <a:t>更经济的资源利用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9250" indent="0" algn="l" latinLnBrk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</a:rPr>
              <a:t>Docker利用的是宿主机的内核，而不需要Guest OS，当新建一个容器时，Docker不需要和虚拟机一样重新加载一个操作系统内核。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8355" y="1724660"/>
            <a:ext cx="4140031" cy="40320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44145" rIns="0" bIns="0" numCol="1" rtlCol="0" anchor="t" anchorCtr="0" compatLnSpc="1">
            <a:normAutofit/>
          </a:bodyPr>
          <a:p>
            <a:pPr lvl="0" algn="l"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资源隔离方面不如虚拟机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9250" lvl="1" indent="0" algn="l" latinLnBrk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Docker是利用cgroup实现资源限制的，只能限制资源消耗的最大值，而不能隔绝其他程序占用自己的资源。</a:t>
            </a:r>
            <a:endParaRPr lang="zh-CN" altLang="en-US" sz="1370"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  <a:p>
            <a:pPr lvl="0" algn="l"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安全性问题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9250" lvl="1" indent="0" algn="l" latinLnBrk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Docker没有严格的用户权限管理机制，造成docker管理存在漏洞。</a:t>
            </a:r>
            <a:endParaRPr lang="zh-CN" altLang="en-US" sz="154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Font typeface="Wingdings" panose="05000000000000000000" charset="0"/>
              <a:buChar char="Ø"/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Docker版本不稳定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9250" lvl="1" indent="0" algn="l" latinLnBrk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目前还在版本的快速更新中，细节功能调整比较大。一些核心模块依赖于高版本内核，存在版本兼容问题。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775" y="125730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优势</a:t>
            </a:r>
            <a:endParaRPr lang="zh-CN" altLang="en-US" sz="20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8355" y="125730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劣势</a:t>
            </a:r>
            <a:endParaRPr lang="zh-CN" altLang="en-US" sz="2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>
                <a:sym typeface="+mn-ea"/>
              </a:rPr>
              <a:t>docker运用于企业信息化</a:t>
            </a:r>
            <a:endParaRPr lang="en-US" altLang="zh-CN" smtClean="0"/>
          </a:p>
        </p:txBody>
      </p:sp>
      <p:sp>
        <p:nvSpPr>
          <p:cNvPr id="9219" name="内容占位符 5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7900670" cy="425323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000" b="1" dirty="0" smtClean="0"/>
              <a:t>现状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服务器：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Redmine</a:t>
            </a:r>
            <a:r>
              <a:rPr lang="zh-CN" altLang="en-US" sz="2000" dirty="0" smtClean="0">
                <a:sym typeface="+mn-ea"/>
              </a:rPr>
              <a:t>、</a:t>
            </a:r>
            <a:r>
              <a:rPr lang="en-US" altLang="zh-CN" sz="2000" dirty="0" smtClean="0">
                <a:sym typeface="+mn-ea"/>
              </a:rPr>
              <a:t>jenkins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000" dirty="0" smtClean="0"/>
              <a:t>测试机：</a:t>
            </a:r>
            <a:r>
              <a:rPr lang="en-US" altLang="zh-CN" sz="2000" dirty="0" smtClean="0"/>
              <a:t>redis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nginx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sftp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zookeeper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web</a:t>
            </a:r>
            <a:endParaRPr lang="en-US" altLang="zh-CN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000" dirty="0" smtClean="0"/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000" b="1" dirty="0" smtClean="0"/>
              <a:t>问题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、应用直接跑在硬件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上，相互之间干扰严重</a:t>
            </a:r>
            <a:endParaRPr lang="zh-CN" altLang="en-US" sz="2000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、客户持续增长，服务器资源不足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eaLnBrk="1" hangingPunct="1"/>
            <a:r>
              <a:rPr lang="en-US" altLang="zh-CN" smtClean="0">
                <a:sym typeface="+mn-ea"/>
              </a:rPr>
              <a:t>docker运用于企业信息化</a:t>
            </a:r>
            <a:endParaRPr lang="en-US" altLang="zh-CN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1657985" y="2023745"/>
            <a:ext cx="5316220" cy="3588385"/>
            <a:chOff x="2499" y="2780"/>
            <a:chExt cx="8372" cy="5651"/>
          </a:xfrm>
        </p:grpSpPr>
        <p:sp>
          <p:nvSpPr>
            <p:cNvPr id="4" name="圆角矩形 3"/>
            <p:cNvSpPr/>
            <p:nvPr/>
          </p:nvSpPr>
          <p:spPr>
            <a:xfrm>
              <a:off x="2499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web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服务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499" y="7619"/>
              <a:ext cx="8373" cy="813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主机硬件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99" y="6669"/>
              <a:ext cx="8373" cy="81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OS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（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Ubuntu 16.4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）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499" y="5761"/>
              <a:ext cx="8373" cy="81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Docker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08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web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服务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929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问题管理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162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持续集成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397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数据库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631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消息队列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851" y="2780"/>
              <a:ext cx="980" cy="2805"/>
            </a:xfrm>
            <a:prstGeom prst="roundRect">
              <a:avLst/>
            </a:prstGeom>
            <a:solidFill>
              <a:srgbClr val="00AEEF"/>
            </a:solidFill>
            <a:ln w="9525" cap="flat" cmpd="sng" algn="ctr">
              <a:solidFill>
                <a:srgbClr val="008FD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ctr" anchorCtr="0" compatLnSpc="1"/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docker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UI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30910" y="1384300"/>
            <a:ext cx="5067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技术，解决资源短缺问题的技术架构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规划</a:t>
            </a:r>
            <a:r>
              <a:rPr lang="zh-CN" altLang="en-US">
                <a:sym typeface="+mn-ea"/>
              </a:rPr>
              <a:t>服务</a:t>
            </a:r>
            <a:endParaRPr lang="en-US" altLang="zh-CN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76555" y="1417955"/>
          <a:ext cx="8402955" cy="4785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29105"/>
                <a:gridCol w="1727200"/>
                <a:gridCol w="1228090"/>
                <a:gridCol w="1494790"/>
                <a:gridCol w="2223770"/>
              </a:tblGrid>
              <a:tr h="396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用途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本机端口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Docker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端口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数据目录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 anchorCtr="0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docker-web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管理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docker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9999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9000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worktime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工时服务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/opt/web/worktime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jenkins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自动化部署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9080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/opt/web/jenkins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mantis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问题跟踪系统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83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/opt/web/mantis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ibms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楼宇智能化系统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demo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10080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/opt/web/ibms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mysql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数据库服务，为所有应用提供数据库服务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3306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3306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/opt/mysql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rabbitmq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消息服务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567215672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567215672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/opt/rabbitmq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nginx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代理服务（</a:t>
                      </a: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137</a:t>
                      </a: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服务器）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/opt/web/nginx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Oracle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测试数据库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101801521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80801521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/opt/oracle</a:t>
                      </a:r>
                      <a:endParaRPr lang="en-US" altLang="zh-CN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t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a9fd4302-6509-4af7-b60c-87759f8d972e}"/>
</p:tagLst>
</file>

<file path=ppt/tags/tag2.xml><?xml version="1.0" encoding="utf-8"?>
<p:tagLst xmlns:p="http://schemas.openxmlformats.org/presentationml/2006/main">
  <p:tag name="REFSHAPE" val="562827516"/>
</p:tagLst>
</file>

<file path=ppt/tags/tag3.xml><?xml version="1.0" encoding="utf-8"?>
<p:tagLst xmlns:p="http://schemas.openxmlformats.org/presentationml/2006/main">
  <p:tag name="REFSHAPE" val="165493996"/>
  <p:tag name="KSO_WM_UNIT_PLACING_PICTURE_USER_VIEWPORT" val="{&quot;height&quot;:9564,&quot;width&quot;:14220}"/>
</p:tagLst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ZTE色彩系统">
    <a:dk1>
      <a:srgbClr val="000000"/>
    </a:dk1>
    <a:lt1>
      <a:srgbClr val="FFFFFF"/>
    </a:lt1>
    <a:dk2>
      <a:srgbClr val="FFDE40"/>
    </a:dk2>
    <a:lt2>
      <a:srgbClr val="008ED3"/>
    </a:lt2>
    <a:accent1>
      <a:srgbClr val="00A651"/>
    </a:accent1>
    <a:accent2>
      <a:srgbClr val="9ACA3C"/>
    </a:accent2>
    <a:accent3>
      <a:srgbClr val="F58233"/>
    </a:accent3>
    <a:accent4>
      <a:srgbClr val="F287B7"/>
    </a:accent4>
    <a:accent5>
      <a:srgbClr val="92278F"/>
    </a:accent5>
    <a:accent6>
      <a:srgbClr val="0066B3"/>
    </a:accent6>
    <a:hlink>
      <a:srgbClr val="0066B3"/>
    </a:hlink>
    <a:folHlink>
      <a:srgbClr val="92278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4947</Words>
  <Application>WPS 演示</Application>
  <PresentationFormat>全屏显示(4:3)</PresentationFormat>
  <Paragraphs>354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Heiti SC Light</vt:lpstr>
      <vt:lpstr>微软雅黑</vt:lpstr>
      <vt:lpstr>Times</vt:lpstr>
      <vt:lpstr>Calibri</vt:lpstr>
      <vt:lpstr>Wingdings</vt:lpstr>
      <vt:lpstr>Arial Unicode MS</vt:lpstr>
      <vt:lpstr>Times New Roman</vt:lpstr>
      <vt:lpstr>ZTE-机密-4X3</vt:lpstr>
      <vt:lpstr>目录</vt:lpstr>
      <vt:lpstr>正文</vt:lpstr>
      <vt:lpstr>封底</vt:lpstr>
      <vt:lpstr>Visio.Drawing.15</vt:lpstr>
      <vt:lpstr>Docker在企业内部的运用</vt:lpstr>
      <vt:lpstr>目 录</vt:lpstr>
      <vt:lpstr>IDC技术发展</vt:lpstr>
      <vt:lpstr>Docker是什么</vt:lpstr>
      <vt:lpstr>docker与虚拟机</vt:lpstr>
      <vt:lpstr>docker与虚拟机对比</vt:lpstr>
      <vt:lpstr>docker运用于企业信息化</vt:lpstr>
      <vt:lpstr>docker运用于企业信息化</vt:lpstr>
      <vt:lpstr>通过Docker规划服务</vt:lpstr>
      <vt:lpstr>PowerPoint 演示文稿</vt:lpstr>
      <vt:lpstr>PowerPoint 演示文稿</vt:lpstr>
      <vt:lpstr>Docker+compose安装</vt:lpstr>
      <vt:lpstr>Docker+compose安装——在线</vt:lpstr>
      <vt:lpstr>Docker+compose安装——离线</vt:lpstr>
      <vt:lpstr>Docker+compose安装——离线2</vt:lpstr>
      <vt:lpstr>Docker+compose安装——离线3</vt:lpstr>
      <vt:lpstr>Docker+compose安装——离线3</vt:lpstr>
      <vt:lpstr>Docker+compose安装——离线3</vt:lpstr>
      <vt:lpstr>Docker+compose常用命令</vt:lpstr>
      <vt:lpstr>FAQ</vt:lpstr>
      <vt:lpstr>FAQ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占哥</cp:lastModifiedBy>
  <cp:revision>65</cp:revision>
  <dcterms:created xsi:type="dcterms:W3CDTF">2015-08-10T08:42:00Z</dcterms:created>
  <dcterms:modified xsi:type="dcterms:W3CDTF">2020-06-11T11:12:16Z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