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4"/>
  </p:notesMasterIdLst>
  <p:sldIdLst>
    <p:sldId id="274" r:id="rId3"/>
  </p:sldIdLst>
  <p:sldSz cx="43891200" cy="32918400"/>
  <p:notesSz cx="6858000" cy="9144000"/>
  <p:defaultTextStyle>
    <a:defPPr>
      <a:defRPr lang="en-US"/>
    </a:defPPr>
    <a:lvl1pPr marL="0" algn="l" defTabSz="3686389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197" algn="l" defTabSz="3686389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389" algn="l" defTabSz="3686389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9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2778" algn="l" defTabSz="3686389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5975" algn="l" defTabSz="3686389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59167" algn="l" defTabSz="3686389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2360" algn="l" defTabSz="3686389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5556" algn="l" defTabSz="3686389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03" autoAdjust="0"/>
    <p:restoredTop sz="94660"/>
  </p:normalViewPr>
  <p:slideViewPr>
    <p:cSldViewPr snapToGrid="0">
      <p:cViewPr>
        <p:scale>
          <a:sx n="33" d="100"/>
          <a:sy n="33" d="100"/>
        </p:scale>
        <p:origin x="28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977D8-C022-4A4E-9689-6516F38B4D68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08A148-0373-4B4E-B986-C8E016828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94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38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197" algn="l" defTabSz="368638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389" algn="l" defTabSz="368638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2778" algn="l" defTabSz="368638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5975" algn="l" defTabSz="368638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59167" algn="l" defTabSz="368638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2360" algn="l" defTabSz="368638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5556" algn="l" defTabSz="3686389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EB7605-521F-AF46-B5F3-B24A2D48674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5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5AF3-E2C0-8272-B9DB-F6CF2C662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1DDEE-3FB0-4790-8A40-44E2C209C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6053" indent="0" algn="ctr">
              <a:buNone/>
              <a:defRPr sz="7200"/>
            </a:lvl2pPr>
            <a:lvl3pPr marL="3292103" indent="0" algn="ctr">
              <a:buNone/>
              <a:defRPr sz="6480"/>
            </a:lvl3pPr>
            <a:lvl4pPr marL="4938156" indent="0" algn="ctr">
              <a:buNone/>
              <a:defRPr sz="5760"/>
            </a:lvl4pPr>
            <a:lvl5pPr marL="6584206" indent="0" algn="ctr">
              <a:buNone/>
              <a:defRPr sz="5760"/>
            </a:lvl5pPr>
            <a:lvl6pPr marL="8230259" indent="0" algn="ctr">
              <a:buNone/>
              <a:defRPr sz="5760"/>
            </a:lvl6pPr>
            <a:lvl7pPr marL="9876308" indent="0" algn="ctr">
              <a:buNone/>
              <a:defRPr sz="5760"/>
            </a:lvl7pPr>
            <a:lvl8pPr marL="11522362" indent="0" algn="ctr">
              <a:buNone/>
              <a:defRPr sz="5760"/>
            </a:lvl8pPr>
            <a:lvl9pPr marL="13168415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D3438-96D0-6982-719A-D39CCD1E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B72-BD56-4139-8864-40A5FFC2E3A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586A7-2411-7E6F-2CB3-8DF384A7D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8A1D5-7FD5-97DC-954B-21BBEDFB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AB6-7DCC-4158-81E3-B9B9C233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9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A420-D4D5-A08E-AC15-4B6D5BAE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A1641-EBB9-DF5E-FA3F-B9337490C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5522-2645-2EA6-E0ED-9F31B54E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B72-BD56-4139-8864-40A5FFC2E3A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E5836-7EC9-8DE7-D8D4-698D27FC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16AEA-47A1-D4C4-15B3-CB42FAE8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AB6-7DCC-4158-81E3-B9B9C233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7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F8659-B6E7-A1BA-1FCD-72A8A6364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79DBE-3F14-0709-6C9B-8E5F55D09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C446-AEC5-BE69-6B82-B61AD0D4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B72-BD56-4139-8864-40A5FFC2E3A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504FE-29A0-FBDF-440F-D81B0C54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41306-998E-5C5A-819D-2CE0F34E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AB6-7DCC-4158-81E3-B9B9C233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87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22F-13D0-9E42-BA15-F3F6646A6EE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DDBC-23D9-934F-AE28-70033AB60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1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22F-13D0-9E42-BA15-F3F6646A6EE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DDBC-23D9-934F-AE28-70033AB60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05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22F-13D0-9E42-BA15-F3F6646A6EE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DDBC-23D9-934F-AE28-70033AB60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64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22F-13D0-9E42-BA15-F3F6646A6EE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DDBC-23D9-934F-AE28-70033AB60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3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22F-13D0-9E42-BA15-F3F6646A6EE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DDBC-23D9-934F-AE28-70033AB60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21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22F-13D0-9E42-BA15-F3F6646A6EE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DDBC-23D9-934F-AE28-70033AB60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91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22F-13D0-9E42-BA15-F3F6646A6EE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DDBC-23D9-934F-AE28-70033AB60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643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22F-13D0-9E42-BA15-F3F6646A6EE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DDBC-23D9-934F-AE28-70033AB60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2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C74E-2315-5A58-2D6F-41DA2303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9DE8-54AA-E792-3853-EC1A0174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61A35-5A54-D0C3-EA9E-4E9D22AC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B72-BD56-4139-8864-40A5FFC2E3A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C71AF-D974-F2F4-C7A8-EFC4AE8C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F7DF1-D60C-BCDA-09E7-30B691F4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AB6-7DCC-4158-81E3-B9B9C233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97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22F-13D0-9E42-BA15-F3F6646A6EE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DDBC-23D9-934F-AE28-70033AB60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141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22F-13D0-9E42-BA15-F3F6646A6EE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DDBC-23D9-934F-AE28-70033AB60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55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B022F-13D0-9E42-BA15-F3F6646A6EE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DDBC-23D9-934F-AE28-70033AB60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0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710C-FB52-5CCF-071A-AB1282F1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8206749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8850B-D6A2-963B-ADCE-39034C5E1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22029429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1pPr>
            <a:lvl2pPr marL="1646053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2pPr>
            <a:lvl3pPr marL="3292103" indent="0">
              <a:buNone/>
              <a:defRPr sz="6480">
                <a:solidFill>
                  <a:schemeClr val="tx1">
                    <a:tint val="82000"/>
                  </a:schemeClr>
                </a:solidFill>
              </a:defRPr>
            </a:lvl3pPr>
            <a:lvl4pPr marL="4938156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4pPr>
            <a:lvl5pPr marL="6584206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5pPr>
            <a:lvl6pPr marL="8230259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6pPr>
            <a:lvl7pPr marL="9876308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7pPr>
            <a:lvl8pPr marL="11522362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8pPr>
            <a:lvl9pPr marL="13168415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E21E9-CFF9-417B-CC46-7F16A111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B72-BD56-4139-8864-40A5FFC2E3A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04C7-A6C7-87B5-3D16-CA6C0E92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82F9C-5F15-A1EC-2DA8-BDA569A2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AB6-7DCC-4158-81E3-B9B9C233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7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2AAA-F177-12C1-83F2-4AD83840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6C7D-A87E-4E8D-684D-13D2ADEAE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2B623-5946-8823-3A0F-7207E4391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1A58E-FC95-254C-C915-4176654E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B72-BD56-4139-8864-40A5FFC2E3A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B62B4-DC76-2E50-30CB-AD14720F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C8A1D-CCA3-D4AC-5C32-6E15C30E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AB6-7DCC-4158-81E3-B9B9C233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E9A1-26C4-97C4-03D3-F34D4994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D8ACB-623E-7EB6-709C-7870B935B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46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6053" indent="0">
              <a:buNone/>
              <a:defRPr sz="7200" b="1"/>
            </a:lvl2pPr>
            <a:lvl3pPr marL="3292103" indent="0">
              <a:buNone/>
              <a:defRPr sz="6480" b="1"/>
            </a:lvl3pPr>
            <a:lvl4pPr marL="4938156" indent="0">
              <a:buNone/>
              <a:defRPr sz="5760" b="1"/>
            </a:lvl4pPr>
            <a:lvl5pPr marL="6584206" indent="0">
              <a:buNone/>
              <a:defRPr sz="5760" b="1"/>
            </a:lvl5pPr>
            <a:lvl6pPr marL="8230259" indent="0">
              <a:buNone/>
              <a:defRPr sz="5760" b="1"/>
            </a:lvl6pPr>
            <a:lvl7pPr marL="9876308" indent="0">
              <a:buNone/>
              <a:defRPr sz="5760" b="1"/>
            </a:lvl7pPr>
            <a:lvl8pPr marL="11522362" indent="0">
              <a:buNone/>
              <a:defRPr sz="5760" b="1"/>
            </a:lvl8pPr>
            <a:lvl9pPr marL="13168415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1D751-C548-26AB-17C9-1CDD36E45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46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6E3AE-2CAB-E140-8D8D-9F1479C50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6053" indent="0">
              <a:buNone/>
              <a:defRPr sz="7200" b="1"/>
            </a:lvl2pPr>
            <a:lvl3pPr marL="3292103" indent="0">
              <a:buNone/>
              <a:defRPr sz="6480" b="1"/>
            </a:lvl3pPr>
            <a:lvl4pPr marL="4938156" indent="0">
              <a:buNone/>
              <a:defRPr sz="5760" b="1"/>
            </a:lvl4pPr>
            <a:lvl5pPr marL="6584206" indent="0">
              <a:buNone/>
              <a:defRPr sz="5760" b="1"/>
            </a:lvl5pPr>
            <a:lvl6pPr marL="8230259" indent="0">
              <a:buNone/>
              <a:defRPr sz="5760" b="1"/>
            </a:lvl6pPr>
            <a:lvl7pPr marL="9876308" indent="0">
              <a:buNone/>
              <a:defRPr sz="5760" b="1"/>
            </a:lvl7pPr>
            <a:lvl8pPr marL="11522362" indent="0">
              <a:buNone/>
              <a:defRPr sz="5760" b="1"/>
            </a:lvl8pPr>
            <a:lvl9pPr marL="13168415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9DFF3-5A9E-0B6F-C943-05C2486FF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8C91F-AB5C-A61E-9D97-10F6299A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B72-BD56-4139-8864-40A5FFC2E3A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5608C-9383-FF05-B351-F3E44BA2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5DAB2-8188-677D-1675-708C664C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AB6-7DCC-4158-81E3-B9B9C233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8B5A-DC57-E2D4-91EF-DE595115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AC23E-FED7-225C-1E08-FCBDCC32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B72-BD56-4139-8864-40A5FFC2E3A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ADAE7-8E23-F780-DDC3-D2DCCC85B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080B7-6D55-EE87-0005-07281843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AB6-7DCC-4158-81E3-B9B9C233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73E9C-F997-773A-2B8A-964F5AD6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B72-BD56-4139-8864-40A5FFC2E3A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B9CDC-6BB8-5B70-117B-FB05AD59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BFE0A-D760-5A55-A167-7CAFC3DA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AB6-7DCC-4158-81E3-B9B9C233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75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0EB2-09FC-2D47-CE33-A4D484147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46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A743-A086-CB26-8F84-A9008A4C8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9D6D4-43E6-ACCD-EB30-CCEF25F4B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46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6053" indent="0">
              <a:buNone/>
              <a:defRPr sz="5040"/>
            </a:lvl2pPr>
            <a:lvl3pPr marL="3292103" indent="0">
              <a:buNone/>
              <a:defRPr sz="4320"/>
            </a:lvl3pPr>
            <a:lvl4pPr marL="4938156" indent="0">
              <a:buNone/>
              <a:defRPr sz="3600"/>
            </a:lvl4pPr>
            <a:lvl5pPr marL="6584206" indent="0">
              <a:buNone/>
              <a:defRPr sz="3600"/>
            </a:lvl5pPr>
            <a:lvl6pPr marL="8230259" indent="0">
              <a:buNone/>
              <a:defRPr sz="3600"/>
            </a:lvl6pPr>
            <a:lvl7pPr marL="9876308" indent="0">
              <a:buNone/>
              <a:defRPr sz="3600"/>
            </a:lvl7pPr>
            <a:lvl8pPr marL="11522362" indent="0">
              <a:buNone/>
              <a:defRPr sz="3600"/>
            </a:lvl8pPr>
            <a:lvl9pPr marL="13168415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1DDB0-F946-B8C0-C067-23256D2B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B72-BD56-4139-8864-40A5FFC2E3A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DA5C-5AC0-67C0-93DC-D54CEE64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3E5F6-5029-AE3F-4FA4-426E3FE2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AB6-7DCC-4158-81E3-B9B9C233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8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32FD-AAE3-27F6-D0C5-88547BAF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46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75F5F-22BE-93EC-9F64-BC9244B0C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6053" indent="0">
              <a:buNone/>
              <a:defRPr sz="10080"/>
            </a:lvl2pPr>
            <a:lvl3pPr marL="3292103" indent="0">
              <a:buNone/>
              <a:defRPr sz="8640"/>
            </a:lvl3pPr>
            <a:lvl4pPr marL="4938156" indent="0">
              <a:buNone/>
              <a:defRPr sz="7200"/>
            </a:lvl4pPr>
            <a:lvl5pPr marL="6584206" indent="0">
              <a:buNone/>
              <a:defRPr sz="7200"/>
            </a:lvl5pPr>
            <a:lvl6pPr marL="8230259" indent="0">
              <a:buNone/>
              <a:defRPr sz="7200"/>
            </a:lvl6pPr>
            <a:lvl7pPr marL="9876308" indent="0">
              <a:buNone/>
              <a:defRPr sz="7200"/>
            </a:lvl7pPr>
            <a:lvl8pPr marL="11522362" indent="0">
              <a:buNone/>
              <a:defRPr sz="7200"/>
            </a:lvl8pPr>
            <a:lvl9pPr marL="13168415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25D00-2208-AC2A-FFFE-D18BB9EAB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46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6053" indent="0">
              <a:buNone/>
              <a:defRPr sz="5040"/>
            </a:lvl2pPr>
            <a:lvl3pPr marL="3292103" indent="0">
              <a:buNone/>
              <a:defRPr sz="4320"/>
            </a:lvl3pPr>
            <a:lvl4pPr marL="4938156" indent="0">
              <a:buNone/>
              <a:defRPr sz="3600"/>
            </a:lvl4pPr>
            <a:lvl5pPr marL="6584206" indent="0">
              <a:buNone/>
              <a:defRPr sz="3600"/>
            </a:lvl5pPr>
            <a:lvl6pPr marL="8230259" indent="0">
              <a:buNone/>
              <a:defRPr sz="3600"/>
            </a:lvl6pPr>
            <a:lvl7pPr marL="9876308" indent="0">
              <a:buNone/>
              <a:defRPr sz="3600"/>
            </a:lvl7pPr>
            <a:lvl8pPr marL="11522362" indent="0">
              <a:buNone/>
              <a:defRPr sz="3600"/>
            </a:lvl8pPr>
            <a:lvl9pPr marL="13168415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0047F-2CC3-8813-3263-8652CC63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7B72-BD56-4139-8864-40A5FFC2E3A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0EB00-935D-1F6C-C853-B42E253E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DCB2D-621C-33BF-29AD-A6609C32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15AB6-7DCC-4158-81E3-B9B9C233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58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9448B-7D29-B8C4-A2E3-3FDF27E7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E11EB-0FB1-4CA8-37A4-0E34C949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6BD78-4AF7-B575-6FBA-42631A5C1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D7B72-BD56-4139-8864-40A5FFC2E3A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7C2D2-43A3-AC86-DA01-FE23BF43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E5DA9-2BEE-6B21-8839-1E07FC63E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15AB6-7DCC-4158-81E3-B9B9C233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292103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3025" indent="-823025" algn="l" defTabSz="3292103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9078" indent="-823025" algn="l" defTabSz="3292103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5128" indent="-823025" algn="l" defTabSz="3292103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1181" indent="-823025" algn="l" defTabSz="3292103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7234" indent="-823025" algn="l" defTabSz="3292103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3284" indent="-823025" algn="l" defTabSz="3292103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9337" indent="-823025" algn="l" defTabSz="3292103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5386" indent="-823025" algn="l" defTabSz="3292103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1440" indent="-823025" algn="l" defTabSz="3292103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2103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6053" algn="l" defTabSz="3292103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2103" algn="l" defTabSz="3292103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8156" algn="l" defTabSz="3292103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4206" algn="l" defTabSz="3292103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30259" algn="l" defTabSz="3292103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6308" algn="l" defTabSz="3292103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2362" algn="l" defTabSz="3292103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8415" algn="l" defTabSz="3292103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7B72-BD56-4139-8864-40A5FFC2E3A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15AB6-7DCC-4158-81E3-B9B9C2337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12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8B0D30-FE61-009F-3B02-DA49E302DB89}"/>
              </a:ext>
            </a:extLst>
          </p:cNvPr>
          <p:cNvSpPr/>
          <p:nvPr/>
        </p:nvSpPr>
        <p:spPr>
          <a:xfrm>
            <a:off x="457200" y="419100"/>
            <a:ext cx="42976800" cy="32080201"/>
          </a:xfrm>
          <a:prstGeom prst="rect">
            <a:avLst/>
          </a:prstGeom>
          <a:solidFill>
            <a:srgbClr val="EAF3F4"/>
          </a:solidFill>
          <a:ln w="127000">
            <a:solidFill>
              <a:srgbClr val="05253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342875"/>
            <a:endParaRPr lang="en-US" sz="3733">
              <a:solidFill>
                <a:prstClr val="black"/>
              </a:solidFill>
              <a:latin typeface="Calibri" panose="020F0502020204030204"/>
            </a:endParaRPr>
          </a:p>
          <a:p>
            <a:pPr algn="ctr" defTabSz="342875"/>
            <a:endParaRPr lang="en-US" sz="37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 algn="ctr" defTabSz="342875"/>
            <a:endParaRPr lang="en-US" sz="37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D63E8-A3E0-B6CC-018F-8E37A5F76FA7}"/>
              </a:ext>
            </a:extLst>
          </p:cNvPr>
          <p:cNvSpPr txBox="1"/>
          <p:nvPr/>
        </p:nvSpPr>
        <p:spPr>
          <a:xfrm>
            <a:off x="533400" y="494829"/>
            <a:ext cx="42843450" cy="3785652"/>
          </a:xfrm>
          <a:prstGeom prst="rect">
            <a:avLst/>
          </a:prstGeom>
          <a:solidFill>
            <a:srgbClr val="003C71"/>
          </a:solidFill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 defTabSz="342875"/>
            <a:r>
              <a:rPr lang="en-US" sz="8000" dirty="0">
                <a:solidFill>
                  <a:prstClr val="white"/>
                </a:solidFill>
                <a:latin typeface="Times New Roman"/>
                <a:cs typeface="Times New Roman"/>
              </a:rPr>
              <a:t>North American Refuge: </a:t>
            </a:r>
            <a:endParaRPr lang="en-US" dirty="0">
              <a:solidFill>
                <a:prstClr val="white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 defTabSz="342875"/>
            <a:r>
              <a:rPr lang="en-US" sz="8000" dirty="0">
                <a:solidFill>
                  <a:prstClr val="white"/>
                </a:solidFill>
                <a:latin typeface="Times New Roman"/>
                <a:cs typeface="Times New Roman"/>
              </a:rPr>
              <a:t>Comparing U.S. and Canadian Refugee Economic Self-Sufficiency</a:t>
            </a:r>
            <a:endParaRPr lang="en-US" sz="7250" dirty="0">
              <a:solidFill>
                <a:prstClr val="white"/>
              </a:solidFill>
              <a:ea typeface="Calibri"/>
              <a:cs typeface="Calibri"/>
            </a:endParaRPr>
          </a:p>
          <a:p>
            <a:pPr algn="ctr" defTabSz="342875"/>
            <a:endParaRPr lang="en-US" sz="8000" dirty="0">
              <a:solidFill>
                <a:prstClr val="white"/>
              </a:solidFill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FD40-12DF-6834-C6B2-DC3DFD707AA5}"/>
              </a:ext>
            </a:extLst>
          </p:cNvPr>
          <p:cNvSpPr txBox="1"/>
          <p:nvPr/>
        </p:nvSpPr>
        <p:spPr>
          <a:xfrm>
            <a:off x="534588" y="2918555"/>
            <a:ext cx="42842262" cy="1015663"/>
          </a:xfrm>
          <a:prstGeom prst="rect">
            <a:avLst/>
          </a:prstGeom>
          <a:solidFill>
            <a:srgbClr val="003C7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342875">
              <a:tabLst>
                <a:tab pos="25029695" algn="l"/>
              </a:tabLst>
            </a:pPr>
            <a:r>
              <a:rPr lang="en-US" sz="6000" b="1" i="1" dirty="0">
                <a:solidFill>
                  <a:prstClr val="white"/>
                </a:solidFill>
                <a:latin typeface="Calibri" panose="020F0502020204030204"/>
              </a:rPr>
              <a:t>Paul Brayden Scholes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698FD4-12F8-7576-C759-1DEF8016E0BB}"/>
              </a:ext>
            </a:extLst>
          </p:cNvPr>
          <p:cNvSpPr txBox="1"/>
          <p:nvPr/>
        </p:nvSpPr>
        <p:spPr>
          <a:xfrm>
            <a:off x="686441" y="4512869"/>
            <a:ext cx="9410588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342875"/>
            <a:r>
              <a:rPr lang="en-US" sz="5400" b="1">
                <a:solidFill>
                  <a:prstClr val="black"/>
                </a:solidFill>
                <a:latin typeface="Calibri" panose="020F0502020204030204"/>
              </a:rPr>
              <a:t>PURPOSE</a:t>
            </a:r>
            <a:endParaRPr lang="en-US" sz="4723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E4B283-CF7E-0498-AFA4-BD6C6970299C}"/>
              </a:ext>
            </a:extLst>
          </p:cNvPr>
          <p:cNvSpPr/>
          <p:nvPr/>
        </p:nvSpPr>
        <p:spPr>
          <a:xfrm>
            <a:off x="686441" y="5436199"/>
            <a:ext cx="9410588" cy="110305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603885" indent="-571500" defTabSz="342875">
              <a:spcAft>
                <a:spcPts val="2023"/>
              </a:spcAft>
              <a:buFont typeface="Arial"/>
              <a:buChar char="•"/>
            </a:pPr>
            <a:endParaRPr lang="en-US" sz="3600" dirty="0">
              <a:solidFill>
                <a:prstClr val="black"/>
              </a:solidFill>
              <a:ea typeface="Times New Roman" panose="02020603050405020304" pitchFamily="18" charset="0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46EB2-C043-5EF6-5759-F47600DA447C}"/>
              </a:ext>
            </a:extLst>
          </p:cNvPr>
          <p:cNvSpPr/>
          <p:nvPr/>
        </p:nvSpPr>
        <p:spPr>
          <a:xfrm>
            <a:off x="686439" y="16718119"/>
            <a:ext cx="9410588" cy="155298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marL="375285" lvl="2" defTabSz="342875"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 marL="946785" lvl="2" indent="-571500" defTabSz="342875">
              <a:buFont typeface="Arial"/>
              <a:buChar char="•"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pic>
        <p:nvPicPr>
          <p:cNvPr id="10" name="Picture 9" descr="Text, logo&#10;&#10;Description automatically generated">
            <a:extLst>
              <a:ext uri="{FF2B5EF4-FFF2-40B4-BE49-F238E27FC236}">
                <a16:creationId xmlns:a16="http://schemas.microsoft.com/office/drawing/2014/main" id="{78F673E9-0795-93EA-ACF4-8101AA1A8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5185" y="236291"/>
            <a:ext cx="3822664" cy="382266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8FB26AC-0DFE-E88D-9F17-6B70BF192137}"/>
              </a:ext>
            </a:extLst>
          </p:cNvPr>
          <p:cNvSpPr/>
          <p:nvPr/>
        </p:nvSpPr>
        <p:spPr>
          <a:xfrm>
            <a:off x="31356465" y="13823242"/>
            <a:ext cx="11848294" cy="133704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427990" indent="-427990" defTabSz="342875">
              <a:buFont typeface="Arial" panose="020B0604020202020204" pitchFamily="34" charset="0"/>
              <a:buChar char="•"/>
            </a:pPr>
            <a:endParaRPr lang="en-US" sz="44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6949D6-756F-E71D-BE4B-18A4AB36D94A}"/>
              </a:ext>
            </a:extLst>
          </p:cNvPr>
          <p:cNvSpPr/>
          <p:nvPr/>
        </p:nvSpPr>
        <p:spPr>
          <a:xfrm>
            <a:off x="10211071" y="12474063"/>
            <a:ext cx="21040911" cy="1977390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342875"/>
            <a:endParaRPr lang="en-US" sz="315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7A8C392-20FF-185D-1990-006963ECA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733" y="837117"/>
            <a:ext cx="2664619" cy="26646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A4C6A72-7700-CFB4-7DB9-F89CE2C35EB1}"/>
              </a:ext>
            </a:extLst>
          </p:cNvPr>
          <p:cNvSpPr txBox="1"/>
          <p:nvPr/>
        </p:nvSpPr>
        <p:spPr>
          <a:xfrm>
            <a:off x="31356467" y="27205137"/>
            <a:ext cx="1184829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defTabSz="342875"/>
            <a:r>
              <a:rPr lang="en-US" sz="5400" b="1" dirty="0">
                <a:solidFill>
                  <a:prstClr val="black"/>
                </a:solidFill>
                <a:latin typeface="Calibri" panose="020F0502020204030204"/>
              </a:rPr>
              <a:t>ACKNOWLEDGEMENTS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E7D7B1-64F7-257C-233A-F3993F12CE84}"/>
              </a:ext>
            </a:extLst>
          </p:cNvPr>
          <p:cNvSpPr/>
          <p:nvPr/>
        </p:nvSpPr>
        <p:spPr>
          <a:xfrm>
            <a:off x="31356467" y="28139923"/>
            <a:ext cx="11848292" cy="41080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defTabSz="342875">
              <a:spcAft>
                <a:spcPts val="900"/>
              </a:spcAft>
            </a:pP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The U.S. National Science Foundation’s Graduate Research Fellowship</a:t>
            </a:r>
          </a:p>
          <a:p>
            <a:pPr defTabSz="342875">
              <a:spcAft>
                <a:spcPts val="900"/>
              </a:spcAft>
            </a:pPr>
            <a:endParaRPr lang="en-US" sz="40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 defTabSz="342875">
              <a:spcAft>
                <a:spcPts val="900"/>
              </a:spcAft>
            </a:pP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I'd like to thank Dr. Joseph Lariscy and Dr. Ernesto Amaral for their comments. Any shortcomings are mine. </a:t>
            </a:r>
            <a:endParaRPr lang="en-US" sz="40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831D8A-56B4-2A25-6277-7A7F380AF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423832"/>
              </p:ext>
            </p:extLst>
          </p:nvPr>
        </p:nvGraphicFramePr>
        <p:xfrm>
          <a:off x="31356194" y="4508064"/>
          <a:ext cx="11860629" cy="8324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4999">
                  <a:extLst>
                    <a:ext uri="{9D8B030D-6E8A-4147-A177-3AD203B41FA5}">
                      <a16:colId xmlns:a16="http://schemas.microsoft.com/office/drawing/2014/main" val="2103730470"/>
                    </a:ext>
                  </a:extLst>
                </a:gridCol>
                <a:gridCol w="2831272">
                  <a:extLst>
                    <a:ext uri="{9D8B030D-6E8A-4147-A177-3AD203B41FA5}">
                      <a16:colId xmlns:a16="http://schemas.microsoft.com/office/drawing/2014/main" val="872972634"/>
                    </a:ext>
                  </a:extLst>
                </a:gridCol>
                <a:gridCol w="6074358">
                  <a:extLst>
                    <a:ext uri="{9D8B030D-6E8A-4147-A177-3AD203B41FA5}">
                      <a16:colId xmlns:a16="http://schemas.microsoft.com/office/drawing/2014/main" val="4040424064"/>
                    </a:ext>
                  </a:extLst>
                </a:gridCol>
              </a:tblGrid>
              <a:tr h="593173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 dirty="0">
                          <a:effectLst/>
                        </a:rPr>
                        <a:t>Who Invests More in Refugee Resettlement Per Capita?</a:t>
                      </a:r>
                      <a:endParaRPr lang="en-US" sz="3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3C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026917"/>
                  </a:ext>
                </a:extLst>
              </a:tr>
              <a:tr h="10716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b="1" kern="100" dirty="0">
                          <a:effectLst/>
                        </a:rPr>
                        <a:t>Country</a:t>
                      </a:r>
                      <a:endParaRPr lang="en-US" sz="3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b="1" kern="100" dirty="0">
                          <a:effectLst/>
                        </a:rPr>
                        <a:t>Reference Year</a:t>
                      </a:r>
                      <a:endParaRPr lang="en-US" sz="3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b="1" kern="100" dirty="0">
                          <a:effectLst/>
                        </a:rPr>
                        <a:t>Mean Funding per Capita                         in 2016 U.S. Dollars</a:t>
                      </a:r>
                      <a:endParaRPr lang="en-US" sz="3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735146"/>
                  </a:ext>
                </a:extLst>
              </a:tr>
              <a:tr h="499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Canada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2016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$9,986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05828"/>
                  </a:ext>
                </a:extLst>
              </a:tr>
              <a:tr h="499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United States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2016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$1,615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985742"/>
                  </a:ext>
                </a:extLst>
              </a:tr>
              <a:tr h="499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Canada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2017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$7,584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872889"/>
                  </a:ext>
                </a:extLst>
              </a:tr>
              <a:tr h="499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United States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2017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$1,236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570030"/>
                  </a:ext>
                </a:extLst>
              </a:tr>
              <a:tr h="4564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Canada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2018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$7,811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861141"/>
                  </a:ext>
                </a:extLst>
              </a:tr>
              <a:tr h="499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United States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2018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$1,622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90240"/>
                  </a:ext>
                </a:extLst>
              </a:tr>
              <a:tr h="499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Canada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2019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$8,512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255712"/>
                  </a:ext>
                </a:extLst>
              </a:tr>
              <a:tr h="499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United States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2019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$3,545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006363"/>
                  </a:ext>
                </a:extLst>
              </a:tr>
              <a:tr h="499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Canada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2020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$11,416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753340"/>
                  </a:ext>
                </a:extLst>
              </a:tr>
              <a:tr h="4993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United States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2020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$6,114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94612"/>
                  </a:ext>
                </a:extLst>
              </a:tr>
              <a:tr h="1679393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>
                          <a:effectLst/>
                        </a:rPr>
                        <a:t>Note: Dollar conversion done with the 2024 Bureau of Labor Statistics consumer price index and the 2024 U.S. Department of the Treasury’s Reporting Rates of Exchange tables.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003C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35107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7C2919F-33A8-D432-7FD1-45B017B18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2111" y="12806254"/>
            <a:ext cx="11993968" cy="89808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FD0C29-07EA-E891-C043-E3CBCF55B0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86638" y="12802803"/>
            <a:ext cx="10920855" cy="80448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13D5A6F-FF14-CB29-A46E-2C93DB3D7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2111" y="22543102"/>
            <a:ext cx="10920855" cy="88473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CB3DF23-3D58-1504-4E6A-87D847F618CF}"/>
              </a:ext>
            </a:extLst>
          </p:cNvPr>
          <p:cNvSpPr/>
          <p:nvPr/>
        </p:nvSpPr>
        <p:spPr>
          <a:xfrm>
            <a:off x="10210895" y="5057187"/>
            <a:ext cx="21045825" cy="64952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603885" indent="-571500" defTabSz="342875">
              <a:spcAft>
                <a:spcPts val="2023"/>
              </a:spcAft>
              <a:buFont typeface="Arial"/>
              <a:buChar char="•"/>
            </a:pPr>
            <a:endParaRPr lang="en-US" sz="3600" dirty="0">
              <a:solidFill>
                <a:prstClr val="black"/>
              </a:solidFill>
              <a:ea typeface="Times New Roman" panose="02020603050405020304" pitchFamily="18" charset="0"/>
              <a:cs typeface="Calibri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950B727-08DD-7E33-5436-A03FC37180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9366" y="5582618"/>
            <a:ext cx="5439534" cy="11241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9DFB909-2B0A-7DAF-64C0-C914AFB0BF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135294" y="5619007"/>
            <a:ext cx="5887272" cy="1105054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1FE75E5F-ABE9-EC9A-8325-16348F2CFCB6}"/>
              </a:ext>
            </a:extLst>
          </p:cNvPr>
          <p:cNvSpPr/>
          <p:nvPr/>
        </p:nvSpPr>
        <p:spPr>
          <a:xfrm>
            <a:off x="20352238" y="5951603"/>
            <a:ext cx="978408" cy="484632"/>
          </a:xfrm>
          <a:prstGeom prst="rightArrow">
            <a:avLst/>
          </a:prstGeom>
          <a:solidFill>
            <a:srgbClr val="003C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CD693B-49E7-CE63-B348-9782F0270FC2}"/>
              </a:ext>
            </a:extLst>
          </p:cNvPr>
          <p:cNvSpPr txBox="1"/>
          <p:nvPr/>
        </p:nvSpPr>
        <p:spPr>
          <a:xfrm>
            <a:off x="20724761" y="6951639"/>
            <a:ext cx="1052722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Where: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baseline="-25000" dirty="0">
                <a:effectLst/>
                <a:ea typeface="Aptos" panose="020B0004020202020204" pitchFamily="34" charset="0"/>
              </a:rPr>
              <a:t>n</a:t>
            </a:r>
            <a:r>
              <a:rPr lang="en-US" sz="3600" i="1" dirty="0">
                <a:effectLst/>
                <a:ea typeface="Aptos" panose="020B0004020202020204" pitchFamily="34" charset="0"/>
              </a:rPr>
              <a:t>U</a:t>
            </a:r>
            <a:r>
              <a:rPr lang="en-US" sz="3600" i="1" baseline="-25000" dirty="0">
                <a:effectLst/>
                <a:ea typeface="Aptos" panose="020B0004020202020204" pitchFamily="34" charset="0"/>
              </a:rPr>
              <a:t>x</a:t>
            </a:r>
            <a:r>
              <a:rPr lang="en-US" sz="3600" dirty="0">
                <a:effectLst/>
                <a:ea typeface="Aptos" panose="020B0004020202020204" pitchFamily="34" charset="0"/>
              </a:rPr>
              <a:t> is the number of households that use public assistance programs in the period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baseline="-25000" dirty="0">
                <a:effectLst/>
                <a:ea typeface="Aptos" panose="020B0004020202020204" pitchFamily="34" charset="0"/>
              </a:rPr>
              <a:t>n</a:t>
            </a:r>
            <a:r>
              <a:rPr lang="en-US" sz="3600" i="1" dirty="0">
                <a:effectLst/>
                <a:ea typeface="Aptos" panose="020B0004020202020204" pitchFamily="34" charset="0"/>
              </a:rPr>
              <a:t>K</a:t>
            </a:r>
            <a:r>
              <a:rPr lang="en-US" sz="3600" i="1" baseline="-25000" dirty="0">
                <a:effectLst/>
                <a:ea typeface="Aptos" panose="020B0004020202020204" pitchFamily="34" charset="0"/>
              </a:rPr>
              <a:t>x</a:t>
            </a:r>
            <a:r>
              <a:rPr lang="en-US" sz="3600" dirty="0">
                <a:ea typeface="Aptos" panose="020B0004020202020204" pitchFamily="34" charset="0"/>
              </a:rPr>
              <a:t> is the number of households in the period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ea typeface="Aptos" panose="020B0004020202020204" pitchFamily="34" charset="0"/>
              </a:rPr>
              <a:t>T</a:t>
            </a:r>
            <a:r>
              <a:rPr lang="en-US" sz="3600" dirty="0">
                <a:ea typeface="Aptos" panose="020B0004020202020204" pitchFamily="34" charset="0"/>
              </a:rPr>
              <a:t> is the length of the period</a:t>
            </a:r>
            <a:endParaRPr lang="en-US" sz="3600" dirty="0">
              <a:effectLst/>
              <a:ea typeface="Aptos" panose="020B00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baseline="-25000" dirty="0">
                <a:effectLst/>
                <a:ea typeface="Aptos" panose="020B0004020202020204" pitchFamily="34" charset="0"/>
              </a:rPr>
              <a:t>n</a:t>
            </a:r>
            <a:r>
              <a:rPr lang="en-US" sz="3600" baseline="-25000" dirty="0">
                <a:effectLst/>
                <a:ea typeface="Aptos" panose="020B0004020202020204" pitchFamily="34" charset="0"/>
              </a:rPr>
              <a:t> </a:t>
            </a:r>
            <a:r>
              <a:rPr lang="en-US" sz="3600" dirty="0">
                <a:effectLst/>
                <a:ea typeface="Aptos" panose="020B0004020202020204" pitchFamily="34" charset="0"/>
              </a:rPr>
              <a:t>identifies the width of the residency interval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baseline="-25000" dirty="0">
                <a:effectLst/>
                <a:ea typeface="Aptos" panose="020B0004020202020204" pitchFamily="34" charset="0"/>
              </a:rPr>
              <a:t>x</a:t>
            </a:r>
            <a:r>
              <a:rPr lang="en-US" sz="3600" i="1" dirty="0">
                <a:effectLst/>
                <a:ea typeface="Aptos" panose="020B0004020202020204" pitchFamily="34" charset="0"/>
              </a:rPr>
              <a:t> </a:t>
            </a:r>
            <a:r>
              <a:rPr lang="en-US" sz="3600" dirty="0">
                <a:effectLst/>
                <a:ea typeface="Aptos" panose="020B0004020202020204" pitchFamily="34" charset="0"/>
              </a:rPr>
              <a:t>represents the starting point of the residency interval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B3413E-E772-78A7-6269-1446C674AA04}"/>
              </a:ext>
            </a:extLst>
          </p:cNvPr>
          <p:cNvSpPr txBox="1"/>
          <p:nvPr/>
        </p:nvSpPr>
        <p:spPr>
          <a:xfrm>
            <a:off x="11183336" y="7043326"/>
            <a:ext cx="9541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Where: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baseline="-25000" dirty="0">
                <a:effectLst/>
                <a:ea typeface="Aptos" panose="020B0004020202020204" pitchFamily="34" charset="0"/>
              </a:rPr>
              <a:t>n</a:t>
            </a:r>
            <a:r>
              <a:rPr lang="en-US" sz="3600" i="1" dirty="0">
                <a:effectLst/>
                <a:ea typeface="Aptos" panose="020B0004020202020204" pitchFamily="34" charset="0"/>
              </a:rPr>
              <a:t>M</a:t>
            </a:r>
            <a:r>
              <a:rPr lang="en-US" sz="3600" i="1" baseline="-25000" dirty="0">
                <a:effectLst/>
                <a:ea typeface="Aptos" panose="020B0004020202020204" pitchFamily="34" charset="0"/>
              </a:rPr>
              <a:t>x</a:t>
            </a:r>
            <a:r>
              <a:rPr lang="en-US" sz="3600" dirty="0">
                <a:effectLst/>
                <a:ea typeface="Aptos" panose="020B0004020202020204" pitchFamily="34" charset="0"/>
              </a:rPr>
              <a:t> is the number deaths in the period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baseline="-25000" dirty="0">
                <a:effectLst/>
                <a:ea typeface="Aptos" panose="020B0004020202020204" pitchFamily="34" charset="0"/>
              </a:rPr>
              <a:t>n</a:t>
            </a:r>
            <a:r>
              <a:rPr lang="en-US" sz="3600" i="1" dirty="0">
                <a:effectLst/>
                <a:ea typeface="Aptos" panose="020B0004020202020204" pitchFamily="34" charset="0"/>
              </a:rPr>
              <a:t>K</a:t>
            </a:r>
            <a:r>
              <a:rPr lang="en-US" sz="3600" i="1" baseline="-25000" dirty="0">
                <a:effectLst/>
                <a:ea typeface="Aptos" panose="020B0004020202020204" pitchFamily="34" charset="0"/>
              </a:rPr>
              <a:t>x</a:t>
            </a:r>
            <a:r>
              <a:rPr lang="en-US" sz="3600" dirty="0">
                <a:ea typeface="Aptos" panose="020B0004020202020204" pitchFamily="34" charset="0"/>
              </a:rPr>
              <a:t> is the population of the period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ea typeface="Aptos" panose="020B0004020202020204" pitchFamily="34" charset="0"/>
              </a:rPr>
              <a:t>T</a:t>
            </a:r>
            <a:r>
              <a:rPr lang="en-US" sz="3600" dirty="0">
                <a:ea typeface="Aptos" panose="020B0004020202020204" pitchFamily="34" charset="0"/>
              </a:rPr>
              <a:t> is the length of the period</a:t>
            </a:r>
            <a:endParaRPr lang="en-US" sz="3600" dirty="0">
              <a:effectLst/>
              <a:ea typeface="Aptos" panose="020B00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baseline="-25000" dirty="0">
                <a:effectLst/>
                <a:ea typeface="Aptos" panose="020B0004020202020204" pitchFamily="34" charset="0"/>
              </a:rPr>
              <a:t>n</a:t>
            </a:r>
            <a:r>
              <a:rPr lang="en-US" sz="3600" baseline="-25000" dirty="0">
                <a:effectLst/>
                <a:ea typeface="Aptos" panose="020B0004020202020204" pitchFamily="34" charset="0"/>
              </a:rPr>
              <a:t> </a:t>
            </a:r>
            <a:r>
              <a:rPr lang="en-US" sz="3600" dirty="0">
                <a:effectLst/>
                <a:ea typeface="Aptos" panose="020B0004020202020204" pitchFamily="34" charset="0"/>
              </a:rPr>
              <a:t>identifies the width of the age interval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baseline="-25000" dirty="0">
                <a:effectLst/>
                <a:ea typeface="Aptos" panose="020B0004020202020204" pitchFamily="34" charset="0"/>
              </a:rPr>
              <a:t>x</a:t>
            </a:r>
            <a:r>
              <a:rPr lang="en-US" sz="3600" dirty="0">
                <a:effectLst/>
                <a:ea typeface="Aptos" panose="020B0004020202020204" pitchFamily="34" charset="0"/>
              </a:rPr>
              <a:t> represents the starting point of the age interval</a:t>
            </a:r>
            <a:endParaRPr lang="en-US" sz="3600" dirty="0"/>
          </a:p>
          <a:p>
            <a:endParaRPr lang="en-US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1AEF67-9420-995D-0404-400887E294CC}"/>
              </a:ext>
            </a:extLst>
          </p:cNvPr>
          <p:cNvSpPr txBox="1"/>
          <p:nvPr/>
        </p:nvSpPr>
        <p:spPr>
          <a:xfrm>
            <a:off x="31592308" y="14153468"/>
            <a:ext cx="11215799" cy="1338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U.S. and Canadian government-led resettlement 5-year </a:t>
            </a:r>
            <a:r>
              <a:rPr lang="en-US" sz="3600" b="1" dirty="0"/>
              <a:t>short-term</a:t>
            </a:r>
            <a:r>
              <a:rPr lang="en-US" sz="3600" dirty="0"/>
              <a:t> outcomes are very similar, despite Canada’s increased support. </a:t>
            </a:r>
          </a:p>
          <a:p>
            <a:pPr marL="2414697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The U.S. and Canada both send about the same amount of money on refugee resettlement, the U.S. simply resettles many more. </a:t>
            </a:r>
          </a:p>
          <a:p>
            <a:pPr marL="2414697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The extant literature hypothesizes their </a:t>
            </a:r>
            <a:r>
              <a:rPr lang="en-US" sz="3600" b="1" dirty="0"/>
              <a:t>long-term </a:t>
            </a:r>
            <a:r>
              <a:rPr lang="en-US" sz="3600" dirty="0"/>
              <a:t>outcomes should differ.</a:t>
            </a:r>
          </a:p>
          <a:p>
            <a:pPr marL="2414697" lvl="1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 Female headed households in both countries used more public assistance programs. Whether this indicates advantage or disadvantage is unclear, as more support should lead to better long-term outcomes.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The Canadian private resettlement program seemed to be especially effective. The U.S. had (started in 2023 but was paused by the second Trump administration) a private resettlement system of their own, but no data is available. </a:t>
            </a:r>
          </a:p>
          <a:p>
            <a:pPr marL="2414697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These results support an optimistic outlook for the U.S. counter-part. Reinstatement and data collection seem promising.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42E3D2-4A57-699E-2722-733A4FE4C24F}"/>
              </a:ext>
            </a:extLst>
          </p:cNvPr>
          <p:cNvSpPr txBox="1"/>
          <p:nvPr/>
        </p:nvSpPr>
        <p:spPr>
          <a:xfrm>
            <a:off x="686440" y="15794788"/>
            <a:ext cx="9410588" cy="923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342875"/>
            <a:r>
              <a:rPr lang="en-US" sz="5400" b="1" dirty="0">
                <a:solidFill>
                  <a:prstClr val="black"/>
                </a:solidFill>
                <a:latin typeface="Calibri" panose="020F0502020204030204"/>
              </a:rPr>
              <a:t>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38499E-477B-BBF9-0A1C-C7C6209B3E26}"/>
              </a:ext>
            </a:extLst>
          </p:cNvPr>
          <p:cNvSpPr txBox="1"/>
          <p:nvPr/>
        </p:nvSpPr>
        <p:spPr>
          <a:xfrm>
            <a:off x="10211072" y="11547282"/>
            <a:ext cx="21045354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342875"/>
            <a:r>
              <a:rPr lang="en-US" sz="5400" b="1">
                <a:solidFill>
                  <a:prstClr val="black"/>
                </a:solidFill>
                <a:latin typeface="Calibri" panose="020F0502020204030204"/>
              </a:rPr>
              <a:t>RESULTS</a:t>
            </a:r>
            <a:endParaRPr lang="en-US" sz="4723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5258C0-BA2D-5309-799C-A7A4E5F8FE47}"/>
              </a:ext>
            </a:extLst>
          </p:cNvPr>
          <p:cNvSpPr txBox="1"/>
          <p:nvPr/>
        </p:nvSpPr>
        <p:spPr>
          <a:xfrm>
            <a:off x="10210601" y="4512869"/>
            <a:ext cx="2104582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defTabSz="342875"/>
            <a:r>
              <a:rPr lang="en-US" sz="5400" b="1" dirty="0">
                <a:solidFill>
                  <a:prstClr val="black"/>
                </a:solidFill>
                <a:latin typeface="Calibri" panose="020F0502020204030204"/>
              </a:rPr>
              <a:t>PERIOD COHORT-SPECIFIC PUBLIC ASSISTANCE USE RATE CALCULATION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5F73005-B823-E593-C620-DA1A5F0FF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986715"/>
              </p:ext>
            </p:extLst>
          </p:nvPr>
        </p:nvGraphicFramePr>
        <p:xfrm>
          <a:off x="19431000" y="21583650"/>
          <a:ext cx="11687338" cy="105328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15025">
                  <a:extLst>
                    <a:ext uri="{9D8B030D-6E8A-4147-A177-3AD203B41FA5}">
                      <a16:colId xmlns:a16="http://schemas.microsoft.com/office/drawing/2014/main" val="2187338729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3822152043"/>
                    </a:ext>
                  </a:extLst>
                </a:gridCol>
                <a:gridCol w="2771938">
                  <a:extLst>
                    <a:ext uri="{9D8B030D-6E8A-4147-A177-3AD203B41FA5}">
                      <a16:colId xmlns:a16="http://schemas.microsoft.com/office/drawing/2014/main" val="2496221725"/>
                    </a:ext>
                  </a:extLst>
                </a:gridCol>
              </a:tblGrid>
              <a:tr h="1905198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kern="100" dirty="0">
                          <a:effectLst/>
                        </a:rPr>
                        <a:t>TABLE 2. Summaries of a Null and Full Multilevel Model of the Percentage of Cohort Using Public Assistance Programs 2016-2020. Standard Errors in Parentheses.</a:t>
                      </a:r>
                      <a:endParaRPr lang="en-US" sz="3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003C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701297"/>
                  </a:ext>
                </a:extLst>
              </a:tr>
              <a:tr h="627641">
                <a:tc>
                  <a:txBody>
                    <a:bodyPr/>
                    <a:lstStyle/>
                    <a:p>
                      <a:pPr marL="0" marR="0" indent="45720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b="1" kern="100" dirty="0">
                          <a:effectLst/>
                        </a:rPr>
                        <a:t>Variable Name</a:t>
                      </a:r>
                      <a:endParaRPr lang="en-US" sz="3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b="1" kern="100" dirty="0">
                          <a:effectLst/>
                        </a:rPr>
                        <a:t>Null Model</a:t>
                      </a:r>
                      <a:endParaRPr lang="en-US" sz="3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3200" b="1" kern="100" dirty="0">
                          <a:effectLst/>
                        </a:rPr>
                        <a:t>Full Model</a:t>
                      </a:r>
                      <a:endParaRPr lang="en-US" sz="3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6516"/>
                  </a:ext>
                </a:extLst>
              </a:tr>
              <a:tr h="6003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  (Intercept)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55.6 (9.9)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173.0 (61.0)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219633"/>
                  </a:ext>
                </a:extLst>
              </a:tr>
              <a:tr h="6003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  Years In Country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b="1" kern="100" dirty="0">
                          <a:effectLst/>
                        </a:rPr>
                        <a:t>-5.7 (0.6)</a:t>
                      </a:r>
                      <a:endParaRPr lang="en-US" sz="28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36628"/>
                  </a:ext>
                </a:extLst>
              </a:tr>
              <a:tr h="6982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  Female(ref=Male-headed households)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b="1" kern="100" dirty="0">
                          <a:effectLst/>
                        </a:rPr>
                        <a:t>6.4 (1.3)</a:t>
                      </a:r>
                      <a:endParaRPr lang="en-US" sz="28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019775"/>
                  </a:ext>
                </a:extLst>
              </a:tr>
              <a:tr h="6003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  log(Initial funds per household)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-6.14 (4.9)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332464"/>
                  </a:ext>
                </a:extLst>
              </a:tr>
              <a:tr h="6003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  CA Blended Resettlement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 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2.94 (52.6)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935581"/>
                  </a:ext>
                </a:extLst>
              </a:tr>
              <a:tr h="6003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  CA Private Resettlement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21.0 (52.6)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91250"/>
                  </a:ext>
                </a:extLst>
              </a:tr>
              <a:tr h="6003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  U.S. Government Resettlement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-22.8 (58.7)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165945"/>
                  </a:ext>
                </a:extLst>
              </a:tr>
              <a:tr h="59272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  log(Initial funds per) × CA Blended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-1.5 (2.3)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789535"/>
                  </a:ext>
                </a:extLst>
              </a:tr>
              <a:tr h="705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  log(Initial funds per) × CA Private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b="1" kern="100" dirty="0">
                          <a:effectLst/>
                        </a:rPr>
                        <a:t>-7.0 (2.3)</a:t>
                      </a:r>
                      <a:endParaRPr lang="en-US" sz="28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969540"/>
                  </a:ext>
                </a:extLst>
              </a:tr>
              <a:tr h="6003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  log(Initial funds per) × US Gov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1.36 (3.6)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276979"/>
                  </a:ext>
                </a:extLst>
              </a:tr>
              <a:tr h="6003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  Number of Observations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217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217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416629"/>
                  </a:ext>
                </a:extLst>
              </a:tr>
              <a:tr h="6003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  R</a:t>
                      </a:r>
                      <a:r>
                        <a:rPr lang="en-US" sz="2800" kern="100" baseline="30000" dirty="0">
                          <a:effectLst/>
                        </a:rPr>
                        <a:t>2</a:t>
                      </a:r>
                      <a:r>
                        <a:rPr lang="en-US" sz="2800" kern="100" dirty="0">
                          <a:effectLst/>
                        </a:rPr>
                        <a:t> Marg.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0.000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0.24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700572"/>
                  </a:ext>
                </a:extLst>
              </a:tr>
              <a:tr h="6003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  R</a:t>
                      </a:r>
                      <a:r>
                        <a:rPr lang="en-US" sz="2800" kern="100" baseline="30000" dirty="0">
                          <a:effectLst/>
                        </a:rPr>
                        <a:t>2</a:t>
                      </a:r>
                      <a:r>
                        <a:rPr lang="en-US" sz="2800" kern="100" dirty="0">
                          <a:effectLst/>
                        </a:rPr>
                        <a:t> Conditional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rgbClr val="003C7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0.72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57200" algn="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0.95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06242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1CF16EB-9407-7455-4A03-4D90B1167F4F}"/>
              </a:ext>
            </a:extLst>
          </p:cNvPr>
          <p:cNvSpPr txBox="1"/>
          <p:nvPr/>
        </p:nvSpPr>
        <p:spPr>
          <a:xfrm>
            <a:off x="31356194" y="12899912"/>
            <a:ext cx="1184856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 defTabSz="342875"/>
            <a:r>
              <a:rPr lang="en-US" sz="5400" b="1">
                <a:solidFill>
                  <a:prstClr val="black"/>
                </a:solidFill>
                <a:latin typeface="Calibri" panose="020F0502020204030204"/>
              </a:rPr>
              <a:t>CONCLUSIONS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692D0-98CB-971C-6C64-2F620B3ABC18}"/>
              </a:ext>
            </a:extLst>
          </p:cNvPr>
          <p:cNvSpPr txBox="1"/>
          <p:nvPr/>
        </p:nvSpPr>
        <p:spPr>
          <a:xfrm>
            <a:off x="789757" y="17066255"/>
            <a:ext cx="8982894" cy="1505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6240" lvl="1" indent="-363855" defTabSz="342875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Combined 2016-2019 Annual Survey of Refugees</a:t>
            </a:r>
            <a:endParaRPr lang="en-US" sz="3600" dirty="0">
              <a:solidFill>
                <a:prstClr val="black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239645" lvl="2" indent="-363855" defTabSz="342875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Surveys refugee </a:t>
            </a:r>
            <a:r>
              <a:rPr lang="en-US" sz="3600" b="1" dirty="0">
                <a:solidFill>
                  <a:prstClr val="black"/>
                </a:solidFill>
                <a:latin typeface="Calibri" panose="020F0502020204030204"/>
              </a:rPr>
              <a:t>households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 resettled in the past 5 years</a:t>
            </a:r>
          </a:p>
          <a:p>
            <a:pPr marL="2239645" lvl="2" indent="-363855" defTabSz="342875">
              <a:buFont typeface="Arial" panose="020B0604020202020204" pitchFamily="34" charset="0"/>
              <a:buChar char="•"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239645" lvl="2" indent="-363855" defTabSz="342875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Uses the U.S. Office of Refugee Resettlement Refugee Arrivals Data System as sampling frame</a:t>
            </a:r>
            <a:endParaRPr lang="en-US" sz="36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 marL="2239645" lvl="2" indent="-363855" defTabSz="342875">
              <a:buFont typeface="Arial" panose="020B0604020202020204" pitchFamily="34" charset="0"/>
              <a:buChar char="•"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2239645" lvl="2" indent="-363855" defTabSz="342875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Cross-sectional design, obtains a new sample for each cohort every year.</a:t>
            </a:r>
          </a:p>
          <a:p>
            <a:pPr marL="2239645" lvl="2" indent="-363855" defTabSz="342875">
              <a:buFont typeface="Arial" panose="020B0604020202020204" pitchFamily="34" charset="0"/>
              <a:buChar char="•"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 marL="739140" lvl="2" indent="-363855" defTabSz="342875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Office of Refugee Resettlement’s Annual Report to Congress</a:t>
            </a:r>
          </a:p>
          <a:p>
            <a:pPr marL="739140" lvl="2" indent="-363855" defTabSz="342875">
              <a:buFont typeface="Arial" panose="020B0604020202020204" pitchFamily="34" charset="0"/>
              <a:buChar char="•"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 marL="739140" lvl="2" indent="-363855" defTabSz="342875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State Department’s Bureau of Population, Refugee, and Migration Annual Report to Congress</a:t>
            </a:r>
          </a:p>
          <a:p>
            <a:pPr marL="2239645" lvl="2" indent="-363855" defTabSz="342875">
              <a:buFont typeface="Arial" panose="020B0604020202020204" pitchFamily="34" charset="0"/>
              <a:buChar char="•"/>
              <a:defRPr/>
            </a:pP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739140" lvl="2" indent="-363855" defTabSz="342875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Canada's longitudinal Migration </a:t>
            </a:r>
            <a:r>
              <a:rPr lang="en-US" sz="3600" dirty="0" err="1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DataBase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 (</a:t>
            </a:r>
            <a:r>
              <a:rPr lang="en-US" sz="3600" dirty="0" err="1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lMDB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)</a:t>
            </a:r>
          </a:p>
          <a:p>
            <a:pPr marL="2582545" lvl="3" indent="-363855" defTabSz="342875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Every migrant </a:t>
            </a:r>
            <a:r>
              <a:rPr lang="en-US" sz="3600" b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household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's tax and arrival information.</a:t>
            </a:r>
          </a:p>
          <a:p>
            <a:pPr marL="2218690" lvl="3" defTabSz="342875"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 </a:t>
            </a:r>
          </a:p>
          <a:p>
            <a:pPr marL="739140" lvl="2" indent="-363855" defTabSz="342875"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Canada's Expenditures by Standard Object for Citizenship and Migration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64637F-F8F4-7FE0-F6DB-717A1D74C173}"/>
              </a:ext>
            </a:extLst>
          </p:cNvPr>
          <p:cNvSpPr txBox="1"/>
          <p:nvPr/>
        </p:nvSpPr>
        <p:spPr>
          <a:xfrm>
            <a:off x="784109" y="5619007"/>
            <a:ext cx="9168042" cy="10792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885" indent="-571500" defTabSz="342875">
              <a:spcAft>
                <a:spcPts val="2023"/>
              </a:spcAft>
              <a:buFont typeface="Arial"/>
              <a:buChar char="•"/>
            </a:pPr>
            <a:r>
              <a:rPr lang="en-US" sz="3600" dirty="0">
                <a:solidFill>
                  <a:prstClr val="black"/>
                </a:solidFill>
                <a:ea typeface="Times New Roman" panose="02020603050405020304" pitchFamily="18" charset="0"/>
                <a:cs typeface="Calibri"/>
              </a:rPr>
              <a:t>The U.S and Canada permanently resettle more refugees than the rest of the world combined.</a:t>
            </a:r>
          </a:p>
          <a:p>
            <a:pPr marL="2447082" lvl="1" indent="-571500" defTabSz="342875">
              <a:spcAft>
                <a:spcPts val="2023"/>
              </a:spcAft>
              <a:buFont typeface="Arial"/>
              <a:buChar char="•"/>
            </a:pPr>
            <a:r>
              <a:rPr lang="en-US" sz="3600" dirty="0">
                <a:solidFill>
                  <a:prstClr val="black"/>
                </a:solidFill>
                <a:ea typeface="Calibri"/>
                <a:cs typeface="Calibri"/>
              </a:rPr>
              <a:t>Canada provides more support, for longer, than the United States. Does this improve their outcomes?</a:t>
            </a:r>
          </a:p>
          <a:p>
            <a:pPr marL="603885" indent="-571500" defTabSz="342875">
              <a:spcAft>
                <a:spcPts val="2023"/>
              </a:spcAft>
              <a:buFont typeface="Arial"/>
              <a:buChar char="•"/>
            </a:pPr>
            <a:r>
              <a:rPr lang="en-US" sz="3600" dirty="0">
                <a:solidFill>
                  <a:prstClr val="black"/>
                </a:solidFill>
                <a:ea typeface="Calibri"/>
                <a:cs typeface="Calibri"/>
              </a:rPr>
              <a:t>Is government-led, private citizens-led, or a blended approach most effective in reducing public assistance use rate at the end of five years?</a:t>
            </a:r>
            <a:endParaRPr lang="en-US" sz="3600" dirty="0">
              <a:solidFill>
                <a:prstClr val="black"/>
              </a:solidFill>
              <a:ea typeface="Times New Roman" panose="02020603050405020304" pitchFamily="18" charset="0"/>
              <a:cs typeface="Calibri"/>
            </a:endParaRPr>
          </a:p>
          <a:p>
            <a:pPr marL="603885" indent="-571500" defTabSz="342875">
              <a:spcAft>
                <a:spcPts val="2023"/>
              </a:spcAft>
              <a:buFont typeface="Arial"/>
              <a:buChar char="•"/>
            </a:pPr>
            <a:r>
              <a:rPr lang="en-US" sz="3600" dirty="0">
                <a:solidFill>
                  <a:prstClr val="black"/>
                </a:solidFill>
                <a:ea typeface="Times New Roman" panose="02020603050405020304" pitchFamily="18" charset="0"/>
                <a:cs typeface="Calibri"/>
              </a:rPr>
              <a:t>How comparable are these countries’ outcomes? What factors need to be considered for comparisons?</a:t>
            </a:r>
          </a:p>
          <a:p>
            <a:pPr marL="603885" indent="-571500" defTabSz="342875">
              <a:spcAft>
                <a:spcPts val="2023"/>
              </a:spcAft>
              <a:buFont typeface="Arial"/>
              <a:buChar char="•"/>
            </a:pPr>
            <a:r>
              <a:rPr lang="en-US" sz="3600" dirty="0">
                <a:solidFill>
                  <a:prstClr val="black"/>
                </a:solidFill>
                <a:ea typeface="Times New Roman" panose="02020603050405020304" pitchFamily="18" charset="0"/>
                <a:cs typeface="Calibri"/>
              </a:rPr>
              <a:t>How can we incorporate demographic methods to analyze migration cohort outcomes?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305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1570</TotalTime>
  <Words>769</Words>
  <Application>Microsoft Office PowerPoint</Application>
  <PresentationFormat>Custom</PresentationFormat>
  <Paragraphs>132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Scholes</dc:creator>
  <cp:lastModifiedBy>Hines, Elizabeth</cp:lastModifiedBy>
  <cp:revision>108</cp:revision>
  <dcterms:created xsi:type="dcterms:W3CDTF">2024-04-15T19:24:09Z</dcterms:created>
  <dcterms:modified xsi:type="dcterms:W3CDTF">2025-04-05T00:40:29Z</dcterms:modified>
</cp:coreProperties>
</file>