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19"/>
  </p:notesMasterIdLst>
  <p:handoutMasterIdLst>
    <p:handoutMasterId r:id="rId20"/>
  </p:handoutMasterIdLst>
  <p:sldIdLst>
    <p:sldId id="260" r:id="rId14"/>
    <p:sldId id="261" r:id="rId15"/>
    <p:sldId id="262" r:id="rId16"/>
    <p:sldId id="263" r:id="rId17"/>
    <p:sldId id="257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878" autoAdjust="0"/>
  </p:normalViewPr>
  <p:slideViewPr>
    <p:cSldViewPr showGuides="1">
      <p:cViewPr>
        <p:scale>
          <a:sx n="80" d="100"/>
          <a:sy n="80" d="100"/>
        </p:scale>
        <p:origin x="81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Engineering</a:t>
            </a:r>
          </a:p>
        </p:txBody>
      </p:sp>
      <p:sp>
        <p:nvSpPr>
          <p:cNvPr id="5" name="date" descr="{&quot;templafy&quot;:{&quot;id&quot;:&quot;b679746d-93d5-4d43-90a4-93ebe9ac3257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22 February 2021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4" Type="http://schemas.openxmlformats.org/officeDocument/2006/relationships/hyperlink" Target="https://en.wikipedia.org/wiki/Heli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 smtClean="0"/>
              <a:t>Modelling for control of autonomous marine vehicles</a:t>
            </a:r>
            <a:endParaRPr lang="en-GB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Autonomous Marine Robotics – Training session 2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Vehicle kinematics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An autonomous marine vehicle is sailing with a constant speed U = 10 knots and a constant heading </a:t>
            </a:r>
            <a:r>
              <a:rPr lang="el-GR" dirty="0" smtClean="0"/>
              <a:t>φ</a:t>
            </a:r>
            <a:r>
              <a:rPr lang="da-DK" dirty="0" smtClean="0"/>
              <a:t> = -25 </a:t>
            </a:r>
            <a:r>
              <a:rPr lang="en-US" dirty="0" smtClean="0"/>
              <a:t>degrees</a:t>
            </a:r>
            <a:r>
              <a:rPr lang="da-DK" dirty="0" smtClean="0"/>
              <a:t>. </a:t>
            </a:r>
            <a:r>
              <a:rPr lang="en-US" dirty="0" smtClean="0"/>
              <a:t>Assuming that the motion of the craft is restrained to the horizontal plane and no ocean current is present, compute the following: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Derive the continuous time kinematic model that describes the motion of the autonomous marine vehicle in the tangential frame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Implement the obtained model in </a:t>
            </a:r>
            <a:r>
              <a:rPr lang="en-US" dirty="0" err="1" smtClean="0"/>
              <a:t>Matlab</a:t>
            </a:r>
            <a:r>
              <a:rPr lang="en-US" dirty="0" smtClean="0"/>
              <a:t>/Simulink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Determine the position of the craft in the tangential frame at time t = 250s given the initial conditions N0 = 1000m; E0 = -35m; </a:t>
            </a:r>
            <a:r>
              <a:rPr lang="el-GR" dirty="0" smtClean="0"/>
              <a:t>φ</a:t>
            </a:r>
            <a:r>
              <a:rPr lang="da-DK" dirty="0" smtClean="0"/>
              <a:t>0 </a:t>
            </a:r>
            <a:r>
              <a:rPr lang="da-DK" dirty="0"/>
              <a:t>= -</a:t>
            </a:r>
            <a:r>
              <a:rPr lang="da-DK" dirty="0" smtClean="0"/>
              <a:t>25</a:t>
            </a:r>
            <a:r>
              <a:rPr lang="en-US" dirty="0" smtClean="0"/>
              <a:t>deg.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Plot the trajectory of the marine craft in the tangential frame</a:t>
            </a:r>
          </a:p>
          <a:p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Vehicle kinematics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Assume that a constant current is now present in the geographical area where the marine craft is operating</a:t>
            </a:r>
            <a:r>
              <a:rPr lang="da-DK" dirty="0" smtClean="0"/>
              <a:t>. </a:t>
            </a:r>
            <a:r>
              <a:rPr lang="en-US" dirty="0" smtClean="0"/>
              <a:t>The current velocity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= 1.5 m/s and its direction is </a:t>
            </a:r>
            <a:r>
              <a:rPr lang="el-GR" dirty="0" smtClean="0"/>
              <a:t>β</a:t>
            </a:r>
            <a:r>
              <a:rPr lang="da-DK" baseline="-25000" dirty="0" smtClean="0"/>
              <a:t>c</a:t>
            </a:r>
            <a:r>
              <a:rPr lang="da-DK" dirty="0" smtClean="0"/>
              <a:t> = 65 </a:t>
            </a:r>
            <a:r>
              <a:rPr lang="en-US" dirty="0" smtClean="0"/>
              <a:t>degrees. Compute the following: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Modify the continuous time kinematic model to include the action of the ocean current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Adapt the </a:t>
            </a:r>
            <a:r>
              <a:rPr lang="en-US" dirty="0" err="1" smtClean="0"/>
              <a:t>Matlab</a:t>
            </a:r>
            <a:r>
              <a:rPr lang="en-US" dirty="0" smtClean="0"/>
              <a:t>/Simulink model to include the action of an ocean current</a:t>
            </a:r>
            <a:endParaRPr lang="en-US" dirty="0" smtClean="0"/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Repeat 1.C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Repeat 1.D</a:t>
            </a:r>
            <a:endParaRPr lang="en-US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825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Vehicle kinematics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 remotely operated vehicle is descending the water column by following a helix of radius a = 5m and a pitch</a:t>
            </a:r>
            <a:r>
              <a:rPr lang="da-DK" dirty="0" smtClean="0"/>
              <a:t> 2</a:t>
            </a:r>
            <a:r>
              <a:rPr lang="el-GR" dirty="0" smtClean="0"/>
              <a:t>π</a:t>
            </a:r>
            <a:r>
              <a:rPr lang="da-DK" dirty="0" smtClean="0"/>
              <a:t>b, </a:t>
            </a:r>
            <a:r>
              <a:rPr lang="da-DK" dirty="0" err="1" smtClean="0"/>
              <a:t>where</a:t>
            </a:r>
            <a:r>
              <a:rPr lang="da-DK" dirty="0" smtClean="0"/>
              <a:t> b = 0.25m/s (Info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helix</a:t>
            </a:r>
            <a:r>
              <a:rPr lang="da-DK" dirty="0"/>
              <a:t> @ </a:t>
            </a:r>
            <a:r>
              <a:rPr lang="da-DK" dirty="0">
                <a:hlinkClick r:id="rId4"/>
              </a:rPr>
              <a:t>https://</a:t>
            </a:r>
            <a:r>
              <a:rPr lang="da-DK" dirty="0" smtClean="0">
                <a:hlinkClick r:id="rId4"/>
              </a:rPr>
              <a:t>en.wikipedia.org/wiki/Helix</a:t>
            </a:r>
            <a:r>
              <a:rPr lang="en-US" dirty="0" smtClean="0"/>
              <a:t>).  Assuming that the descend time is 240 seconds, compute the following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Derive the continuous time kinematic model describing the motion of the marine craft in the tangential frame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Implement the obtained model in </a:t>
            </a:r>
            <a:r>
              <a:rPr lang="en-US" dirty="0" err="1" smtClean="0"/>
              <a:t>Matlab</a:t>
            </a:r>
            <a:r>
              <a:rPr lang="en-US" dirty="0" smtClean="0"/>
              <a:t>/Simulink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Determine the position of the ROV at time t = 120s and at end of the descend, given the initial conditions N0 = 0m; E0 = 100m; D0 = 10m</a:t>
            </a:r>
            <a:r>
              <a:rPr lang="da-DK" dirty="0" smtClean="0"/>
              <a:t>; </a:t>
            </a:r>
            <a:r>
              <a:rPr lang="el-GR" dirty="0"/>
              <a:t>φ</a:t>
            </a:r>
            <a:r>
              <a:rPr lang="da-DK" dirty="0"/>
              <a:t>0 = </a:t>
            </a:r>
            <a:r>
              <a:rPr lang="da-DK" dirty="0" smtClean="0"/>
              <a:t>90</a:t>
            </a:r>
            <a:r>
              <a:rPr lang="en-US" dirty="0" smtClean="0"/>
              <a:t>deg.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 smtClean="0"/>
              <a:t>Plot the trajectory of the ROV in the tangential frame</a:t>
            </a:r>
          </a:p>
          <a:p>
            <a:pPr marL="558900" lvl="1" indent="-342900">
              <a:buFont typeface="+mj-lt"/>
              <a:buAutoNum type="alphaUcPeriod"/>
            </a:pPr>
            <a:endParaRPr lang="en-US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454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Vehicle kinetics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D99B73BB-2503-4BD9-B94F-908C6BD1F709}">
  <ds:schemaRefs/>
</ds:datastoreItem>
</file>

<file path=customXml/itemProps11.xml><?xml version="1.0" encoding="utf-8"?>
<ds:datastoreItem xmlns:ds="http://schemas.openxmlformats.org/officeDocument/2006/customXml" ds:itemID="{4D7CE9D4-5C15-407B-BD14-B5E1AF93BE28}">
  <ds:schemaRefs/>
</ds:datastoreItem>
</file>

<file path=customXml/itemProps12.xml><?xml version="1.0" encoding="utf-8"?>
<ds:datastoreItem xmlns:ds="http://schemas.openxmlformats.org/officeDocument/2006/customXml" ds:itemID="{702F02BD-EF73-4E63-8A58-D6D01DA6920B}">
  <ds:schemaRefs/>
</ds:datastoreItem>
</file>

<file path=customXml/itemProps2.xml><?xml version="1.0" encoding="utf-8"?>
<ds:datastoreItem xmlns:ds="http://schemas.openxmlformats.org/officeDocument/2006/customXml" ds:itemID="{5B29B696-7354-412C-9B8E-ED20D22F6B23}">
  <ds:schemaRefs/>
</ds:datastoreItem>
</file>

<file path=customXml/itemProps3.xml><?xml version="1.0" encoding="utf-8"?>
<ds:datastoreItem xmlns:ds="http://schemas.openxmlformats.org/officeDocument/2006/customXml" ds:itemID="{C6406FEB-B081-4DE3-B790-BA4B3B8258E1}">
  <ds:schemaRefs/>
</ds:datastoreItem>
</file>

<file path=customXml/itemProps4.xml><?xml version="1.0" encoding="utf-8"?>
<ds:datastoreItem xmlns:ds="http://schemas.openxmlformats.org/officeDocument/2006/customXml" ds:itemID="{7FEA1E6D-AEEC-41D9-9E9A-45BA2EAE1656}">
  <ds:schemaRefs/>
</ds:datastoreItem>
</file>

<file path=customXml/itemProps5.xml><?xml version="1.0" encoding="utf-8"?>
<ds:datastoreItem xmlns:ds="http://schemas.openxmlformats.org/officeDocument/2006/customXml" ds:itemID="{68A48CB6-BD0D-4923-9904-A1B6E74851B2}">
  <ds:schemaRefs/>
</ds:datastoreItem>
</file>

<file path=customXml/itemProps6.xml><?xml version="1.0" encoding="utf-8"?>
<ds:datastoreItem xmlns:ds="http://schemas.openxmlformats.org/officeDocument/2006/customXml" ds:itemID="{4D5E1A10-B5E6-482A-9521-846112537EBC}">
  <ds:schemaRefs/>
</ds:datastoreItem>
</file>

<file path=customXml/itemProps7.xml><?xml version="1.0" encoding="utf-8"?>
<ds:datastoreItem xmlns:ds="http://schemas.openxmlformats.org/officeDocument/2006/customXml" ds:itemID="{BCE4F6AA-590D-471F-8869-D7C9C388B21F}">
  <ds:schemaRefs/>
</ds:datastoreItem>
</file>

<file path=customXml/itemProps8.xml><?xml version="1.0" encoding="utf-8"?>
<ds:datastoreItem xmlns:ds="http://schemas.openxmlformats.org/officeDocument/2006/customXml" ds:itemID="{AD091A09-3CB8-44F3-AFDB-D8A682CADFEC}">
  <ds:schemaRefs/>
</ds:datastoreItem>
</file>

<file path=customXml/itemProps9.xml><?xml version="1.0" encoding="utf-8"?>
<ds:datastoreItem xmlns:ds="http://schemas.openxmlformats.org/officeDocument/2006/customXml" ds:itemID="{29559B81-AEAE-4AC0-83B5-5DA15F4D8B3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1164</TotalTime>
  <Words>352</Words>
  <Application>Microsoft Office PowerPoint</Application>
  <PresentationFormat>Custom</PresentationFormat>
  <Paragraphs>26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Verdana</vt:lpstr>
      <vt:lpstr>Blank</vt:lpstr>
      <vt:lpstr>Modelling for control of autonomous marine vehicles</vt:lpstr>
      <vt:lpstr>Exercise 1 – Vehicle kinematics</vt:lpstr>
      <vt:lpstr>Exercise 1 – Vehicle kinematics</vt:lpstr>
      <vt:lpstr>Exercise 1 – Vehicle kinematics</vt:lpstr>
      <vt:lpstr>Exercise 2 – Vehicle kinetics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Roberto Galeazzi</cp:lastModifiedBy>
  <cp:revision>91</cp:revision>
  <dcterms:created xsi:type="dcterms:W3CDTF">2017-07-31T08:31:56Z</dcterms:created>
  <dcterms:modified xsi:type="dcterms:W3CDTF">2021-02-23T02:34:25Z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