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3"/>
  </p:sldMasterIdLst>
  <p:notesMasterIdLst>
    <p:notesMasterId r:id="rId19"/>
  </p:notesMasterIdLst>
  <p:handoutMasterIdLst>
    <p:handoutMasterId r:id="rId20"/>
  </p:handoutMasterIdLst>
  <p:sldIdLst>
    <p:sldId id="260" r:id="rId14"/>
    <p:sldId id="261" r:id="rId15"/>
    <p:sldId id="262" r:id="rId16"/>
    <p:sldId id="263" r:id="rId17"/>
    <p:sldId id="257" r:id="rId18"/>
  </p:sldIdLst>
  <p:sldSz cx="12190413" cy="6858000"/>
  <p:notesSz cx="6858000" cy="9144000"/>
  <p:custDataLst>
    <p:tags r:id="rId21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48"/>
    <a:srgbClr val="1FD082"/>
    <a:srgbClr val="2F3EEA"/>
    <a:srgbClr val="FFFFFF"/>
    <a:srgbClr val="990000"/>
    <a:srgbClr val="000000"/>
    <a:srgbClr val="FFCC00"/>
    <a:srgbClr val="FF6600"/>
    <a:srgbClr val="FF0000"/>
    <a:srgbClr val="FF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878" autoAdjust="0"/>
  </p:normalViewPr>
  <p:slideViewPr>
    <p:cSldViewPr showGuides="1">
      <p:cViewPr varScale="1">
        <p:scale>
          <a:sx n="84" d="100"/>
          <a:sy n="84" d="100"/>
        </p:scale>
        <p:origin x="36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edit Master subtitle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8907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  <a:endParaRPr lang="en-GB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17174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4677ba61-354d-4365-8b3f-c04251d5c3e5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 Electrical Engineering</a:t>
            </a:r>
          </a:p>
        </p:txBody>
      </p:sp>
      <p:sp>
        <p:nvSpPr>
          <p:cNvPr id="5" name="date" descr="{&quot;templafy&quot;:{&quot;id&quot;:&quot;b679746d-93d5-4d43-90a4-93ebe9ac3257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22 February 2021</a:t>
            </a:r>
          </a:p>
        </p:txBody>
      </p:sp>
      <p:sp>
        <p:nvSpPr>
          <p:cNvPr id="7" name="text" descr="{&quot;templafy&quot;:{&quot;id&quot;:&quot;2b4439ed-ce1f-4eaa-844c-d1e3543b312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endParaRPr lang="en-GB" sz="7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171748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.xml"/><Relationship Id="rId4" Type="http://schemas.openxmlformats.org/officeDocument/2006/relationships/hyperlink" Target="https://en.wikipedia.org/wiki/Heli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1.xml"/><Relationship Id="rId4" Type="http://schemas.openxmlformats.org/officeDocument/2006/relationships/hyperlink" Target="http://wiki.ros.org/rosbag/Commandl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600" dirty="0"/>
              <a:t>Modelling for control of autonomous marine vehicles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Autonomous Marine Robotics – Training session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Vehicle kinematics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An autonomous marine vehicle is sailing with a constant speed U = 10 knots and a constant heading </a:t>
            </a:r>
            <a:r>
              <a:rPr lang="el-GR" dirty="0"/>
              <a:t>φ</a:t>
            </a:r>
            <a:r>
              <a:rPr lang="da-DK" dirty="0"/>
              <a:t> = -25 </a:t>
            </a:r>
            <a:r>
              <a:rPr lang="en-US" dirty="0"/>
              <a:t>degrees</a:t>
            </a:r>
            <a:r>
              <a:rPr lang="da-DK" dirty="0"/>
              <a:t>. </a:t>
            </a:r>
            <a:r>
              <a:rPr lang="en-US" dirty="0"/>
              <a:t>Assuming that the motion of the craft is restrained to the horizontal plane and no ocean current is present, compute the following: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Derive the continuous time kinematic model that describes the motion of the autonomous marine vehicle in the tangential frame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Implement the obtained model in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Determine the position of the craft in the tangential frame at time t = 250s given the initial conditions N0 = 1000m; E0 = -35m; </a:t>
            </a:r>
            <a:r>
              <a:rPr lang="el-GR" dirty="0"/>
              <a:t>φ</a:t>
            </a:r>
            <a:r>
              <a:rPr lang="da-DK" dirty="0"/>
              <a:t>0 = -25</a:t>
            </a:r>
            <a:r>
              <a:rPr lang="en-US" dirty="0"/>
              <a:t>deg.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Plot the trajectory of the marine craft in the tangential frame</a:t>
            </a:r>
          </a:p>
          <a:p>
            <a:endParaRPr lang="da-DK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738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Vehicle kinematics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Assume that a constant current is now present in the geographical area where the marine craft is operating</a:t>
            </a:r>
            <a:r>
              <a:rPr lang="da-DK" dirty="0"/>
              <a:t>. </a:t>
            </a:r>
            <a:r>
              <a:rPr lang="en-US" dirty="0"/>
              <a:t>The current velocity is 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 = 1.5 m/s and its direction is </a:t>
            </a:r>
            <a:r>
              <a:rPr lang="el-GR" dirty="0"/>
              <a:t>β</a:t>
            </a:r>
            <a:r>
              <a:rPr lang="da-DK" baseline="-25000" dirty="0"/>
              <a:t>c</a:t>
            </a:r>
            <a:r>
              <a:rPr lang="da-DK" dirty="0"/>
              <a:t> = 65 </a:t>
            </a:r>
            <a:r>
              <a:rPr lang="en-US" dirty="0"/>
              <a:t>degrees. Compute the following: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Modify the continuous time kinematic model to include the action of the ocean current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Adapt the </a:t>
            </a:r>
            <a:r>
              <a:rPr lang="en-US" dirty="0" err="1"/>
              <a:t>Matlab</a:t>
            </a:r>
            <a:r>
              <a:rPr lang="en-US" dirty="0"/>
              <a:t>/Simulink model to include the action of an ocean current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Repeat 1.C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Repeat 1.D</a:t>
            </a:r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8825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– Vehicle kinematics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A remotely operated vehicle is descending the water column by following a helix of radius a = 5m and a pitch</a:t>
            </a:r>
            <a:r>
              <a:rPr lang="da-DK" dirty="0"/>
              <a:t> 2</a:t>
            </a:r>
            <a:r>
              <a:rPr lang="el-GR" dirty="0"/>
              <a:t>π</a:t>
            </a:r>
            <a:r>
              <a:rPr lang="da-DK" dirty="0"/>
              <a:t>b, </a:t>
            </a:r>
            <a:r>
              <a:rPr lang="da-DK" dirty="0" err="1"/>
              <a:t>where</a:t>
            </a:r>
            <a:r>
              <a:rPr lang="da-DK" dirty="0"/>
              <a:t> b = 0.25m/s (Info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helix</a:t>
            </a:r>
            <a:r>
              <a:rPr lang="da-DK" dirty="0"/>
              <a:t> @ </a:t>
            </a:r>
            <a:r>
              <a:rPr lang="da-DK" dirty="0">
                <a:hlinkClick r:id="rId4"/>
              </a:rPr>
              <a:t>https://en.wikipedia.org/wiki/Helix</a:t>
            </a:r>
            <a:r>
              <a:rPr lang="en-US" dirty="0"/>
              <a:t>).  Assuming that the descend time is 240 seconds, compute the following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Derive the continuous time kinematic model describing the motion of the marine craft in the tangential frame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Implement the obtained model in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Determine the position of the ROV at time t = 120s and at end of the descend, given the initial conditions N0 = 0m; E0 = 100m; D0 = 10m</a:t>
            </a:r>
            <a:r>
              <a:rPr lang="da-DK" dirty="0"/>
              <a:t>; </a:t>
            </a:r>
            <a:r>
              <a:rPr lang="el-GR" dirty="0"/>
              <a:t>φ</a:t>
            </a:r>
            <a:r>
              <a:rPr lang="da-DK" dirty="0"/>
              <a:t>0 = 90</a:t>
            </a:r>
            <a:r>
              <a:rPr lang="en-US" dirty="0"/>
              <a:t>deg.</a:t>
            </a:r>
          </a:p>
          <a:p>
            <a:pPr marL="558900" lvl="1" indent="-342900">
              <a:buFont typeface="+mj-lt"/>
              <a:buAutoNum type="alphaUcPeriod"/>
            </a:pPr>
            <a:r>
              <a:rPr lang="en-US" dirty="0"/>
              <a:t>Plot the trajectory of the ROV in the tangential frame</a:t>
            </a:r>
          </a:p>
          <a:p>
            <a:pPr marL="558900" lvl="1" indent="-342900">
              <a:buFont typeface="+mj-lt"/>
              <a:buAutoNum type="alphaUcPeriod"/>
            </a:pPr>
            <a:endParaRPr lang="en-US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9454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 – Vehicle kinetics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BlueROV</a:t>
            </a:r>
            <a:r>
              <a:rPr lang="en-GB" dirty="0"/>
              <a:t> simulator, run and record the data to learn the surge dynamics. Run the simulators:</a:t>
            </a:r>
          </a:p>
          <a:p>
            <a:pPr lvl="1"/>
            <a:r>
              <a:rPr lang="en-GB" dirty="0" err="1"/>
              <a:t>roslaunch</a:t>
            </a:r>
            <a:r>
              <a:rPr lang="en-GB" dirty="0"/>
              <a:t> bluerov2_gazebo </a:t>
            </a:r>
            <a:r>
              <a:rPr lang="en-GB" dirty="0" err="1"/>
              <a:t>start_pid_demo.launch</a:t>
            </a:r>
            <a:endParaRPr lang="en-GB" dirty="0"/>
          </a:p>
          <a:p>
            <a:pPr lvl="1"/>
            <a:r>
              <a:rPr lang="en-GB" dirty="0" err="1"/>
              <a:t>rosrun</a:t>
            </a:r>
            <a:r>
              <a:rPr lang="en-GB" dirty="0"/>
              <a:t> </a:t>
            </a:r>
            <a:r>
              <a:rPr lang="en-US" dirty="0" err="1"/>
              <a:t>bluerov_simple_command</a:t>
            </a:r>
            <a:r>
              <a:rPr lang="en-US" dirty="0"/>
              <a:t> square_wave_surge_command.py</a:t>
            </a:r>
          </a:p>
          <a:p>
            <a:r>
              <a:rPr lang="en-US" dirty="0"/>
              <a:t>Collect the data as .bag file:</a:t>
            </a:r>
            <a:endParaRPr lang="en-GB" dirty="0"/>
          </a:p>
          <a:p>
            <a:pPr lvl="1"/>
            <a:r>
              <a:rPr lang="en-GB" dirty="0" err="1">
                <a:solidFill>
                  <a:srgbClr val="C00000"/>
                </a:solidFill>
              </a:rPr>
              <a:t>rosbag</a:t>
            </a:r>
            <a:r>
              <a:rPr lang="en-GB" dirty="0">
                <a:solidFill>
                  <a:srgbClr val="C00000"/>
                </a:solidFill>
              </a:rPr>
              <a:t> record –a</a:t>
            </a:r>
          </a:p>
          <a:p>
            <a:pPr lvl="1"/>
            <a:r>
              <a:rPr lang="en-GB" dirty="0"/>
              <a:t>After terminating (</a:t>
            </a:r>
            <a:r>
              <a:rPr lang="en-GB" dirty="0" err="1"/>
              <a:t>Ctrl+C</a:t>
            </a:r>
            <a:r>
              <a:rPr lang="en-GB" dirty="0"/>
              <a:t>), you can find the .bag file at “/home/ubuntu”</a:t>
            </a:r>
          </a:p>
          <a:p>
            <a:pPr lvl="1"/>
            <a:r>
              <a:rPr lang="en-GB" dirty="0"/>
              <a:t>Note: you can record only the required topics by:</a:t>
            </a:r>
          </a:p>
          <a:p>
            <a:pPr lvl="2"/>
            <a:r>
              <a:rPr lang="en-US" dirty="0" err="1">
                <a:solidFill>
                  <a:srgbClr val="C00000"/>
                </a:solidFill>
              </a:rPr>
              <a:t>rosbag</a:t>
            </a:r>
            <a:r>
              <a:rPr lang="en-US" dirty="0">
                <a:solidFill>
                  <a:srgbClr val="C00000"/>
                </a:solidFill>
              </a:rPr>
              <a:t> record &lt;topic1&gt; &lt;topic2&gt; ... &lt;</a:t>
            </a:r>
            <a:r>
              <a:rPr lang="en-US" dirty="0" err="1">
                <a:solidFill>
                  <a:srgbClr val="C00000"/>
                </a:solidFill>
              </a:rPr>
              <a:t>topicN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pPr lvl="1"/>
            <a:r>
              <a:rPr lang="en-GB" dirty="0"/>
              <a:t>Further reading about </a:t>
            </a:r>
            <a:r>
              <a:rPr lang="en-GB" dirty="0" err="1"/>
              <a:t>rosbag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wiki.ros.org/</a:t>
            </a:r>
            <a:r>
              <a:rPr lang="en-GB" dirty="0" err="1">
                <a:hlinkClick r:id="rId4"/>
              </a:rPr>
              <a:t>rosbag</a:t>
            </a:r>
            <a:r>
              <a:rPr lang="en-GB" dirty="0">
                <a:hlinkClick r:id="rId4"/>
              </a:rPr>
              <a:t>/</a:t>
            </a:r>
            <a:r>
              <a:rPr lang="en-GB" dirty="0" err="1">
                <a:hlinkClick r:id="rId4"/>
              </a:rPr>
              <a:t>Commandline</a:t>
            </a:r>
            <a:endParaRPr lang="en-GB" dirty="0"/>
          </a:p>
          <a:p>
            <a:r>
              <a:rPr lang="en-US" dirty="0"/>
              <a:t>After recording the data, you can either convert the bag file to </a:t>
            </a:r>
            <a:r>
              <a:rPr lang="en-US" b="1" dirty="0">
                <a:solidFill>
                  <a:srgbClr val="C00000"/>
                </a:solidFill>
              </a:rPr>
              <a:t>csv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mat</a:t>
            </a:r>
            <a:r>
              <a:rPr lang="en-US" dirty="0"/>
              <a:t> format.</a:t>
            </a:r>
          </a:p>
          <a:p>
            <a:r>
              <a:rPr lang="en-GB" dirty="0"/>
              <a:t>The python code as the reference for how to convert the bag file to </a:t>
            </a:r>
            <a:r>
              <a:rPr lang="en-GB" b="1" dirty="0">
                <a:solidFill>
                  <a:srgbClr val="C00000"/>
                </a:solidFill>
              </a:rPr>
              <a:t>mat</a:t>
            </a:r>
            <a:r>
              <a:rPr lang="en-GB" dirty="0"/>
              <a:t> file is available on Gitlab.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10" name="FLD_Presentation Title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 cap="flat" cmpd="sng" algn="ctr">
          <a:solidFill>
            <a:schemeClr val="accent4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 DTU Template.potx" id="{DCBB0D47-5BC6-435C-9126-D3D343B0B928}" vid="{2DC669D5-2566-4482-AB47-A5699F5A435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0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helpTexts":{"prefix":"","postfix":""},"spacing":{},"type":"datePicker","name":"Date","label":"Date","fullyQualifiedName":"Date"},{"required":false,"placeholder":"","lines":0,"helpTexts":{"prefix":"","postfix":""},"spacing":{},"type":"textBox","name":"PresentationTitle","label":"Presentation title","fullyQualifiedName":"PresentationTitle"}],"formDataEntries":[{"name":"Date","value":"LEYg78CDTsI++dqBQ7gClg=="}]}]]></TemplafyFormConfiguration>
</file>

<file path=customXml/item3.xml><?xml version="1.0" encoding="utf-8"?>
<TemplafyTemplateConfiguration><![CDATA[{"elementsMetadata":[{"type":"shape","id":"4677ba61-354d-4365-8b3f-c04251d5c3e5","elementConfiguration":{"binding":"UserProfile.Offices.Workarea_{{DocumentLanguage}}","disableUpdates":false,"type":"text"}},{"type":"shape","id":"b679746d-93d5-4d43-90a4-93ebe9ac3257","elementConfiguration":{"format":"{{DateFormats.GeneralDate}}","binding":"Form.Date","disableUpdates":false,"type":"date"}},{"type":"shape","id":"2b4439ed-ce1f-4eaa-844c-d1e3543b3122","elementConfiguration":{"binding":"Form.PresentationTitle","disableUpdates":false,"type":"text"}}],"transformationConfigurations":[{"language":"{{DocumentLanguage}}","disableUpdates":false,"type":"proofingLanguage"}],"templateName":"DTU Template 16_9 - Navy blue","templateDescription":"","enableDocumentContentUpdater":true,"version":"1.2"}]]></TemplafyTemplateConfiguration>
</file>

<file path=customXml/item4.xml><?xml version="1.0" encoding="utf-8"?>
<TemplafySlideTemplateConfiguration><![CDATA[{"documentContentValidatorConfiguration":{"enableDocumentContentValidator":false,"documentContentValidatorVersion":0},"elementsMetadata":[],"slideId":"636957681585013765","enableDocumentContentUpdater":true,"version":"1.2"}]]></TemplafySlide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7.xml><?xml version="1.0" encoding="utf-8"?>
<TemplafySlideTemplateConfiguration><![CDATA[{"documentContentValidatorConfiguration":{"enableDocumentContentValidator":false,"documentContentValidatorVersion":0},"elementsMetadata":[],"slideId":"636957681585124447","enableDocumentContentUpdater":true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702F02BD-EF73-4E63-8A58-D6D01DA6920B}">
  <ds:schemaRefs/>
</ds:datastoreItem>
</file>

<file path=customXml/itemProps10.xml><?xml version="1.0" encoding="utf-8"?>
<ds:datastoreItem xmlns:ds="http://schemas.openxmlformats.org/officeDocument/2006/customXml" ds:itemID="{AD091A09-3CB8-44F3-AFDB-D8A682CADFEC}">
  <ds:schemaRefs/>
</ds:datastoreItem>
</file>

<file path=customXml/itemProps11.xml><?xml version="1.0" encoding="utf-8"?>
<ds:datastoreItem xmlns:ds="http://schemas.openxmlformats.org/officeDocument/2006/customXml" ds:itemID="{C6406FEB-B081-4DE3-B790-BA4B3B8258E1}">
  <ds:schemaRefs/>
</ds:datastoreItem>
</file>

<file path=customXml/itemProps12.xml><?xml version="1.0" encoding="utf-8"?>
<ds:datastoreItem xmlns:ds="http://schemas.openxmlformats.org/officeDocument/2006/customXml" ds:itemID="{BCE4F6AA-590D-471F-8869-D7C9C388B21F}">
  <ds:schemaRefs/>
</ds:datastoreItem>
</file>

<file path=customXml/itemProps2.xml><?xml version="1.0" encoding="utf-8"?>
<ds:datastoreItem xmlns:ds="http://schemas.openxmlformats.org/officeDocument/2006/customXml" ds:itemID="{5B29B696-7354-412C-9B8E-ED20D22F6B23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4D5E1A10-B5E6-482A-9521-846112537EBC}">
  <ds:schemaRefs/>
</ds:datastoreItem>
</file>

<file path=customXml/itemProps5.xml><?xml version="1.0" encoding="utf-8"?>
<ds:datastoreItem xmlns:ds="http://schemas.openxmlformats.org/officeDocument/2006/customXml" ds:itemID="{4D7CE9D4-5C15-407B-BD14-B5E1AF93BE28}">
  <ds:schemaRefs/>
</ds:datastoreItem>
</file>

<file path=customXml/itemProps6.xml><?xml version="1.0" encoding="utf-8"?>
<ds:datastoreItem xmlns:ds="http://schemas.openxmlformats.org/officeDocument/2006/customXml" ds:itemID="{68A48CB6-BD0D-4923-9904-A1B6E74851B2}">
  <ds:schemaRefs/>
</ds:datastoreItem>
</file>

<file path=customXml/itemProps7.xml><?xml version="1.0" encoding="utf-8"?>
<ds:datastoreItem xmlns:ds="http://schemas.openxmlformats.org/officeDocument/2006/customXml" ds:itemID="{D99B73BB-2503-4BD9-B94F-908C6BD1F709}">
  <ds:schemaRefs/>
</ds:datastoreItem>
</file>

<file path=customXml/itemProps8.xml><?xml version="1.0" encoding="utf-8"?>
<ds:datastoreItem xmlns:ds="http://schemas.openxmlformats.org/officeDocument/2006/customXml" ds:itemID="{7FEA1E6D-AEEC-41D9-9E9A-45BA2EAE1656}">
  <ds:schemaRefs/>
</ds:datastoreItem>
</file>

<file path=customXml/itemProps9.xml><?xml version="1.0" encoding="utf-8"?>
<ds:datastoreItem xmlns:ds="http://schemas.openxmlformats.org/officeDocument/2006/customXml" ds:itemID="{29559B81-AEAE-4AC0-83B5-5DA15F4D8B3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DTU Template</Template>
  <TotalTime>1257</TotalTime>
  <Words>528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Verdana</vt:lpstr>
      <vt:lpstr>Blank</vt:lpstr>
      <vt:lpstr>Modelling for control of autonomous marine vehicles</vt:lpstr>
      <vt:lpstr>Exercise 1 – Vehicle kinematics</vt:lpstr>
      <vt:lpstr>Exercise 1 – Vehicle kinematics</vt:lpstr>
      <vt:lpstr>Exercise 1 – Vehicle kinematics</vt:lpstr>
      <vt:lpstr>Exercise 2 – Vehicle kinetics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DTU</dc:creator>
  <cp:lastModifiedBy>Yaqub Prabowo</cp:lastModifiedBy>
  <cp:revision>93</cp:revision>
  <dcterms:created xsi:type="dcterms:W3CDTF">2017-07-31T08:31:56Z</dcterms:created>
  <dcterms:modified xsi:type="dcterms:W3CDTF">2024-02-07T10:08:26Z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636806498806910458</vt:lpwstr>
  </property>
  <property fmtid="{D5CDD505-2E9C-101B-9397-08002B2CF9AE}" pid="5" name="TemplafyUserProfileId">
    <vt:lpwstr>636457677735186646</vt:lpwstr>
  </property>
  <property fmtid="{D5CDD505-2E9C-101B-9397-08002B2CF9AE}" pid="6" name="TemplafyLanguageCode">
    <vt:lpwstr>en-GB</vt:lpwstr>
  </property>
</Properties>
</file>