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1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  <p:sldId id="264" r:id="rId14"/>
    <p:sldId id="268" r:id="rId15"/>
    <p:sldId id="269" r:id="rId16"/>
    <p:sldId id="271" r:id="rId17"/>
    <p:sldId id="277" r:id="rId18"/>
    <p:sldId id="270" r:id="rId19"/>
    <p:sldId id="274" r:id="rId20"/>
    <p:sldId id="272" r:id="rId21"/>
    <p:sldId id="273" r:id="rId22"/>
    <p:sldId id="311" r:id="rId23"/>
    <p:sldId id="292" r:id="rId24"/>
    <p:sldId id="293" r:id="rId25"/>
    <p:sldId id="275" r:id="rId26"/>
    <p:sldId id="276" r:id="rId27"/>
    <p:sldId id="278" r:id="rId28"/>
    <p:sldId id="279" r:id="rId29"/>
    <p:sldId id="312" r:id="rId30"/>
    <p:sldId id="281" r:id="rId31"/>
    <p:sldId id="313" r:id="rId32"/>
    <p:sldId id="282" r:id="rId33"/>
    <p:sldId id="283" r:id="rId34"/>
    <p:sldId id="284" r:id="rId35"/>
    <p:sldId id="285" r:id="rId36"/>
    <p:sldId id="288" r:id="rId37"/>
    <p:sldId id="286" r:id="rId38"/>
    <p:sldId id="314" r:id="rId39"/>
    <p:sldId id="287" r:id="rId40"/>
    <p:sldId id="291" r:id="rId41"/>
    <p:sldId id="315" r:id="rId42"/>
    <p:sldId id="295" r:id="rId43"/>
    <p:sldId id="296" r:id="rId44"/>
    <p:sldId id="297" r:id="rId45"/>
    <p:sldId id="298" r:id="rId46"/>
    <p:sldId id="299" r:id="rId47"/>
    <p:sldId id="303" r:id="rId48"/>
    <p:sldId id="304" r:id="rId49"/>
    <p:sldId id="305" r:id="rId50"/>
    <p:sldId id="306" r:id="rId51"/>
    <p:sldId id="307" r:id="rId52"/>
    <p:sldId id="302" r:id="rId53"/>
    <p:sldId id="308" r:id="rId54"/>
    <p:sldId id="309" r:id="rId55"/>
    <p:sldId id="310" r:id="rId56"/>
    <p:sldId id="316" r:id="rId57"/>
    <p:sldId id="31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80947" autoAdjust="0"/>
  </p:normalViewPr>
  <p:slideViewPr>
    <p:cSldViewPr snapToGrid="0">
      <p:cViewPr varScale="1">
        <p:scale>
          <a:sx n="91" d="100"/>
          <a:sy n="91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-51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8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32C5-F2A1-485D-9B14-79A0A14D4B8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BF90-B81B-4DED-B2ED-29C422A2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sch.cz/awslab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sch.cz/awslab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jsch.cz/awslab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jsch.cz/awslab4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jsch.cz/awslab5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jsch.cz/awslab6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holzj/dbg-aws-trai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 Training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native applications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DevOps</a:t>
            </a:r>
          </a:p>
          <a:p>
            <a:pPr lvl="1"/>
            <a:r>
              <a:rPr lang="en-US" noProof="0" dirty="0" smtClean="0"/>
              <a:t>Operators developing and developers operating</a:t>
            </a:r>
          </a:p>
          <a:p>
            <a:pPr lvl="1"/>
            <a:r>
              <a:rPr lang="en-US" noProof="0" dirty="0" smtClean="0"/>
              <a:t>Tasks being done manually in the past are more automated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Containers</a:t>
            </a:r>
          </a:p>
          <a:p>
            <a:pPr lvl="1"/>
            <a:r>
              <a:rPr lang="en-US" noProof="0" dirty="0" smtClean="0"/>
              <a:t>Build once, run everywhere</a:t>
            </a:r>
          </a:p>
          <a:p>
            <a:pPr lvl="1"/>
            <a:r>
              <a:rPr lang="en-US" noProof="0" dirty="0" smtClean="0"/>
              <a:t>Help to increase the compute density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Continuous Integration / Continuous Deployment</a:t>
            </a:r>
          </a:p>
          <a:p>
            <a:pPr lvl="1"/>
            <a:r>
              <a:rPr lang="en-US" noProof="0" dirty="0" smtClean="0"/>
              <a:t>Many releases per day, each automatically tested and deployed</a:t>
            </a:r>
          </a:p>
        </p:txBody>
      </p:sp>
    </p:spTree>
    <p:extLst>
      <p:ext uri="{BB962C8B-B14F-4D97-AF65-F5344CB8AC3E}">
        <p14:creationId xmlns:p14="http://schemas.microsoft.com/office/powerpoint/2010/main" val="10271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native applications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Horizontal vs. vertical scalability</a:t>
            </a:r>
          </a:p>
          <a:p>
            <a:pPr lvl="1"/>
            <a:r>
              <a:rPr lang="en-US" noProof="0" dirty="0" smtClean="0"/>
              <a:t>Run in more instances instead of run single bigger instance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Stateless applications</a:t>
            </a:r>
          </a:p>
          <a:p>
            <a:pPr lvl="1"/>
            <a:r>
              <a:rPr lang="en-US" noProof="0" dirty="0" smtClean="0"/>
              <a:t>State is causing problems</a:t>
            </a:r>
          </a:p>
          <a:p>
            <a:pPr lvl="1"/>
            <a:r>
              <a:rPr lang="en-US" noProof="0" dirty="0" smtClean="0"/>
              <a:t>State is concentrated in single place (e.g. in database server)</a:t>
            </a:r>
          </a:p>
          <a:p>
            <a:pPr lvl="1"/>
            <a:r>
              <a:rPr lang="en-US" noProof="0" dirty="0" smtClean="0"/>
              <a:t>Leads to rapid recovery</a:t>
            </a:r>
          </a:p>
          <a:p>
            <a:pPr lvl="1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66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providers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AWS is not the only cloud provider</a:t>
            </a:r>
          </a:p>
          <a:p>
            <a:pPr lvl="1"/>
            <a:r>
              <a:rPr lang="en-US" noProof="0" dirty="0" smtClean="0"/>
              <a:t>Microsoft Azure and Google Cloud are the main competitors</a:t>
            </a:r>
          </a:p>
          <a:p>
            <a:pPr lvl="1"/>
            <a:r>
              <a:rPr lang="en-US" noProof="0" dirty="0" smtClean="0"/>
              <a:t>Many smaller providers</a:t>
            </a:r>
          </a:p>
          <a:p>
            <a:r>
              <a:rPr lang="en-US" noProof="0" dirty="0" smtClean="0"/>
              <a:t>Major providers provide very similar services</a:t>
            </a:r>
          </a:p>
          <a:p>
            <a:pPr lvl="1"/>
            <a:r>
              <a:rPr lang="en-US" noProof="0" dirty="0" smtClean="0"/>
              <a:t>There are no standards and no cross provider compatibility</a:t>
            </a:r>
          </a:p>
          <a:p>
            <a:pPr lvl="1"/>
            <a:r>
              <a:rPr lang="en-US" noProof="0" dirty="0" smtClean="0"/>
              <a:t>Moving from one provider to another is possible, but is not effort less</a:t>
            </a:r>
          </a:p>
          <a:p>
            <a:pPr lvl="1"/>
            <a:r>
              <a:rPr lang="en-US" noProof="0" dirty="0" smtClean="0"/>
              <a:t>Some services are proprietary and can create a lock-in!</a:t>
            </a:r>
          </a:p>
          <a:p>
            <a:pPr lvl="1"/>
            <a:r>
              <a:rPr lang="en-US" noProof="0" dirty="0" smtClean="0"/>
              <a:t>Choosing an independent PaaS can prevent future problems, because the PaaS makes the applications independent on specific IaaS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Pricing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Cloud is not cheap</a:t>
            </a:r>
          </a:p>
          <a:p>
            <a:pPr lvl="1"/>
            <a:r>
              <a:rPr lang="en-US" noProof="0" dirty="0" smtClean="0"/>
              <a:t>To leverage the cost advantages, the applications have to be written for cloud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Different price components</a:t>
            </a:r>
          </a:p>
          <a:p>
            <a:pPr lvl="1"/>
            <a:r>
              <a:rPr lang="en-US" noProof="0" dirty="0" smtClean="0"/>
              <a:t>Per time unit (e.g. per hour of running virtual machine)</a:t>
            </a:r>
          </a:p>
          <a:p>
            <a:pPr lvl="1"/>
            <a:r>
              <a:rPr lang="en-US" noProof="0" dirty="0" smtClean="0"/>
              <a:t>Per data transfer (e.g. per GB of transferred data)</a:t>
            </a:r>
          </a:p>
          <a:p>
            <a:pPr lvl="1"/>
            <a:r>
              <a:rPr lang="en-US" noProof="0" dirty="0" smtClean="0"/>
              <a:t>Per operation (e.g. per million of DNS queries)</a:t>
            </a:r>
          </a:p>
          <a:p>
            <a:pPr lvl="1"/>
            <a:r>
              <a:rPr lang="en-US" noProof="0" dirty="0" smtClean="0"/>
              <a:t>Careful: Amazon AWS bills per hour!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60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Amazon AWS in DBG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noProof="0" dirty="0" smtClean="0"/>
              <a:t>„Culture eats cloud for breakfast“</a:t>
            </a:r>
            <a:r>
              <a:rPr lang="en-US" noProof="0" dirty="0" smtClean="0"/>
              <a:t> (Jakub Scholz </a:t>
            </a:r>
            <a:r>
              <a:rPr lang="en-US" noProof="0" dirty="0" smtClean="0">
                <a:sym typeface="Wingdings" panose="05000000000000000000" pitchFamily="2" charset="2"/>
              </a:rPr>
              <a:t>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The fact that cloud allows something, doesn‘t mean that we will be able to use it</a:t>
            </a:r>
          </a:p>
          <a:p>
            <a:r>
              <a:rPr lang="en-US" noProof="0" dirty="0" smtClean="0"/>
              <a:t>Amazon AWS is organized into accounts</a:t>
            </a:r>
          </a:p>
          <a:p>
            <a:pPr lvl="1"/>
            <a:r>
              <a:rPr lang="en-US" noProof="0" dirty="0" smtClean="0"/>
              <a:t>(not user accounts!)</a:t>
            </a:r>
          </a:p>
          <a:p>
            <a:pPr lvl="1"/>
            <a:r>
              <a:rPr lang="en-US" noProof="0" dirty="0" smtClean="0"/>
              <a:t>Accounts can be interconnected</a:t>
            </a:r>
          </a:p>
          <a:p>
            <a:pPr lvl="1"/>
            <a:r>
              <a:rPr lang="en-US" noProof="0" dirty="0" smtClean="0"/>
              <a:t>Sandbox account</a:t>
            </a:r>
          </a:p>
          <a:p>
            <a:pPr lvl="1"/>
            <a:r>
              <a:rPr lang="en-US" noProof="0" dirty="0" smtClean="0"/>
              <a:t>Development account</a:t>
            </a:r>
          </a:p>
          <a:p>
            <a:pPr lvl="1"/>
            <a:r>
              <a:rPr lang="en-US" noProof="0" dirty="0" smtClean="0"/>
              <a:t>Test account</a:t>
            </a:r>
          </a:p>
          <a:p>
            <a:pPr lvl="1"/>
            <a:r>
              <a:rPr lang="en-US" noProof="0" dirty="0" smtClean="0"/>
              <a:t>Production account</a:t>
            </a:r>
          </a:p>
          <a:p>
            <a:pPr lvl="1"/>
            <a:r>
              <a:rPr lang="en-US" noProof="0" dirty="0" smtClean="0"/>
              <a:t>Some additional special purpose accounts</a:t>
            </a:r>
          </a:p>
          <a:p>
            <a:pPr lvl="1"/>
            <a:r>
              <a:rPr lang="en-GB" dirty="0" smtClean="0"/>
              <a:t>Billing is summed up across all accounts and routed through I&amp;O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5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Amazon AWS in DBG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Sandbox account</a:t>
            </a:r>
          </a:p>
          <a:p>
            <a:pPr lvl="1"/>
            <a:r>
              <a:rPr lang="en-US" noProof="0" dirty="0" smtClean="0"/>
              <a:t>Isolated from DBG networks</a:t>
            </a:r>
          </a:p>
          <a:p>
            <a:pPr lvl="1"/>
            <a:r>
              <a:rPr lang="en-US" noProof="0" dirty="0" smtClean="0"/>
              <a:t>Access over Wi-Fi</a:t>
            </a:r>
          </a:p>
          <a:p>
            <a:pPr lvl="1"/>
            <a:r>
              <a:rPr lang="en-US" noProof="0" dirty="0" smtClean="0"/>
              <a:t>Wide range of privileges / access rights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Development accounts</a:t>
            </a:r>
          </a:p>
          <a:p>
            <a:pPr lvl="1"/>
            <a:r>
              <a:rPr lang="en-US" noProof="0" dirty="0" smtClean="0"/>
              <a:t>Linked with DBG network</a:t>
            </a:r>
          </a:p>
          <a:p>
            <a:pPr lvl="1"/>
            <a:r>
              <a:rPr lang="en-US" noProof="0" dirty="0" smtClean="0"/>
              <a:t>Access from our office computers</a:t>
            </a:r>
          </a:p>
          <a:p>
            <a:pPr lvl="1"/>
            <a:r>
              <a:rPr lang="en-US" noProof="0" dirty="0" smtClean="0"/>
              <a:t>Unclear access rights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1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Tagging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Most AWS resources can be tagged with one or more tags</a:t>
            </a:r>
          </a:p>
          <a:p>
            <a:r>
              <a:rPr lang="en-US" noProof="0" dirty="0" smtClean="0"/>
              <a:t>Some tags are considered mandatory by DBG to keep some order within the account</a:t>
            </a:r>
          </a:p>
          <a:p>
            <a:pPr lvl="1"/>
            <a:r>
              <a:rPr lang="en-US" noProof="0" dirty="0" smtClean="0"/>
              <a:t>Name</a:t>
            </a:r>
          </a:p>
          <a:p>
            <a:pPr lvl="1"/>
            <a:r>
              <a:rPr lang="en-US" noProof="0" dirty="0" smtClean="0"/>
              <a:t>Creator</a:t>
            </a:r>
          </a:p>
          <a:p>
            <a:pPr lvl="1"/>
            <a:r>
              <a:rPr lang="en-US" noProof="0" dirty="0" smtClean="0"/>
              <a:t>Owner</a:t>
            </a:r>
          </a:p>
          <a:p>
            <a:pPr lvl="1"/>
            <a:r>
              <a:rPr lang="en-US" noProof="0" dirty="0" err="1" smtClean="0"/>
              <a:t>CostCenter</a:t>
            </a:r>
            <a:endParaRPr lang="en-US" noProof="0" dirty="0" smtClean="0"/>
          </a:p>
          <a:p>
            <a:r>
              <a:rPr lang="en-GB" dirty="0"/>
              <a:t>Used to split the cost bill</a:t>
            </a:r>
            <a:endParaRPr lang="en-US" dirty="0"/>
          </a:p>
          <a:p>
            <a:r>
              <a:rPr lang="en-US" noProof="0" dirty="0" smtClean="0"/>
              <a:t>Resources not matching these tags should be deleted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2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to access AWS?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Web console (login using SAML with DBG credentials and token)</a:t>
            </a:r>
          </a:p>
          <a:p>
            <a:pPr lvl="1"/>
            <a:r>
              <a:rPr lang="en-US" noProof="0" dirty="0" smtClean="0"/>
              <a:t>Simple to use access to browser</a:t>
            </a:r>
          </a:p>
          <a:p>
            <a:pPr lvl="1"/>
            <a:r>
              <a:rPr lang="en-US" noProof="0" dirty="0" smtClean="0"/>
              <a:t>Useful to try things for the first time or to setup a single machine</a:t>
            </a:r>
          </a:p>
          <a:p>
            <a:pPr lvl="1"/>
            <a:r>
              <a:rPr lang="en-US" noProof="0" dirty="0" smtClean="0"/>
              <a:t>Not suitable for any serious deployments and CI/CD integration</a:t>
            </a:r>
          </a:p>
          <a:p>
            <a:r>
              <a:rPr lang="en-US" noProof="0" dirty="0" smtClean="0"/>
              <a:t>APIs</a:t>
            </a:r>
          </a:p>
          <a:p>
            <a:pPr lvl="1"/>
            <a:r>
              <a:rPr lang="en-US" noProof="0" dirty="0" smtClean="0"/>
              <a:t>Access using access key, secret key and session token</a:t>
            </a:r>
          </a:p>
          <a:p>
            <a:pPr lvl="1"/>
            <a:r>
              <a:rPr lang="en-US" noProof="0" dirty="0" smtClean="0"/>
              <a:t>Many different tools for scripting the deployments</a:t>
            </a:r>
          </a:p>
          <a:p>
            <a:pPr lvl="2"/>
            <a:r>
              <a:rPr lang="en-US" noProof="0" dirty="0" smtClean="0"/>
              <a:t>AWS CLI tool</a:t>
            </a:r>
          </a:p>
          <a:p>
            <a:pPr lvl="2"/>
            <a:r>
              <a:rPr lang="en-US" noProof="0" dirty="0" err="1" smtClean="0"/>
              <a:t>Ansible</a:t>
            </a:r>
            <a:endParaRPr lang="en-US" noProof="0" dirty="0" smtClean="0"/>
          </a:p>
          <a:p>
            <a:pPr lvl="2"/>
            <a:r>
              <a:rPr lang="en-US" noProof="0" dirty="0" smtClean="0"/>
              <a:t>Terraform</a:t>
            </a:r>
          </a:p>
          <a:p>
            <a:r>
              <a:rPr lang="en-US" noProof="0" dirty="0" smtClean="0"/>
              <a:t>The login credentials from SAML expire after 60 minutes</a:t>
            </a:r>
          </a:p>
          <a:p>
            <a:r>
              <a:rPr lang="en-US" noProof="0" dirty="0" smtClean="0"/>
              <a:t>Access to APIs and console is possible from DBG network. SSH access is not always possible.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0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Regions and Availability Zones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99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Cloud computing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Regions and Availability zones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AWS cloud is split into regions</a:t>
            </a:r>
          </a:p>
          <a:p>
            <a:pPr lvl="1"/>
            <a:r>
              <a:rPr lang="en-US" noProof="0" dirty="0" smtClean="0"/>
              <a:t>Some regions are special (</a:t>
            </a:r>
            <a:r>
              <a:rPr lang="en-US" noProof="0" dirty="0" err="1" smtClean="0"/>
              <a:t>GovCloud</a:t>
            </a:r>
            <a:r>
              <a:rPr lang="en-US" noProof="0" dirty="0" smtClean="0"/>
              <a:t>, China)</a:t>
            </a:r>
          </a:p>
          <a:p>
            <a:pPr lvl="1"/>
            <a:r>
              <a:rPr lang="en-US" noProof="0" dirty="0" smtClean="0"/>
              <a:t>Most regions are available to everyone</a:t>
            </a:r>
          </a:p>
          <a:p>
            <a:pPr lvl="1"/>
            <a:r>
              <a:rPr lang="en-US" noProof="0" dirty="0" smtClean="0"/>
              <a:t>Prices differ per region</a:t>
            </a:r>
          </a:p>
          <a:p>
            <a:pPr lvl="1"/>
            <a:r>
              <a:rPr lang="en-US" noProof="0" dirty="0" smtClean="0"/>
              <a:t>Each region has a name (us-east-1, eu-central-1)</a:t>
            </a:r>
          </a:p>
          <a:p>
            <a:r>
              <a:rPr lang="en-US" noProof="0" dirty="0" smtClean="0"/>
              <a:t>Every region is split into several Availability Zones (AZ)</a:t>
            </a:r>
          </a:p>
          <a:p>
            <a:pPr lvl="1"/>
            <a:r>
              <a:rPr lang="en-US" noProof="0" dirty="0" smtClean="0"/>
              <a:t>Different regions have different number of </a:t>
            </a:r>
            <a:r>
              <a:rPr lang="en-US" noProof="0" dirty="0" err="1" smtClean="0"/>
              <a:t>Azs</a:t>
            </a:r>
            <a:endParaRPr lang="en-US" noProof="0" dirty="0" smtClean="0"/>
          </a:p>
          <a:p>
            <a:pPr lvl="1"/>
            <a:r>
              <a:rPr lang="en-US" noProof="0" dirty="0" smtClean="0"/>
              <a:t>Frankfurt has currently only 2</a:t>
            </a:r>
          </a:p>
          <a:p>
            <a:pPr lvl="1"/>
            <a:r>
              <a:rPr lang="en-US" noProof="0" dirty="0" smtClean="0"/>
              <a:t>Most regions have 3 AZs, some have even more</a:t>
            </a:r>
          </a:p>
          <a:p>
            <a:pPr lvl="1"/>
            <a:r>
              <a:rPr lang="en-US" noProof="0" dirty="0" smtClean="0"/>
              <a:t>One AZ is usually one or more datacenters</a:t>
            </a:r>
          </a:p>
          <a:p>
            <a:pPr lvl="1"/>
            <a:r>
              <a:rPr lang="en-US" noProof="0" dirty="0" smtClean="0"/>
              <a:t>Each AZ has name based on its region (eu-west-1a, eu-west-1b, eu-west-1c)</a:t>
            </a:r>
          </a:p>
        </p:txBody>
      </p:sp>
    </p:spTree>
    <p:extLst>
      <p:ext uri="{BB962C8B-B14F-4D97-AF65-F5344CB8AC3E}">
        <p14:creationId xmlns:p14="http://schemas.microsoft.com/office/powerpoint/2010/main" val="37205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Regions and Availability zones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Not every service is available in every region</a:t>
            </a:r>
          </a:p>
          <a:p>
            <a:r>
              <a:rPr lang="en-US" noProof="0" dirty="0" smtClean="0"/>
              <a:t>Only few services are truly global (e.g. S3, Route 53, IAM)</a:t>
            </a:r>
          </a:p>
          <a:p>
            <a:r>
              <a:rPr lang="en-US" noProof="0" dirty="0" smtClean="0"/>
              <a:t>Most services are enclosed within a single region or even within one AZ</a:t>
            </a:r>
          </a:p>
          <a:p>
            <a:pPr lvl="1"/>
            <a:r>
              <a:rPr lang="en-US" noProof="0" dirty="0" smtClean="0"/>
              <a:t>E.g. disk volumes or virtual machines are locked into their AZ</a:t>
            </a:r>
          </a:p>
          <a:p>
            <a:r>
              <a:rPr lang="en-US" noProof="0" dirty="0" smtClean="0"/>
              <a:t>Single AZ has no SLA</a:t>
            </a:r>
          </a:p>
          <a:p>
            <a:pPr lvl="1"/>
            <a:r>
              <a:rPr lang="en-US" noProof="0" dirty="0" smtClean="0"/>
              <a:t>To build reliable applications, you have to span them across multiple AZs</a:t>
            </a:r>
          </a:p>
          <a:p>
            <a:pPr lvl="1"/>
            <a:r>
              <a:rPr lang="en-US" noProof="0" dirty="0" smtClean="0"/>
              <a:t>Costs more effort than just starting one machine and having it run</a:t>
            </a:r>
          </a:p>
          <a:p>
            <a:r>
              <a:rPr lang="en-US" noProof="0" dirty="0" smtClean="0"/>
              <a:t>DBG preferred region is Frankfurt (eu-central-1)</a:t>
            </a:r>
          </a:p>
          <a:p>
            <a:pPr lvl="1"/>
            <a:r>
              <a:rPr lang="en-US" noProof="0" dirty="0" smtClean="0"/>
              <a:t>Alternative region with 3 AZs is Ireland (eu-west-1)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1: AWS Web Console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Login to the AWS Web Console</a:t>
            </a:r>
          </a:p>
          <a:p>
            <a:r>
              <a:rPr lang="en-US" noProof="0" dirty="0" smtClean="0"/>
              <a:t>Select the correct region</a:t>
            </a:r>
          </a:p>
          <a:p>
            <a:r>
              <a:rPr lang="en-US" noProof="0" dirty="0" smtClean="0"/>
              <a:t>Get familiar with the basic </a:t>
            </a:r>
            <a:r>
              <a:rPr lang="en-US" noProof="0" dirty="0" smtClean="0"/>
              <a:t>controls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jsch.cz/awslab1</a:t>
            </a:r>
            <a:endParaRPr lang="en-US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16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Identity management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87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Identity management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Identity Management (IAM)</a:t>
            </a:r>
          </a:p>
          <a:p>
            <a:pPr lvl="1"/>
            <a:r>
              <a:rPr lang="en-US" noProof="0" dirty="0" smtClean="0"/>
              <a:t>Manages the identity of users and resources</a:t>
            </a:r>
          </a:p>
          <a:p>
            <a:pPr lvl="1"/>
            <a:r>
              <a:rPr lang="en-US" noProof="0" dirty="0" smtClean="0"/>
              <a:t>Users = People</a:t>
            </a:r>
          </a:p>
          <a:p>
            <a:pPr lvl="1"/>
            <a:r>
              <a:rPr lang="en-US" noProof="0" dirty="0" smtClean="0"/>
              <a:t>Resources = Roles</a:t>
            </a:r>
          </a:p>
          <a:p>
            <a:pPr lvl="1"/>
            <a:r>
              <a:rPr lang="en-US" noProof="0" dirty="0" smtClean="0"/>
              <a:t>Different resources can have different roles and make use of them</a:t>
            </a:r>
          </a:p>
          <a:p>
            <a:pPr lvl="2"/>
            <a:r>
              <a:rPr lang="en-US" noProof="0" dirty="0" smtClean="0"/>
              <a:t>E.g. IAM role can be assigned to EC2 host and used by the software running on this host</a:t>
            </a:r>
          </a:p>
          <a:p>
            <a:pPr lvl="1"/>
            <a:r>
              <a:rPr lang="en-US" noProof="0" dirty="0" smtClean="0"/>
              <a:t>As a part of software deployment, roles with required permissions should be created and assigned to resources</a:t>
            </a:r>
          </a:p>
          <a:p>
            <a:r>
              <a:rPr lang="en-US" noProof="0" dirty="0" smtClean="0"/>
              <a:t>IAM supports federated identities using SAML</a:t>
            </a:r>
          </a:p>
          <a:p>
            <a:pPr lvl="1"/>
            <a:r>
              <a:rPr lang="en-US" noProof="0" dirty="0" smtClean="0"/>
              <a:t>Allows you to login with your DBG credentials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11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Infrastructure as a Service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6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VPC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Virtual Private Cloud</a:t>
            </a:r>
          </a:p>
          <a:p>
            <a:r>
              <a:rPr lang="en-US" noProof="0" dirty="0" smtClean="0"/>
              <a:t>Your private virtual datacenter in AWS</a:t>
            </a:r>
          </a:p>
          <a:p>
            <a:pPr lvl="1"/>
            <a:r>
              <a:rPr lang="en-US" noProof="0" dirty="0" smtClean="0"/>
              <a:t>Most IaaS resources which you create will be within VPC</a:t>
            </a:r>
          </a:p>
          <a:p>
            <a:r>
              <a:rPr lang="en-US" noProof="0" dirty="0" smtClean="0"/>
              <a:t>Every VPC has a CIDR</a:t>
            </a:r>
          </a:p>
          <a:p>
            <a:pPr lvl="1"/>
            <a:r>
              <a:rPr lang="en-US" noProof="0" dirty="0" smtClean="0"/>
              <a:t>CIDR defines the range of IP addresses which you can use in your VPC</a:t>
            </a:r>
          </a:p>
          <a:p>
            <a:pPr lvl="1"/>
            <a:r>
              <a:rPr lang="en-US" noProof="0" dirty="0" smtClean="0"/>
              <a:t>When using multiple VPCs, be careful so that the IP addresses don‘t collide with each other as that might cause problems</a:t>
            </a:r>
          </a:p>
          <a:p>
            <a:pPr lvl="1"/>
            <a:r>
              <a:rPr lang="en-US" noProof="0" dirty="0" err="1" smtClean="0"/>
              <a:t>a.b.c.d</a:t>
            </a:r>
            <a:r>
              <a:rPr lang="en-US" noProof="0" dirty="0" smtClean="0"/>
              <a:t>/N</a:t>
            </a:r>
          </a:p>
          <a:p>
            <a:pPr lvl="1"/>
            <a:r>
              <a:rPr lang="en-US" noProof="0" dirty="0" smtClean="0"/>
              <a:t>a.b.c.0/24 gives you 256 IP addresses (~254 instances)</a:t>
            </a:r>
          </a:p>
          <a:p>
            <a:pPr lvl="1"/>
            <a:r>
              <a:rPr lang="en-US" noProof="0" dirty="0" smtClean="0"/>
              <a:t>a.b.0.0/16 gives you 65536 IP addresses</a:t>
            </a:r>
          </a:p>
          <a:p>
            <a:r>
              <a:rPr lang="en-US" noProof="0" dirty="0" smtClean="0"/>
              <a:t>VPC is region wide resource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39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Subnets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Subnets are virtual networks in your datacenter</a:t>
            </a:r>
          </a:p>
          <a:p>
            <a:r>
              <a:rPr lang="en-US" noProof="0" dirty="0" smtClean="0"/>
              <a:t>Most resources you create later are in one or more subnets</a:t>
            </a:r>
          </a:p>
          <a:p>
            <a:r>
              <a:rPr lang="en-US" noProof="0" dirty="0" smtClean="0"/>
              <a:t>Subnets are linked with a Route Table which defines the routing in such subnet</a:t>
            </a:r>
          </a:p>
          <a:p>
            <a:pPr lvl="1"/>
            <a:r>
              <a:rPr lang="en-US" noProof="0" dirty="0" smtClean="0"/>
              <a:t>Route Tables can be used to connect subnets to the outside (Internet) as well as to connect to other subnets</a:t>
            </a:r>
          </a:p>
          <a:p>
            <a:r>
              <a:rPr lang="en-US" noProof="0" dirty="0" smtClean="0"/>
              <a:t>Subnets always belong to single AZ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0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Internet Gateway / NAT Gateway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Internet Gateway (IGW) gives your VPC access to internet</a:t>
            </a:r>
          </a:p>
          <a:p>
            <a:pPr lvl="1"/>
            <a:r>
              <a:rPr lang="en-US" noProof="0" dirty="0" smtClean="0"/>
              <a:t>Without IGW, your VPC can communicate internally, but not externally (well, pretty much …)</a:t>
            </a:r>
          </a:p>
          <a:p>
            <a:pPr lvl="1"/>
            <a:r>
              <a:rPr lang="en-US" noProof="0" dirty="0" smtClean="0"/>
              <a:t>Subnet with direct route to IGW is „Public“ subnet</a:t>
            </a:r>
          </a:p>
          <a:p>
            <a:pPr lvl="1"/>
            <a:r>
              <a:rPr lang="en-US" noProof="0" dirty="0" smtClean="0"/>
              <a:t>Subnet without route to IGW is „Private“ subnet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NAT Gateway protects your instances from direct internet access</a:t>
            </a:r>
          </a:p>
          <a:p>
            <a:pPr lvl="1"/>
            <a:r>
              <a:rPr lang="en-US" noProof="0" dirty="0" smtClean="0"/>
              <a:t>Instances in private networks can get to internet through NAT</a:t>
            </a:r>
          </a:p>
          <a:p>
            <a:pPr lvl="1"/>
            <a:r>
              <a:rPr lang="en-US" noProof="0" dirty="0" smtClean="0"/>
              <a:t>NAT gateway has to be placed in public subnet to route the </a:t>
            </a:r>
            <a:r>
              <a:rPr lang="en-US" noProof="0" dirty="0" err="1" smtClean="0"/>
              <a:t>trafic</a:t>
            </a:r>
            <a:r>
              <a:rPr lang="en-US" noProof="0" dirty="0" smtClean="0"/>
              <a:t> to internet</a:t>
            </a:r>
          </a:p>
          <a:p>
            <a:pPr lvl="1"/>
            <a:r>
              <a:rPr lang="en-US" noProof="0" dirty="0" smtClean="0"/>
              <a:t>Private subnets can have a route to NAT gateway to be able to connect online (e.g. to download updates)</a:t>
            </a:r>
          </a:p>
        </p:txBody>
      </p:sp>
    </p:spTree>
    <p:extLst>
      <p:ext uri="{BB962C8B-B14F-4D97-AF65-F5344CB8AC3E}">
        <p14:creationId xmlns:p14="http://schemas.microsoft.com/office/powerpoint/2010/main" val="20171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Internet Gateway / NAT Gateway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42" y="1383632"/>
            <a:ext cx="6846116" cy="5185609"/>
          </a:xfrm>
        </p:spPr>
      </p:pic>
    </p:spTree>
    <p:extLst>
      <p:ext uri="{BB962C8B-B14F-4D97-AF65-F5344CB8AC3E}">
        <p14:creationId xmlns:p14="http://schemas.microsoft.com/office/powerpoint/2010/main" val="23637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Provides computing resources on-demand </a:t>
            </a:r>
          </a:p>
          <a:p>
            <a:pPr lvl="1"/>
            <a:r>
              <a:rPr lang="en-US" noProof="0" dirty="0" smtClean="0"/>
              <a:t>Resources are rapidly provisioned</a:t>
            </a:r>
          </a:p>
          <a:p>
            <a:pPr lvl="1"/>
            <a:r>
              <a:rPr lang="en-US" noProof="0" dirty="0" smtClean="0"/>
              <a:t>Resources are created with minimal management effort</a:t>
            </a:r>
          </a:p>
          <a:p>
            <a:pPr lvl="1"/>
            <a:r>
              <a:rPr lang="en-US" noProof="0" dirty="0" smtClean="0"/>
              <a:t>„Unlimited“ capacity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Several cloud types</a:t>
            </a:r>
          </a:p>
          <a:p>
            <a:pPr lvl="1"/>
            <a:r>
              <a:rPr lang="en-US" noProof="0" dirty="0" smtClean="0"/>
              <a:t>Public cloud</a:t>
            </a:r>
          </a:p>
          <a:p>
            <a:pPr lvl="1"/>
            <a:r>
              <a:rPr lang="en-US" noProof="0" dirty="0" smtClean="0"/>
              <a:t>Private cloud</a:t>
            </a:r>
          </a:p>
          <a:p>
            <a:pPr lvl="1"/>
            <a:r>
              <a:rPr lang="en-US" noProof="0" dirty="0" smtClean="0"/>
              <a:t>Hybrid cloud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8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Other networking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Network ACL</a:t>
            </a:r>
          </a:p>
          <a:p>
            <a:pPr lvl="1"/>
            <a:r>
              <a:rPr lang="en-US" noProof="0" dirty="0" smtClean="0"/>
              <a:t>Can define access control on network level</a:t>
            </a:r>
          </a:p>
          <a:p>
            <a:r>
              <a:rPr lang="en-US" noProof="0" dirty="0" smtClean="0"/>
              <a:t>Elastic IPs</a:t>
            </a:r>
          </a:p>
          <a:p>
            <a:pPr lvl="1"/>
            <a:r>
              <a:rPr lang="en-US" noProof="0" dirty="0" smtClean="0"/>
              <a:t>Reserved public IP addresses</a:t>
            </a:r>
          </a:p>
          <a:p>
            <a:pPr lvl="1"/>
            <a:r>
              <a:rPr lang="en-US" noProof="0" dirty="0" smtClean="0"/>
              <a:t>For free when they are assigned to a resource</a:t>
            </a:r>
          </a:p>
          <a:p>
            <a:pPr lvl="1"/>
            <a:r>
              <a:rPr lang="en-US" noProof="0" dirty="0" smtClean="0"/>
              <a:t>Paid when unassigned (the avoid misuse)</a:t>
            </a:r>
          </a:p>
          <a:p>
            <a:r>
              <a:rPr lang="en-US" noProof="0" dirty="0" smtClean="0"/>
              <a:t>VPC Peering</a:t>
            </a:r>
          </a:p>
          <a:p>
            <a:r>
              <a:rPr lang="en-US" noProof="0" dirty="0" smtClean="0"/>
              <a:t>VPN Connections and Direct connections</a:t>
            </a:r>
          </a:p>
        </p:txBody>
      </p:sp>
    </p:spTree>
    <p:extLst>
      <p:ext uri="{BB962C8B-B14F-4D97-AF65-F5344CB8AC3E}">
        <p14:creationId xmlns:p14="http://schemas.microsoft.com/office/powerpoint/2010/main" val="7691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2: VPC and Networking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Create a VPC</a:t>
            </a:r>
          </a:p>
          <a:p>
            <a:r>
              <a:rPr lang="en-US" noProof="0" dirty="0" smtClean="0"/>
              <a:t>Create Internet Gateway and NAT</a:t>
            </a:r>
          </a:p>
          <a:p>
            <a:r>
              <a:rPr lang="en-US" noProof="0" dirty="0" smtClean="0"/>
              <a:t>Create public and private subnets in at least two AZs and connect them to </a:t>
            </a:r>
            <a:r>
              <a:rPr lang="en-US" noProof="0" dirty="0" smtClean="0"/>
              <a:t>internet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jsch.cz/awslab2</a:t>
            </a:r>
            <a:endParaRPr lang="en-US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874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Elastic Block Storage (EBS)</a:t>
            </a:r>
          </a:p>
          <a:p>
            <a:pPr lvl="1"/>
            <a:r>
              <a:rPr lang="en-US" noProof="0" dirty="0" smtClean="0"/>
              <a:t>Different types of volumes</a:t>
            </a:r>
          </a:p>
          <a:p>
            <a:pPr lvl="1"/>
            <a:r>
              <a:rPr lang="en-US" noProof="0" dirty="0" smtClean="0"/>
              <a:t>SSD disks</a:t>
            </a:r>
          </a:p>
          <a:p>
            <a:pPr lvl="1"/>
            <a:r>
              <a:rPr lang="en-US" noProof="0" dirty="0" smtClean="0"/>
              <a:t>IOPS disks</a:t>
            </a:r>
          </a:p>
          <a:p>
            <a:pPr lvl="1"/>
            <a:r>
              <a:rPr lang="en-US" noProof="0" dirty="0" smtClean="0"/>
              <a:t>Disks are limited to single AZ</a:t>
            </a:r>
          </a:p>
          <a:p>
            <a:pPr lvl="1"/>
            <a:r>
              <a:rPr lang="en-US" noProof="0" dirty="0" smtClean="0"/>
              <a:t>Disks can be encrypted</a:t>
            </a:r>
          </a:p>
          <a:p>
            <a:pPr lvl="1"/>
            <a:r>
              <a:rPr lang="en-US" noProof="0" dirty="0" smtClean="0"/>
              <a:t>Some instances are optimized for EBS performance</a:t>
            </a:r>
          </a:p>
          <a:p>
            <a:r>
              <a:rPr lang="en-US" noProof="0" dirty="0" smtClean="0"/>
              <a:t>Snapshots</a:t>
            </a:r>
          </a:p>
          <a:p>
            <a:pPr lvl="1"/>
            <a:r>
              <a:rPr lang="en-US" noProof="0" dirty="0" smtClean="0"/>
              <a:t>Snapshot copies of EBS volumes</a:t>
            </a:r>
          </a:p>
          <a:p>
            <a:pPr lvl="1"/>
            <a:r>
              <a:rPr lang="en-US" noProof="0" dirty="0" smtClean="0"/>
              <a:t>Can be used as backups</a:t>
            </a:r>
          </a:p>
          <a:p>
            <a:pPr lvl="1"/>
            <a:r>
              <a:rPr lang="en-US" noProof="0" dirty="0" smtClean="0"/>
              <a:t>Can be created from volumes / volumes can be created from snapshots</a:t>
            </a:r>
          </a:p>
        </p:txBody>
      </p:sp>
    </p:spTree>
    <p:extLst>
      <p:ext uri="{BB962C8B-B14F-4D97-AF65-F5344CB8AC3E}">
        <p14:creationId xmlns:p14="http://schemas.microsoft.com/office/powerpoint/2010/main" val="26002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Elastic File System (EFS)</a:t>
            </a:r>
          </a:p>
          <a:p>
            <a:pPr lvl="1"/>
            <a:r>
              <a:rPr lang="en-US" noProof="0" dirty="0" smtClean="0"/>
              <a:t>Basically NFS based file system</a:t>
            </a:r>
          </a:p>
          <a:p>
            <a:pPr lvl="1"/>
            <a:r>
              <a:rPr lang="en-US" noProof="0" dirty="0" smtClean="0"/>
              <a:t>Mirrored across AZs within one region</a:t>
            </a:r>
          </a:p>
          <a:p>
            <a:pPr lvl="1"/>
            <a:r>
              <a:rPr lang="en-US" noProof="0" dirty="0" smtClean="0"/>
              <a:t>Performance is not as good as with SSDs</a:t>
            </a:r>
          </a:p>
        </p:txBody>
      </p:sp>
    </p:spTree>
    <p:extLst>
      <p:ext uri="{BB962C8B-B14F-4D97-AF65-F5344CB8AC3E}">
        <p14:creationId xmlns:p14="http://schemas.microsoft.com/office/powerpoint/2010/main" val="12941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Compute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EC2 instances are the main compute resource</a:t>
            </a:r>
          </a:p>
          <a:p>
            <a:r>
              <a:rPr lang="en-US" noProof="0" dirty="0" smtClean="0"/>
              <a:t>Virtual machines</a:t>
            </a:r>
          </a:p>
          <a:p>
            <a:pPr lvl="1"/>
            <a:r>
              <a:rPr lang="en-US" noProof="0" dirty="0" smtClean="0"/>
              <a:t>Different types</a:t>
            </a:r>
          </a:p>
          <a:p>
            <a:pPr lvl="1"/>
            <a:r>
              <a:rPr lang="en-US" noProof="0" dirty="0" smtClean="0"/>
              <a:t>Memory optimizes, CPU optimized, Disk optimized, GPU, FPGA, …</a:t>
            </a:r>
          </a:p>
          <a:p>
            <a:pPr lvl="1"/>
            <a:r>
              <a:rPr lang="en-US" noProof="0" dirty="0" smtClean="0"/>
              <a:t>T2 instances</a:t>
            </a:r>
          </a:p>
          <a:p>
            <a:pPr lvl="2"/>
            <a:r>
              <a:rPr lang="en-US" noProof="0" dirty="0" smtClean="0"/>
              <a:t>Have burstable CPU</a:t>
            </a:r>
          </a:p>
          <a:p>
            <a:pPr lvl="2"/>
            <a:r>
              <a:rPr lang="en-US" noProof="0" dirty="0" smtClean="0"/>
              <a:t>Each instance has some credits per time unit which it can consume</a:t>
            </a:r>
          </a:p>
          <a:p>
            <a:pPr lvl="2"/>
            <a:r>
              <a:rPr lang="en-US" noProof="0" dirty="0" smtClean="0"/>
              <a:t>T2.micro is usually good starting point for some playtime</a:t>
            </a:r>
          </a:p>
          <a:p>
            <a:r>
              <a:rPr lang="en-US" noProof="0" dirty="0" smtClean="0"/>
              <a:t>EC2 instances can be stopped or restarted from the console</a:t>
            </a:r>
          </a:p>
          <a:p>
            <a:r>
              <a:rPr lang="en-US" noProof="0" dirty="0" smtClean="0"/>
              <a:t>Pricing</a:t>
            </a:r>
          </a:p>
          <a:p>
            <a:pPr lvl="1"/>
            <a:r>
              <a:rPr lang="en-US" noProof="0" dirty="0" smtClean="0"/>
              <a:t>Per hour</a:t>
            </a:r>
          </a:p>
          <a:p>
            <a:pPr lvl="1"/>
            <a:r>
              <a:rPr lang="en-US" noProof="0" dirty="0" smtClean="0"/>
              <a:t>On-demand vs. Reserved vs. Spot vs. Dedicated</a:t>
            </a:r>
          </a:p>
          <a:p>
            <a:pPr lvl="1"/>
            <a:r>
              <a:rPr lang="en-US" noProof="0" dirty="0" smtClean="0"/>
              <a:t>Price is independent on utilization!</a:t>
            </a:r>
          </a:p>
        </p:txBody>
      </p:sp>
    </p:spTree>
    <p:extLst>
      <p:ext uri="{BB962C8B-B14F-4D97-AF65-F5344CB8AC3E}">
        <p14:creationId xmlns:p14="http://schemas.microsoft.com/office/powerpoint/2010/main" val="3851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Compute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Amazon Machine Images (AMI)</a:t>
            </a:r>
          </a:p>
          <a:p>
            <a:pPr lvl="1"/>
            <a:r>
              <a:rPr lang="en-US" noProof="0" dirty="0" smtClean="0"/>
              <a:t>Volume snapshots with operating system</a:t>
            </a:r>
          </a:p>
          <a:p>
            <a:pPr lvl="1"/>
            <a:r>
              <a:rPr lang="en-US" noProof="0" dirty="0" smtClean="0"/>
              <a:t>Are used to create new machine with specific operating system</a:t>
            </a:r>
          </a:p>
          <a:p>
            <a:pPr lvl="1"/>
            <a:r>
              <a:rPr lang="en-US" noProof="0" dirty="0" smtClean="0"/>
              <a:t>Images available from Amazon or from Market place</a:t>
            </a:r>
          </a:p>
          <a:p>
            <a:pPr lvl="1"/>
            <a:r>
              <a:rPr lang="en-US" noProof="0" dirty="0" smtClean="0"/>
              <a:t>Custom images can be created from existing volumes / hosts</a:t>
            </a:r>
          </a:p>
          <a:p>
            <a:pPr lvl="1"/>
            <a:r>
              <a:rPr lang="en-US" noProof="0" dirty="0" smtClean="0"/>
              <a:t>Some images create more expensive instances (e.g. Red Hat Enterprise Linux)</a:t>
            </a:r>
          </a:p>
        </p:txBody>
      </p:sp>
    </p:spTree>
    <p:extLst>
      <p:ext uri="{BB962C8B-B14F-4D97-AF65-F5344CB8AC3E}">
        <p14:creationId xmlns:p14="http://schemas.microsoft.com/office/powerpoint/2010/main" val="25812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Groups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Security Groups (SG) are software firewall provided by Amazon</a:t>
            </a:r>
          </a:p>
          <a:p>
            <a:pPr lvl="1"/>
            <a:r>
              <a:rPr lang="en-US" noProof="0" dirty="0" smtClean="0"/>
              <a:t>Instances are assigned into a security group</a:t>
            </a:r>
          </a:p>
          <a:p>
            <a:pPr lvl="1"/>
            <a:r>
              <a:rPr lang="en-US" noProof="0" dirty="0" smtClean="0"/>
              <a:t>Security group defines which ports on the machine are opened to access from outside</a:t>
            </a:r>
          </a:p>
          <a:p>
            <a:pPr lvl="2"/>
            <a:r>
              <a:rPr lang="en-US" noProof="0" dirty="0" smtClean="0"/>
              <a:t>SSH on node 22</a:t>
            </a:r>
          </a:p>
          <a:p>
            <a:pPr lvl="2"/>
            <a:r>
              <a:rPr lang="en-US" noProof="0" dirty="0" smtClean="0"/>
              <a:t>HTTP(S) on 80 and 443</a:t>
            </a:r>
          </a:p>
          <a:p>
            <a:pPr lvl="2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05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Groups</a:t>
            </a:r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29" y="1287378"/>
            <a:ext cx="6189142" cy="5354053"/>
          </a:xfrm>
        </p:spPr>
      </p:pic>
    </p:spTree>
    <p:extLst>
      <p:ext uri="{BB962C8B-B14F-4D97-AF65-F5344CB8AC3E}">
        <p14:creationId xmlns:p14="http://schemas.microsoft.com/office/powerpoint/2010/main" val="37688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3: </a:t>
            </a:r>
            <a:r>
              <a:rPr lang="en-US" noProof="0" dirty="0" smtClean="0"/>
              <a:t>Create a Webserver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Create a new EC2 instance in your public subnet</a:t>
            </a:r>
          </a:p>
          <a:p>
            <a:r>
              <a:rPr lang="en-US" noProof="0" dirty="0" smtClean="0"/>
              <a:t>Install a Nginx webserver on it</a:t>
            </a:r>
          </a:p>
          <a:p>
            <a:r>
              <a:rPr lang="en-GB" dirty="0" smtClean="0"/>
              <a:t>Check that you can access the </a:t>
            </a:r>
            <a:r>
              <a:rPr lang="en-GB" dirty="0" smtClean="0"/>
              <a:t>webserver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jsch.cz/awslab3</a:t>
            </a:r>
            <a:endParaRPr lang="en-US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543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Auto-Scaling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Auto scaling is controlled using Auto Scaling Groups (ASG)</a:t>
            </a:r>
          </a:p>
          <a:p>
            <a:pPr lvl="1"/>
            <a:r>
              <a:rPr lang="en-US" noProof="0" dirty="0" smtClean="0"/>
              <a:t>Specify desired, maximum and minimum number of running instances</a:t>
            </a:r>
          </a:p>
          <a:p>
            <a:pPr lvl="1"/>
            <a:r>
              <a:rPr lang="en-US" noProof="0" dirty="0" smtClean="0"/>
              <a:t>Can be used to automatically start new machine when the old one crashed</a:t>
            </a:r>
          </a:p>
          <a:p>
            <a:pPr lvl="2"/>
            <a:r>
              <a:rPr lang="en-US" noProof="0" dirty="0" smtClean="0"/>
              <a:t>Desired=1, Min=1, Max=1</a:t>
            </a:r>
          </a:p>
          <a:p>
            <a:pPr lvl="1"/>
            <a:r>
              <a:rPr lang="en-US" noProof="0" dirty="0" smtClean="0"/>
              <a:t>Can be used to scale the resources</a:t>
            </a:r>
          </a:p>
          <a:p>
            <a:pPr lvl="2"/>
            <a:r>
              <a:rPr lang="en-US" noProof="0" dirty="0" smtClean="0"/>
              <a:t>CPU utilization is the basic factor</a:t>
            </a:r>
          </a:p>
          <a:p>
            <a:pPr lvl="2"/>
            <a:r>
              <a:rPr lang="en-US" noProof="0" dirty="0" smtClean="0"/>
              <a:t>Other factors can be build in (Memory, custom metrics, etc.)</a:t>
            </a:r>
          </a:p>
          <a:p>
            <a:pPr lvl="1"/>
            <a:r>
              <a:rPr lang="en-US" noProof="0" dirty="0" smtClean="0"/>
              <a:t>Can scale machines across AZs</a:t>
            </a:r>
          </a:p>
          <a:p>
            <a:pPr lvl="2"/>
            <a:r>
              <a:rPr lang="en-US" noProof="0" dirty="0" smtClean="0"/>
              <a:t>When one AZ goes down, can be used to automatically start a new machine in other AZ</a:t>
            </a:r>
          </a:p>
          <a:p>
            <a:r>
              <a:rPr lang="en-US" noProof="0" dirty="0" smtClean="0"/>
              <a:t>Bootstrapping</a:t>
            </a:r>
          </a:p>
          <a:p>
            <a:pPr lvl="1"/>
            <a:r>
              <a:rPr lang="en-US" noProof="0" dirty="0" smtClean="0"/>
              <a:t>ASGs use Launch Configurations to start new instances</a:t>
            </a:r>
          </a:p>
          <a:p>
            <a:pPr lvl="1"/>
            <a:r>
              <a:rPr lang="en-US" noProof="0" dirty="0" smtClean="0"/>
              <a:t>Custom AMI images</a:t>
            </a:r>
          </a:p>
          <a:p>
            <a:pPr lvl="1"/>
            <a:r>
              <a:rPr lang="en-US" noProof="0" dirty="0" smtClean="0"/>
              <a:t>User data code</a:t>
            </a:r>
          </a:p>
        </p:txBody>
      </p:sp>
    </p:spTree>
    <p:extLst>
      <p:ext uri="{BB962C8B-B14F-4D97-AF65-F5344CB8AC3E}">
        <p14:creationId xmlns:p14="http://schemas.microsoft.com/office/powerpoint/2010/main" val="27616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types</a:t>
            </a:r>
            <a:endParaRPr lang="en-US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675933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151078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636188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806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Public cloud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Private cloud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Hybrid cloud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2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Elasticity and unlimited capacity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Better cost control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Unlimited capacity and elasticity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5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No up-front</a:t>
                      </a:r>
                      <a:r>
                        <a:rPr lang="en-US" baseline="0" noProof="0" dirty="0" smtClean="0"/>
                        <a:t> investment needed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I</a:t>
                      </a:r>
                      <a:r>
                        <a:rPr lang="en-US" baseline="0" noProof="0" dirty="0" smtClean="0"/>
                        <a:t>n-house knowledge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Balance between up-front investment and on-demand cost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7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Focus on core business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Independent on third party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Lower overall costs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8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Cloud provider‘s experience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Economy of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Off the shelf hardware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2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/>
                        <a:t>+</a:t>
                      </a:r>
                      <a:r>
                        <a:rPr lang="en-US" noProof="0" dirty="0" smtClean="0"/>
                        <a:t> Custom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Limited capacity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3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Worse economy of scale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Higher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-</a:t>
                      </a:r>
                      <a:r>
                        <a:rPr lang="en-US" noProof="0" dirty="0" smtClean="0"/>
                        <a:t> Up-front investment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4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Load balancing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Elastic Load Balancing (ELB)</a:t>
            </a:r>
          </a:p>
          <a:p>
            <a:pPr lvl="1"/>
            <a:r>
              <a:rPr lang="en-US" noProof="0" dirty="0" smtClean="0"/>
              <a:t>Allows to route and balance traffic between multiple instances</a:t>
            </a:r>
          </a:p>
          <a:p>
            <a:pPr lvl="1"/>
            <a:r>
              <a:rPr lang="en-US" noProof="0" dirty="0" smtClean="0"/>
              <a:t>Can terminate SSL connections</a:t>
            </a:r>
          </a:p>
          <a:p>
            <a:pPr lvl="1"/>
            <a:r>
              <a:rPr lang="en-US" noProof="0" dirty="0" smtClean="0"/>
              <a:t>Classic load balancers</a:t>
            </a:r>
          </a:p>
          <a:p>
            <a:pPr lvl="2"/>
            <a:r>
              <a:rPr lang="en-US" noProof="0" dirty="0" smtClean="0"/>
              <a:t>Support TCP/TLS or HTTP(S) routing</a:t>
            </a:r>
          </a:p>
          <a:p>
            <a:pPr lvl="2"/>
            <a:r>
              <a:rPr lang="en-US" noProof="0" dirty="0" smtClean="0"/>
              <a:t>For HTTP, they support sticky sessions, but cannot route according to URL</a:t>
            </a:r>
          </a:p>
          <a:p>
            <a:pPr lvl="1"/>
            <a:r>
              <a:rPr lang="en-US" noProof="0" dirty="0" smtClean="0"/>
              <a:t>Application load balancers</a:t>
            </a:r>
          </a:p>
          <a:p>
            <a:pPr lvl="2"/>
            <a:r>
              <a:rPr lang="en-US" noProof="0" dirty="0" smtClean="0"/>
              <a:t>Support only HTTP(S)</a:t>
            </a:r>
          </a:p>
          <a:p>
            <a:pPr lvl="2"/>
            <a:r>
              <a:rPr lang="en-US" noProof="0" dirty="0" smtClean="0"/>
              <a:t>Support more advanced routing</a:t>
            </a:r>
          </a:p>
          <a:p>
            <a:pPr lvl="3"/>
            <a:r>
              <a:rPr lang="en-US" noProof="0" dirty="0" smtClean="0"/>
              <a:t>E.g. myshop.com/orders/* goes to instance A, myshop.com/items/* goes to instance B</a:t>
            </a:r>
          </a:p>
          <a:p>
            <a:pPr lvl="1"/>
            <a:r>
              <a:rPr lang="en-US" noProof="0" dirty="0" smtClean="0"/>
              <a:t>Always use the DNS name, the IP address of ELB can change</a:t>
            </a:r>
          </a:p>
        </p:txBody>
      </p:sp>
    </p:spTree>
    <p:extLst>
      <p:ext uri="{BB962C8B-B14F-4D97-AF65-F5344CB8AC3E}">
        <p14:creationId xmlns:p14="http://schemas.microsoft.com/office/powerpoint/2010/main" val="10110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4: Create an ASG with webservers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Create an AMI image from your webserver from previous Lab</a:t>
            </a:r>
          </a:p>
          <a:p>
            <a:r>
              <a:rPr lang="en-US" noProof="0" dirty="0" smtClean="0"/>
              <a:t>Use the AMI image with an ASG which starts your webservers in your private subnet</a:t>
            </a:r>
          </a:p>
          <a:p>
            <a:r>
              <a:rPr lang="en-US" noProof="0" dirty="0" smtClean="0"/>
              <a:t>Use load balancer to balance the traffic between different webservers</a:t>
            </a:r>
          </a:p>
          <a:p>
            <a:r>
              <a:rPr lang="en-US" noProof="0" dirty="0" smtClean="0"/>
              <a:t>Check that when you terminate one of the servers, a new one will be spawned by </a:t>
            </a:r>
            <a:r>
              <a:rPr lang="en-US" noProof="0" dirty="0" smtClean="0"/>
              <a:t>ASG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jsch.cz/awslab4</a:t>
            </a:r>
            <a:endParaRPr lang="en-US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699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Managed services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0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Managed services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Amazon AWS has many different managed services</a:t>
            </a:r>
          </a:p>
          <a:p>
            <a:pPr lvl="1"/>
            <a:r>
              <a:rPr lang="en-US" noProof="0" dirty="0" smtClean="0"/>
              <a:t>Some of them are just packaged open source tools</a:t>
            </a:r>
          </a:p>
          <a:p>
            <a:pPr lvl="1"/>
            <a:r>
              <a:rPr lang="en-US" noProof="0" dirty="0" smtClean="0"/>
              <a:t>Other are proprietary solutions</a:t>
            </a:r>
          </a:p>
          <a:p>
            <a:pPr lvl="1"/>
            <a:r>
              <a:rPr lang="en-US" noProof="0" dirty="0" smtClean="0"/>
              <a:t>Careful with lock in</a:t>
            </a:r>
          </a:p>
          <a:p>
            <a:r>
              <a:rPr lang="en-US" noProof="0" dirty="0" smtClean="0"/>
              <a:t>Areas</a:t>
            </a:r>
          </a:p>
          <a:p>
            <a:pPr lvl="1"/>
            <a:r>
              <a:rPr lang="en-US" noProof="0" dirty="0" smtClean="0"/>
              <a:t>Storage</a:t>
            </a:r>
          </a:p>
          <a:p>
            <a:pPr lvl="1"/>
            <a:r>
              <a:rPr lang="en-US" noProof="0" dirty="0" smtClean="0"/>
              <a:t>Databases</a:t>
            </a:r>
          </a:p>
          <a:p>
            <a:pPr lvl="1"/>
            <a:r>
              <a:rPr lang="en-US" noProof="0" dirty="0" smtClean="0"/>
              <a:t>PaaS</a:t>
            </a:r>
          </a:p>
          <a:p>
            <a:pPr lvl="1"/>
            <a:r>
              <a:rPr lang="en-US" noProof="0" dirty="0" smtClean="0"/>
              <a:t>Messaging</a:t>
            </a:r>
          </a:p>
          <a:p>
            <a:pPr lvl="1"/>
            <a:r>
              <a:rPr lang="en-US" noProof="0" dirty="0" smtClean="0"/>
              <a:t>Connectivity</a:t>
            </a:r>
          </a:p>
          <a:p>
            <a:pPr lvl="1"/>
            <a:r>
              <a:rPr lang="en-US" noProof="0" dirty="0" smtClean="0"/>
              <a:t>Development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5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S3</a:t>
            </a:r>
          </a:p>
          <a:p>
            <a:pPr lvl="1"/>
            <a:r>
              <a:rPr lang="en-US" noProof="0" dirty="0" smtClean="0"/>
              <a:t>Virtually unlimited space for object storage</a:t>
            </a:r>
          </a:p>
          <a:p>
            <a:pPr lvl="1"/>
            <a:r>
              <a:rPr lang="en-US" noProof="0" dirty="0" smtClean="0"/>
              <a:t>Objects (files) are stored in S3 buckets</a:t>
            </a:r>
          </a:p>
          <a:p>
            <a:pPr lvl="1"/>
            <a:r>
              <a:rPr lang="en-US" noProof="0" dirty="0" smtClean="0"/>
              <a:t>Within the buckets, folder structure can be created and files can be uploaded into it</a:t>
            </a:r>
          </a:p>
          <a:p>
            <a:pPr lvl="1"/>
            <a:r>
              <a:rPr lang="en-US" noProof="0" dirty="0" smtClean="0"/>
              <a:t>Objects are accessible through HTTP</a:t>
            </a:r>
          </a:p>
          <a:p>
            <a:pPr lvl="1"/>
            <a:r>
              <a:rPr lang="en-US" noProof="0" dirty="0" smtClean="0"/>
              <a:t>Policies can be associated with buckets</a:t>
            </a:r>
          </a:p>
          <a:p>
            <a:pPr lvl="2"/>
            <a:r>
              <a:rPr lang="en-US" noProof="0" dirty="0" smtClean="0"/>
              <a:t>Is it free to access by everyone? Or only by authenticated users? Or only internally?</a:t>
            </a:r>
          </a:p>
          <a:p>
            <a:pPr lvl="1"/>
            <a:r>
              <a:rPr lang="en-US" noProof="0" dirty="0" smtClean="0"/>
              <a:t>Can be used to host complete websites</a:t>
            </a:r>
          </a:p>
          <a:p>
            <a:pPr lvl="1"/>
            <a:r>
              <a:rPr lang="en-US" noProof="0" dirty="0" smtClean="0"/>
              <a:t>Considered usually as the cheapest way how to store and distribute files</a:t>
            </a:r>
          </a:p>
          <a:p>
            <a:pPr lvl="1"/>
            <a:r>
              <a:rPr lang="en-US" dirty="0" smtClean="0"/>
              <a:t>Supports versioning of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Storage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Glacier</a:t>
            </a:r>
          </a:p>
          <a:p>
            <a:pPr lvl="1"/>
            <a:r>
              <a:rPr lang="en-US" noProof="0" dirty="0" smtClean="0"/>
              <a:t>Cold data storage</a:t>
            </a:r>
          </a:p>
          <a:p>
            <a:pPr lvl="1"/>
            <a:r>
              <a:rPr lang="en-US" noProof="0" dirty="0" smtClean="0"/>
              <a:t>Cheaper than S3</a:t>
            </a:r>
          </a:p>
          <a:p>
            <a:pPr lvl="1"/>
            <a:r>
              <a:rPr lang="en-US" noProof="0" dirty="0" smtClean="0"/>
              <a:t>Slower access / bigger latency</a:t>
            </a:r>
          </a:p>
          <a:p>
            <a:pPr lvl="1"/>
            <a:r>
              <a:rPr lang="en-US" noProof="0" dirty="0" smtClean="0"/>
              <a:t>Files from S3 which are not being accessed that often can be automatically offloaded into Glacier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3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Databases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AWS has several DB offerings</a:t>
            </a:r>
          </a:p>
          <a:p>
            <a:pPr lvl="1"/>
            <a:r>
              <a:rPr lang="en-US" noProof="0" dirty="0" smtClean="0"/>
              <a:t>RDS</a:t>
            </a:r>
          </a:p>
          <a:p>
            <a:pPr lvl="2"/>
            <a:r>
              <a:rPr lang="en-US" noProof="0" dirty="0" smtClean="0"/>
              <a:t>Allows to easily start different databases (MySQL, PostgreSQL, Oracle, MSSQL, </a:t>
            </a:r>
            <a:r>
              <a:rPr lang="en-US" noProof="0" dirty="0" err="1" smtClean="0"/>
              <a:t>MariaDB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Aurora</a:t>
            </a:r>
          </a:p>
          <a:p>
            <a:pPr lvl="2"/>
            <a:r>
              <a:rPr lang="en-US" noProof="0" dirty="0" smtClean="0"/>
              <a:t>Amazon‘s own SQL engine with MySQL and PostgreSQL interface compatibility</a:t>
            </a:r>
          </a:p>
          <a:p>
            <a:pPr lvl="2"/>
            <a:r>
              <a:rPr lang="en-US" noProof="0" dirty="0" smtClean="0"/>
              <a:t>Fully managed service</a:t>
            </a:r>
          </a:p>
          <a:p>
            <a:pPr lvl="1"/>
            <a:r>
              <a:rPr lang="en-US" noProof="0" dirty="0" smtClean="0"/>
              <a:t>Dynamo</a:t>
            </a:r>
          </a:p>
          <a:p>
            <a:pPr lvl="2"/>
            <a:r>
              <a:rPr lang="en-US" noProof="0" dirty="0" smtClean="0"/>
              <a:t>NoSQL database</a:t>
            </a:r>
          </a:p>
          <a:p>
            <a:pPr lvl="2"/>
            <a:r>
              <a:rPr lang="en-US" noProof="0" dirty="0" smtClean="0"/>
              <a:t>Document store, Graph database, Key-Value store</a:t>
            </a:r>
          </a:p>
          <a:p>
            <a:pPr lvl="1"/>
            <a:r>
              <a:rPr lang="en-US" noProof="0" dirty="0" smtClean="0"/>
              <a:t>Redshift</a:t>
            </a:r>
          </a:p>
          <a:p>
            <a:pPr lvl="2"/>
            <a:r>
              <a:rPr lang="en-US" noProof="0" dirty="0" smtClean="0"/>
              <a:t>Proprietary SQL database based on very old PostgreSQL database</a:t>
            </a:r>
          </a:p>
          <a:p>
            <a:pPr lvl="1"/>
            <a:r>
              <a:rPr lang="en-US" noProof="0" dirty="0" err="1" smtClean="0"/>
              <a:t>ElasticCache</a:t>
            </a:r>
            <a:endParaRPr lang="en-US" noProof="0" dirty="0" smtClean="0"/>
          </a:p>
          <a:p>
            <a:pPr lvl="2"/>
            <a:r>
              <a:rPr lang="en-US" noProof="0" dirty="0" smtClean="0"/>
              <a:t>Caching engine based on Memcached and/or Redis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5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PaaS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Elastic Beanstalk</a:t>
            </a:r>
          </a:p>
          <a:p>
            <a:pPr lvl="1"/>
            <a:r>
              <a:rPr lang="en-US" noProof="0" dirty="0" smtClean="0"/>
              <a:t>PaaS which allows to run applications in different languages</a:t>
            </a:r>
          </a:p>
          <a:p>
            <a:pPr lvl="1"/>
            <a:r>
              <a:rPr lang="en-US" noProof="0" dirty="0" smtClean="0"/>
              <a:t>Java, .NET, Python, Node.js, Ruby, PHP, Go, Docker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EC2 Container Service</a:t>
            </a:r>
          </a:p>
          <a:p>
            <a:pPr lvl="1"/>
            <a:r>
              <a:rPr lang="en-US" noProof="0" dirty="0" smtClean="0"/>
              <a:t>Allows to run Docker containers on a fleet of EC2 instances</a:t>
            </a:r>
          </a:p>
          <a:p>
            <a:pPr lvl="1"/>
            <a:r>
              <a:rPr lang="en-US" noProof="0" dirty="0" smtClean="0"/>
              <a:t>Different containers can have different roles etc.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4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PaaS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Lambda </a:t>
            </a:r>
          </a:p>
          <a:p>
            <a:pPr lvl="1"/>
            <a:r>
              <a:rPr lang="en-US" noProof="0" dirty="0" err="1" smtClean="0"/>
              <a:t>Serverless</a:t>
            </a:r>
            <a:r>
              <a:rPr lang="en-US" noProof="0" dirty="0" smtClean="0"/>
              <a:t> programming</a:t>
            </a:r>
          </a:p>
          <a:p>
            <a:pPr lvl="1"/>
            <a:r>
              <a:rPr lang="en-US" noProof="0" dirty="0" smtClean="0"/>
              <a:t>Small functions which are triggered from outside (</a:t>
            </a:r>
            <a:r>
              <a:rPr lang="en-US" noProof="0" dirty="0" err="1" smtClean="0"/>
              <a:t>cron</a:t>
            </a:r>
            <a:r>
              <a:rPr lang="en-US" noProof="0" dirty="0" smtClean="0"/>
              <a:t> job, HTTP request, Messaging)</a:t>
            </a:r>
          </a:p>
          <a:p>
            <a:pPr lvl="1"/>
            <a:r>
              <a:rPr lang="en-US" noProof="0" dirty="0" smtClean="0"/>
              <a:t>Paid per runtime</a:t>
            </a:r>
          </a:p>
          <a:p>
            <a:pPr lvl="1"/>
            <a:r>
              <a:rPr lang="en-US" noProof="0" dirty="0" smtClean="0"/>
              <a:t>Can be used for automation tasks but also to construct bigger applications</a:t>
            </a:r>
          </a:p>
          <a:p>
            <a:pPr lvl="1"/>
            <a:r>
              <a:rPr lang="en-US" noProof="0" dirty="0" err="1" smtClean="0"/>
              <a:t>Carefull</a:t>
            </a:r>
            <a:r>
              <a:rPr lang="en-US" noProof="0" dirty="0" smtClean="0"/>
              <a:t> about latency issues before the Lambda function starts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8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Messaging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SNS / SQS</a:t>
            </a:r>
          </a:p>
          <a:p>
            <a:pPr lvl="1"/>
            <a:r>
              <a:rPr lang="en-US" noProof="0" dirty="0" smtClean="0"/>
              <a:t>Amazon‘s proprietary messaging service</a:t>
            </a:r>
          </a:p>
          <a:p>
            <a:pPr lvl="1"/>
            <a:r>
              <a:rPr lang="en-US" noProof="0" dirty="0" smtClean="0"/>
              <a:t>SQS = Simple Queue Service</a:t>
            </a:r>
          </a:p>
          <a:p>
            <a:pPr lvl="1"/>
            <a:r>
              <a:rPr lang="en-US" noProof="0" dirty="0" smtClean="0"/>
              <a:t>SNS = Simple Notification service</a:t>
            </a:r>
          </a:p>
          <a:p>
            <a:pPr lvl="1"/>
            <a:r>
              <a:rPr lang="en-US" noProof="0" dirty="0" smtClean="0"/>
              <a:t>Compared to something like AMQP very primitive</a:t>
            </a:r>
          </a:p>
          <a:p>
            <a:pPr lvl="1"/>
            <a:r>
              <a:rPr lang="en-US" noProof="0" dirty="0" smtClean="0"/>
              <a:t>But very well integrated with other Amazon services (e.g. to trigger Lambda function per message etc.)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66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Infrastructure? Platform? Service?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IaaS</a:t>
            </a:r>
          </a:p>
          <a:p>
            <a:pPr lvl="1"/>
            <a:r>
              <a:rPr lang="en-US" noProof="0" dirty="0" smtClean="0"/>
              <a:t>Infrastructure as a service</a:t>
            </a:r>
          </a:p>
          <a:p>
            <a:pPr lvl="1"/>
            <a:r>
              <a:rPr lang="en-US" noProof="0" dirty="0" smtClean="0"/>
              <a:t>Basic computing resources</a:t>
            </a:r>
          </a:p>
          <a:p>
            <a:pPr lvl="2"/>
            <a:r>
              <a:rPr lang="en-US" noProof="0" dirty="0" smtClean="0"/>
              <a:t>Virtual machines</a:t>
            </a:r>
          </a:p>
          <a:p>
            <a:pPr lvl="2"/>
            <a:r>
              <a:rPr lang="en-US" noProof="0" dirty="0" smtClean="0"/>
              <a:t>Virtual networks</a:t>
            </a:r>
          </a:p>
          <a:p>
            <a:pPr lvl="2"/>
            <a:r>
              <a:rPr lang="en-US" noProof="0" dirty="0" smtClean="0"/>
              <a:t>Virtual disk</a:t>
            </a:r>
          </a:p>
          <a:p>
            <a:pPr lvl="1"/>
            <a:r>
              <a:rPr lang="en-US" noProof="0" dirty="0" smtClean="0"/>
              <a:t>In short, whatever you can do with physical hardware, you can usually do with IaaS as well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Connectivity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Route53</a:t>
            </a:r>
          </a:p>
          <a:p>
            <a:pPr lvl="1"/>
            <a:r>
              <a:rPr lang="en-US" noProof="0" dirty="0" smtClean="0"/>
              <a:t>DNS service</a:t>
            </a:r>
          </a:p>
          <a:p>
            <a:pPr lvl="1"/>
            <a:r>
              <a:rPr lang="en-US" noProof="0" dirty="0" smtClean="0"/>
              <a:t>Can host public or private zones and register domains</a:t>
            </a:r>
          </a:p>
          <a:p>
            <a:pPr lvl="1"/>
            <a:r>
              <a:rPr lang="en-US" noProof="0" dirty="0" smtClean="0"/>
              <a:t>Can be used independent on other Amazon services (a DNS hosting for services running elsewhere)</a:t>
            </a:r>
          </a:p>
          <a:p>
            <a:pPr lvl="1"/>
            <a:r>
              <a:rPr lang="en-US" noProof="0" dirty="0" smtClean="0"/>
              <a:t>Good integration with other AWS services (e.g. ELB etc.)</a:t>
            </a:r>
          </a:p>
          <a:p>
            <a:pPr lvl="1"/>
            <a:endParaRPr lang="en-US" noProof="0" dirty="0" smtClean="0"/>
          </a:p>
          <a:p>
            <a:r>
              <a:rPr lang="en-US" noProof="0" dirty="0" err="1" smtClean="0"/>
              <a:t>CloudFront</a:t>
            </a:r>
            <a:r>
              <a:rPr lang="en-US" noProof="0" dirty="0" smtClean="0"/>
              <a:t> CDN</a:t>
            </a:r>
          </a:p>
          <a:p>
            <a:r>
              <a:rPr lang="en-US" noProof="0" dirty="0" smtClean="0"/>
              <a:t>API Gateway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42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And lot more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Development</a:t>
            </a:r>
          </a:p>
          <a:p>
            <a:r>
              <a:rPr lang="en-US" noProof="0" dirty="0" smtClean="0"/>
              <a:t>Analytics</a:t>
            </a:r>
          </a:p>
          <a:p>
            <a:r>
              <a:rPr lang="en-US" noProof="0" dirty="0" smtClean="0"/>
              <a:t>Go to „Services“ in the web console to see all services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5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5: </a:t>
            </a:r>
            <a:r>
              <a:rPr lang="en-US" noProof="0" dirty="0" smtClean="0"/>
              <a:t>S3 &amp; Lambda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noProof="0" dirty="0" smtClean="0"/>
              <a:t>Create new S3 bucket</a:t>
            </a:r>
          </a:p>
          <a:p>
            <a:pPr lvl="1"/>
            <a:r>
              <a:rPr lang="en-US" noProof="0" dirty="0" smtClean="0"/>
              <a:t>Create new Lambda function which is triggered by changes to files in the S3 </a:t>
            </a:r>
            <a:r>
              <a:rPr lang="en-US" noProof="0" dirty="0" smtClean="0"/>
              <a:t>bucket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jsch.cz/awslab5</a:t>
            </a:r>
            <a:endParaRPr lang="en-US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2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Amazon AWS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Monitoring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8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Cloudwatch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Monitoring tool for Cloud resources</a:t>
            </a:r>
          </a:p>
          <a:p>
            <a:pPr lvl="1"/>
            <a:r>
              <a:rPr lang="en-US" noProof="0" dirty="0" smtClean="0"/>
              <a:t>Create dashboards with charts</a:t>
            </a:r>
          </a:p>
          <a:p>
            <a:pPr lvl="1"/>
            <a:r>
              <a:rPr lang="en-US" noProof="0" dirty="0" smtClean="0"/>
              <a:t>Create alerts (can be linked with Auto Scaling Groups)</a:t>
            </a:r>
          </a:p>
          <a:p>
            <a:pPr lvl="1"/>
            <a:r>
              <a:rPr lang="en-US" noProof="0" dirty="0" smtClean="0"/>
              <a:t>By default the metrics are received every 5 minutes (every minute as paid service)</a:t>
            </a:r>
          </a:p>
          <a:p>
            <a:pPr lvl="1"/>
            <a:r>
              <a:rPr lang="en-US" noProof="0" dirty="0" smtClean="0"/>
              <a:t>The default offering of metrics is limited for EC2 hosts</a:t>
            </a:r>
          </a:p>
          <a:p>
            <a:pPr lvl="2"/>
            <a:r>
              <a:rPr lang="en-US" noProof="0" dirty="0" smtClean="0"/>
              <a:t>By default, Amazon doesn‘t have any information about your VM apart from CPU consumption</a:t>
            </a:r>
          </a:p>
          <a:p>
            <a:pPr lvl="2"/>
            <a:r>
              <a:rPr lang="en-US" noProof="0" dirty="0" smtClean="0"/>
              <a:t>Additional metrics like memory consumption have to be provided by agent running inside of the VM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2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Other tools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CloudTrail</a:t>
            </a:r>
            <a:endParaRPr lang="en-US" noProof="0" dirty="0" smtClean="0"/>
          </a:p>
          <a:p>
            <a:pPr lvl="1"/>
            <a:r>
              <a:rPr lang="en-US" noProof="0" dirty="0" smtClean="0"/>
              <a:t>Audit log for the activates happening in the Amazon account</a:t>
            </a:r>
          </a:p>
          <a:p>
            <a:r>
              <a:rPr lang="en-US" noProof="0" dirty="0" err="1" smtClean="0"/>
              <a:t>CostAdvisor</a:t>
            </a:r>
            <a:endParaRPr lang="en-US" noProof="0" dirty="0" smtClean="0"/>
          </a:p>
          <a:p>
            <a:pPr lvl="1"/>
            <a:r>
              <a:rPr lang="en-US" noProof="0" dirty="0" smtClean="0"/>
              <a:t>Can help to optimize costs (e.g. recommend better instances to be used etc.)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0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Lab 6: Delete all resources which you created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Delete all resources which you created during the </a:t>
            </a:r>
            <a:r>
              <a:rPr lang="en-US" noProof="0" dirty="0" smtClean="0"/>
              <a:t>labs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jsch.cz/awslab6</a:t>
            </a:r>
            <a:endParaRPr lang="en-US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0704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</a:t>
            </a:r>
            <a:r>
              <a:rPr lang="en-US" sz="4400" dirty="0" smtClean="0">
                <a:hlinkClick r:id="rId2"/>
              </a:rPr>
              <a:t>github.com/scholzj/dbg-aws-training</a:t>
            </a:r>
            <a:endParaRPr lang="en-US" sz="4400" dirty="0" smtClean="0"/>
          </a:p>
          <a:p>
            <a:pPr marL="0" indent="0" algn="ctr">
              <a:buNone/>
            </a:pPr>
            <a:endParaRPr lang="de-CH" sz="4400" noProof="0" dirty="0" smtClean="0"/>
          </a:p>
          <a:p>
            <a:pPr marL="0" indent="0" algn="ctr">
              <a:buNone/>
            </a:pP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40596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Infrastructure? Platform? Service?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PaaS</a:t>
            </a:r>
          </a:p>
          <a:p>
            <a:pPr lvl="1"/>
            <a:r>
              <a:rPr lang="en-US" noProof="0" dirty="0" smtClean="0"/>
              <a:t>Platform as a Service</a:t>
            </a:r>
          </a:p>
          <a:p>
            <a:pPr lvl="1"/>
            <a:r>
              <a:rPr lang="en-US" noProof="0" dirty="0" smtClean="0"/>
              <a:t>Environment for deploying, orchestrating, managing and monitoring applications</a:t>
            </a:r>
          </a:p>
          <a:p>
            <a:pPr lvl="1"/>
            <a:r>
              <a:rPr lang="en-US" noProof="0" dirty="0" smtClean="0"/>
              <a:t>Abstracts from used infrastructure</a:t>
            </a:r>
          </a:p>
          <a:p>
            <a:pPr lvl="2"/>
            <a:r>
              <a:rPr lang="en-US" noProof="0" dirty="0" smtClean="0"/>
              <a:t>Developer doesn‘t care about the used virtual machines, the platform takes care</a:t>
            </a:r>
          </a:p>
          <a:p>
            <a:pPr lvl="1"/>
            <a:r>
              <a:rPr lang="en-US" noProof="0" dirty="0" smtClean="0"/>
              <a:t>For example: Kubernetes, Cloud Foundry</a:t>
            </a:r>
          </a:p>
        </p:txBody>
      </p:sp>
    </p:spTree>
    <p:extLst>
      <p:ext uri="{BB962C8B-B14F-4D97-AF65-F5344CB8AC3E}">
        <p14:creationId xmlns:p14="http://schemas.microsoft.com/office/powerpoint/2010/main" val="1482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Infrastructure? Platform? Service?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SaaS</a:t>
            </a:r>
          </a:p>
          <a:p>
            <a:pPr lvl="1"/>
            <a:r>
              <a:rPr lang="en-US" noProof="0" dirty="0" smtClean="0"/>
              <a:t>Software as a Service</a:t>
            </a:r>
          </a:p>
          <a:p>
            <a:pPr lvl="1"/>
            <a:r>
              <a:rPr lang="en-US" noProof="0" dirty="0" smtClean="0"/>
              <a:t>User doesn‘t care about how and where the software runs</a:t>
            </a:r>
          </a:p>
          <a:p>
            <a:pPr lvl="1"/>
            <a:r>
              <a:rPr lang="en-US" noProof="0" dirty="0" smtClean="0"/>
              <a:t>Provider is responsible for managing the infrastructure, installing updates etc.</a:t>
            </a:r>
          </a:p>
          <a:p>
            <a:pPr lvl="1"/>
            <a:r>
              <a:rPr lang="en-US" noProof="0" dirty="0" smtClean="0"/>
              <a:t>Example:</a:t>
            </a:r>
          </a:p>
          <a:p>
            <a:pPr lvl="2"/>
            <a:r>
              <a:rPr lang="en-US" noProof="0" dirty="0" smtClean="0"/>
              <a:t>User requests MySQL database with 100GB capacity and performance of 1000 ops/s</a:t>
            </a:r>
          </a:p>
          <a:p>
            <a:pPr lvl="2"/>
            <a:r>
              <a:rPr lang="en-US" noProof="0" dirty="0" smtClean="0"/>
              <a:t>User gets username / password and hostname / port</a:t>
            </a:r>
          </a:p>
          <a:p>
            <a:pPr lvl="2"/>
            <a:r>
              <a:rPr lang="en-US" noProof="0" dirty="0" smtClean="0"/>
              <a:t>Connects to the database and uses it</a:t>
            </a:r>
          </a:p>
          <a:p>
            <a:pPr lvl="2"/>
            <a:r>
              <a:rPr lang="en-US" noProof="0" dirty="0" smtClean="0"/>
              <a:t>User doesn‘t care where the database is running, it simply runs for him</a:t>
            </a:r>
          </a:p>
        </p:txBody>
      </p:sp>
    </p:spTree>
    <p:extLst>
      <p:ext uri="{BB962C8B-B14F-4D97-AF65-F5344CB8AC3E}">
        <p14:creationId xmlns:p14="http://schemas.microsoft.com/office/powerpoint/2010/main" val="15742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Infrastructure? Platform? Service?</a:t>
            </a:r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08" y="1798976"/>
            <a:ext cx="8549584" cy="4043153"/>
          </a:xfrm>
        </p:spPr>
      </p:pic>
    </p:spTree>
    <p:extLst>
      <p:ext uri="{BB962C8B-B14F-4D97-AF65-F5344CB8AC3E}">
        <p14:creationId xmlns:p14="http://schemas.microsoft.com/office/powerpoint/2010/main" val="34591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Cloud native applications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Exploit the advantages of running in cloud</a:t>
            </a:r>
          </a:p>
          <a:p>
            <a:pPr lvl="1"/>
            <a:r>
              <a:rPr lang="en-US" noProof="0" dirty="0" smtClean="0"/>
              <a:t>Scalability</a:t>
            </a:r>
          </a:p>
          <a:p>
            <a:pPr lvl="1"/>
            <a:r>
              <a:rPr lang="en-US" noProof="0" dirty="0" smtClean="0"/>
              <a:t>Density</a:t>
            </a:r>
          </a:p>
          <a:p>
            <a:pPr lvl="1"/>
            <a:r>
              <a:rPr lang="en-US" noProof="0" dirty="0" smtClean="0"/>
              <a:t>Agility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Microservices</a:t>
            </a:r>
          </a:p>
          <a:p>
            <a:pPr lvl="1"/>
            <a:r>
              <a:rPr lang="en-US" noProof="0" dirty="0" smtClean="0"/>
              <a:t>Many small services with limited functionality</a:t>
            </a:r>
          </a:p>
          <a:p>
            <a:pPr lvl="1"/>
            <a:r>
              <a:rPr lang="en-US" noProof="0" dirty="0" smtClean="0"/>
              <a:t>Loosely coupled through APIs (HTTP, AMQP)</a:t>
            </a:r>
          </a:p>
          <a:p>
            <a:pPr lvl="1"/>
            <a:r>
              <a:rPr lang="en-US" noProof="0" dirty="0" smtClean="0"/>
              <a:t>Independent on each other (technically but also personally)</a:t>
            </a:r>
          </a:p>
        </p:txBody>
      </p:sp>
    </p:spTree>
    <p:extLst>
      <p:ext uri="{BB962C8B-B14F-4D97-AF65-F5344CB8AC3E}">
        <p14:creationId xmlns:p14="http://schemas.microsoft.com/office/powerpoint/2010/main" val="24599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2583</Words>
  <Application>Microsoft Office PowerPoint</Application>
  <PresentationFormat>Widescreen</PresentationFormat>
  <Paragraphs>421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Wingdings</vt:lpstr>
      <vt:lpstr>Office Theme</vt:lpstr>
      <vt:lpstr>Amazon AWS Training</vt:lpstr>
      <vt:lpstr>Cloud computing</vt:lpstr>
      <vt:lpstr>Cloud</vt:lpstr>
      <vt:lpstr>Cloud types</vt:lpstr>
      <vt:lpstr>Infrastructure? Platform? Service?</vt:lpstr>
      <vt:lpstr>Infrastructure? Platform? Service?</vt:lpstr>
      <vt:lpstr>Infrastructure? Platform? Service?</vt:lpstr>
      <vt:lpstr>Infrastructure? Platform? Service?</vt:lpstr>
      <vt:lpstr>Cloud native applications</vt:lpstr>
      <vt:lpstr>Cloud native applications</vt:lpstr>
      <vt:lpstr>Cloud native applications</vt:lpstr>
      <vt:lpstr>Cloud providers</vt:lpstr>
      <vt:lpstr>Pricing</vt:lpstr>
      <vt:lpstr>Amazon AWS</vt:lpstr>
      <vt:lpstr>Amazon AWS in DBG</vt:lpstr>
      <vt:lpstr>Amazon AWS in DBG</vt:lpstr>
      <vt:lpstr>Tagging</vt:lpstr>
      <vt:lpstr>How to access AWS?</vt:lpstr>
      <vt:lpstr>Amazon AWS</vt:lpstr>
      <vt:lpstr>Regions and Availability zones</vt:lpstr>
      <vt:lpstr>Regions and Availability zones</vt:lpstr>
      <vt:lpstr>Lab 1: AWS Web Console</vt:lpstr>
      <vt:lpstr>Amazon AWS</vt:lpstr>
      <vt:lpstr>Identity management</vt:lpstr>
      <vt:lpstr>Amazon AWS</vt:lpstr>
      <vt:lpstr>VPC</vt:lpstr>
      <vt:lpstr>Subnets</vt:lpstr>
      <vt:lpstr>Internet Gateway / NAT Gateway</vt:lpstr>
      <vt:lpstr>Internet Gateway / NAT Gateway</vt:lpstr>
      <vt:lpstr>Other networking resources</vt:lpstr>
      <vt:lpstr>Lab 2: VPC and Networking</vt:lpstr>
      <vt:lpstr>Storage</vt:lpstr>
      <vt:lpstr>Storage</vt:lpstr>
      <vt:lpstr>Compute</vt:lpstr>
      <vt:lpstr>Compute</vt:lpstr>
      <vt:lpstr>Security Groups</vt:lpstr>
      <vt:lpstr>Security Groups</vt:lpstr>
      <vt:lpstr>Lab 3: Create a Webserver</vt:lpstr>
      <vt:lpstr>Auto-Scaling</vt:lpstr>
      <vt:lpstr>Load balancing</vt:lpstr>
      <vt:lpstr>Lab 4: Create an ASG with webservers</vt:lpstr>
      <vt:lpstr>Amazon AWS</vt:lpstr>
      <vt:lpstr>Managed services</vt:lpstr>
      <vt:lpstr>Storage</vt:lpstr>
      <vt:lpstr>Storage</vt:lpstr>
      <vt:lpstr>Databases</vt:lpstr>
      <vt:lpstr>PaaS</vt:lpstr>
      <vt:lpstr>PaaS</vt:lpstr>
      <vt:lpstr>Messaging</vt:lpstr>
      <vt:lpstr>Connectivity</vt:lpstr>
      <vt:lpstr>And lot more</vt:lpstr>
      <vt:lpstr>Lab 5: S3 &amp; Lambda</vt:lpstr>
      <vt:lpstr>Amazon AWS</vt:lpstr>
      <vt:lpstr>Cloudwatch</vt:lpstr>
      <vt:lpstr>Other tools</vt:lpstr>
      <vt:lpstr>Lab 6: Delete all resources which you created</vt:lpstr>
      <vt:lpstr>PowerPoint Presentation</vt:lpstr>
    </vt:vector>
  </TitlesOfParts>
  <Company>Deutsche Börse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AWS Introduction</dc:title>
  <dc:creator>Scholz Jakub</dc:creator>
  <cp:lastModifiedBy>Scholz Jakub</cp:lastModifiedBy>
  <cp:revision>151</cp:revision>
  <dcterms:created xsi:type="dcterms:W3CDTF">2017-02-06T10:00:36Z</dcterms:created>
  <dcterms:modified xsi:type="dcterms:W3CDTF">2017-03-17T08:14:38Z</dcterms:modified>
</cp:coreProperties>
</file>