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Ennek</a:t>
            </a:r>
            <a:r>
              <a:rPr lang="hu-HU" baseline="0" dirty="0" smtClean="0"/>
              <a:t> az a hátránya, hogy szeretjük azt, ha egy </a:t>
            </a:r>
            <a:r>
              <a:rPr lang="hu-HU" baseline="0" dirty="0" err="1" smtClean="0"/>
              <a:t>formot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beannel</a:t>
            </a:r>
            <a:r>
              <a:rPr lang="hu-HU" baseline="0" dirty="0" smtClean="0"/>
              <a:t> kezelünk.</a:t>
            </a:r>
          </a:p>
          <a:p>
            <a:r>
              <a:rPr lang="hu-HU" baseline="0" dirty="0" smtClean="0"/>
              <a:t>Ez így nem tud megvalósulni. Előnye, hogy ha nagy </a:t>
            </a:r>
            <a:r>
              <a:rPr lang="hu-HU" baseline="0" dirty="0" err="1" smtClean="0"/>
              <a:t>formról</a:t>
            </a:r>
            <a:r>
              <a:rPr lang="hu-HU" baseline="0" dirty="0" smtClean="0"/>
              <a:t> van szó, akkor elkülönül a </a:t>
            </a:r>
            <a:r>
              <a:rPr lang="hu-HU" baseline="0" dirty="0" err="1" smtClean="0"/>
              <a:t>formlogika</a:t>
            </a:r>
            <a:r>
              <a:rPr lang="hu-HU" baseline="0" dirty="0" smtClean="0"/>
              <a:t> és a navigációs logika.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D490363-779E-4375-B091-646437D6DAEB}" type="datetime2">
              <a:rPr lang="hu-HU" smtClean="0"/>
              <a:pPr/>
              <a:t>péntek, 2015. november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B0B59B-D72A-431A-B58F-96C9F275DEAE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72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JSF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Feltételes </a:t>
            </a:r>
            <a:r>
              <a:rPr lang="hu-HU" dirty="0"/>
              <a:t>Navigáció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605517" y="1200146"/>
            <a:ext cx="4210493" cy="3394471"/>
          </a:xfrm>
        </p:spPr>
        <p:txBody>
          <a:bodyPr>
            <a:normAutofit fontScale="92500" lnSpcReduction="20000"/>
          </a:bodyPr>
          <a:lstStyle/>
          <a:p>
            <a:pPr marL="0" indent="0" defTabSz="323999">
              <a:buNone/>
            </a:pPr>
            <a:r>
              <a:rPr lang="hu-HU" sz="1260">
                <a:latin typeface="Calibri"/>
              </a:rPr>
              <a:t>&lt;navigation-rule&gt;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&lt;from-view-id&gt;/pages/input.xhtml&lt;/from-view-id&gt;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&lt;from-outcome&gt;sayFoo&lt;/from-outcome&gt;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</a:t>
            </a:r>
            <a:r>
              <a:rPr lang="hu-HU" sz="1260" b="1">
                <a:latin typeface="Calibri"/>
              </a:rPr>
              <a:t>&lt;if&gt;#{fooBean.foo1Condition}&lt;/if&gt;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&lt;to-view-id&gt;/pages/foo1.xhtml&lt;/to-view-id&gt;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&lt;/navigation-case&gt;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&lt;from-outcome&gt;sayFoo&lt;/from-outcome&gt;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</a:t>
            </a:r>
            <a:r>
              <a:rPr lang="hu-HU" sz="1260" b="1">
                <a:latin typeface="Calibri"/>
              </a:rPr>
              <a:t>&lt;if&gt;#{fooBean.foo2Attr &amp;lt; 5000}&lt;/if&gt;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&lt;to-view-id&gt;/pages/foo2.xhtml&lt;/to-view-id&gt;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&lt;/navigation-case&gt;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&lt;/navigation-rule&gt;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538365" y="2163702"/>
            <a:ext cx="2004895" cy="707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Dinamikus feltételek teljesülése esetén hajtódik végre a navigáció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 flipV="1">
            <a:off x="4705969" y="2382758"/>
            <a:ext cx="1832395" cy="13448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49"/>
          <p:cNvCxnSpPr>
            <a:stCxn id="4" idx="3"/>
          </p:cNvCxnSpPr>
          <p:nvPr/>
        </p:nvCxnSpPr>
        <p:spPr>
          <a:xfrm flipH="1">
            <a:off x="4954774" y="2517246"/>
            <a:ext cx="1583590" cy="118261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0037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 </a:t>
            </a:r>
            <a:r>
              <a:rPr lang="hu-HU" dirty="0"/>
              <a:t>Linkekkel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1" y="1200146"/>
            <a:ext cx="7693721" cy="3394471"/>
          </a:xfrm>
        </p:spPr>
        <p:txBody>
          <a:bodyPr>
            <a:normAutofit lnSpcReduction="10000"/>
          </a:bodyPr>
          <a:lstStyle/>
          <a:p>
            <a:pPr lvl="0"/>
            <a:endParaRPr lang="hu-HU" sz="1980" dirty="0" smtClean="0">
              <a:latin typeface="Calibri"/>
            </a:endParaRPr>
          </a:p>
          <a:p>
            <a:pPr lvl="0"/>
            <a:r>
              <a:rPr lang="hu-HU" sz="1980" dirty="0" smtClean="0">
                <a:latin typeface="Calibri"/>
              </a:rPr>
              <a:t>&lt;</a:t>
            </a:r>
            <a:r>
              <a:rPr lang="hu-HU" sz="1980" dirty="0">
                <a:latin typeface="Calibri"/>
              </a:rPr>
              <a:t>h:link </a:t>
            </a:r>
            <a:r>
              <a:rPr lang="hu-HU" sz="1980" dirty="0" err="1">
                <a:latin typeface="Calibri"/>
              </a:rPr>
              <a:t>outcome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fooOutcome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Caption</a:t>
            </a:r>
            <a:r>
              <a:rPr lang="hu-HU" sz="1980" dirty="0">
                <a:latin typeface="Calibri"/>
              </a:rPr>
              <a:t>”/&gt;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</a:t>
            </a:r>
            <a:r>
              <a:rPr lang="hu-HU" sz="1710" b="1" dirty="0">
                <a:solidFill>
                  <a:srgbClr val="7F7F7F"/>
                </a:solidFill>
              </a:rPr>
              <a:t>JSF navigációban</a:t>
            </a:r>
            <a:r>
              <a:rPr lang="hu-HU" sz="1710" dirty="0">
                <a:solidFill>
                  <a:srgbClr val="7F7F7F"/>
                </a:solidFill>
              </a:rPr>
              <a:t> definiált </a:t>
            </a:r>
            <a:r>
              <a:rPr lang="hu-HU" sz="1710" dirty="0" err="1">
                <a:solidFill>
                  <a:srgbClr val="7F7F7F"/>
                </a:solidFill>
              </a:rPr>
              <a:t>outcome-t</a:t>
            </a:r>
            <a:r>
              <a:rPr lang="hu-HU" sz="1710" dirty="0">
                <a:solidFill>
                  <a:srgbClr val="7F7F7F"/>
                </a:solidFill>
              </a:rPr>
              <a:t> szeretnénk linkként kezelni.</a:t>
            </a: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outputLink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fooPage.xhtml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b="1" dirty="0"/>
              <a:t> </a:t>
            </a:r>
            <a:r>
              <a:rPr lang="hu-HU" sz="1980" b="1" dirty="0" err="1"/>
              <a:t>Caption</a:t>
            </a:r>
            <a:r>
              <a:rPr lang="hu-HU" sz="1980" b="1" dirty="0"/>
              <a:t> </a:t>
            </a:r>
            <a:r>
              <a:rPr lang="hu-HU" sz="1980" dirty="0">
                <a:latin typeface="Calibri"/>
              </a:rPr>
              <a:t>&lt;/</a:t>
            </a:r>
            <a:r>
              <a:rPr lang="hu-HU" sz="1980" dirty="0" err="1"/>
              <a:t>h</a:t>
            </a:r>
            <a:r>
              <a:rPr lang="hu-HU" sz="1980" dirty="0"/>
              <a:t>:</a:t>
            </a:r>
            <a:r>
              <a:rPr lang="hu-HU" sz="1980" dirty="0" err="1"/>
              <a:t>outputLink</a:t>
            </a:r>
            <a:r>
              <a:rPr lang="hu-HU" sz="1980" dirty="0">
                <a:latin typeface="Calibri"/>
              </a:rPr>
              <a:t>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JSF navigáció </a:t>
            </a:r>
            <a:r>
              <a:rPr lang="hu-HU" sz="1710" b="1" dirty="0">
                <a:solidFill>
                  <a:srgbClr val="7F7F7F"/>
                </a:solidFill>
              </a:rPr>
              <a:t>nélkül</a:t>
            </a:r>
            <a:r>
              <a:rPr lang="hu-HU" sz="1710" dirty="0">
                <a:solidFill>
                  <a:srgbClr val="7F7F7F"/>
                </a:solidFill>
              </a:rPr>
              <a:t>, explicit adjuk meg a célt.</a:t>
            </a:r>
            <a:endParaRPr lang="hu-HU" sz="1710" b="1" dirty="0">
              <a:solidFill>
                <a:srgbClr val="7F7F7F"/>
              </a:solidFill>
            </a:endParaRP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commandLink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action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>
                <a:latin typeface="Calibri"/>
              </a:rPr>
              <a:t>#{</a:t>
            </a:r>
            <a:r>
              <a:rPr lang="hu-HU" sz="1980" b="1" dirty="0" err="1">
                <a:latin typeface="Calibri"/>
              </a:rPr>
              <a:t>fooBean.fooAction</a:t>
            </a:r>
            <a:r>
              <a:rPr lang="hu-HU" sz="1980" b="1" dirty="0">
                <a:latin typeface="Calibri"/>
              </a:rPr>
              <a:t>}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/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</a:t>
            </a:r>
            <a:r>
              <a:rPr lang="hu-HU" sz="1710" b="1" dirty="0" err="1">
                <a:solidFill>
                  <a:srgbClr val="7F7F7F"/>
                </a:solidFill>
              </a:rPr>
              <a:t>ManagedBean</a:t>
            </a:r>
            <a:r>
              <a:rPr lang="hu-HU" sz="1710" b="1" dirty="0">
                <a:solidFill>
                  <a:srgbClr val="7F7F7F"/>
                </a:solidFill>
              </a:rPr>
              <a:t> </a:t>
            </a:r>
            <a:r>
              <a:rPr lang="hu-HU" sz="1710" b="1" dirty="0" err="1">
                <a:solidFill>
                  <a:srgbClr val="7F7F7F"/>
                </a:solidFill>
              </a:rPr>
              <a:t>action</a:t>
            </a:r>
            <a:r>
              <a:rPr lang="hu-HU" sz="1710" dirty="0">
                <a:solidFill>
                  <a:srgbClr val="7F7F7F"/>
                </a:solidFill>
              </a:rPr>
              <a:t> metódust szeretnénk hívni a navigáció végrehajtásához. </a:t>
            </a:r>
            <a:r>
              <a:rPr lang="hu-HU" sz="1710" u="sng" dirty="0">
                <a:solidFill>
                  <a:srgbClr val="7F7F7F"/>
                </a:solidFill>
              </a:rPr>
              <a:t>JS </a:t>
            </a:r>
            <a:r>
              <a:rPr lang="hu-HU" sz="1710" u="sng" dirty="0" err="1">
                <a:solidFill>
                  <a:srgbClr val="7F7F7F"/>
                </a:solidFill>
              </a:rPr>
              <a:t>onclick-kel</a:t>
            </a:r>
            <a:r>
              <a:rPr lang="hu-HU" sz="1710" u="sng" dirty="0">
                <a:solidFill>
                  <a:srgbClr val="7F7F7F"/>
                </a:solidFill>
              </a:rPr>
              <a:t> valósítja meg!</a:t>
            </a:r>
          </a:p>
        </p:txBody>
      </p:sp>
    </p:spTree>
    <p:extLst>
      <p:ext uri="{BB962C8B-B14F-4D97-AF65-F5344CB8AC3E}">
        <p14:creationId xmlns:p14="http://schemas.microsoft.com/office/powerpoint/2010/main" val="314430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 </a:t>
            </a:r>
            <a:r>
              <a:rPr lang="hu-HU" dirty="0"/>
              <a:t>Gombokkal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200146"/>
            <a:ext cx="7818120" cy="3394471"/>
          </a:xfrm>
        </p:spPr>
        <p:txBody>
          <a:bodyPr/>
          <a:lstStyle/>
          <a:p>
            <a:pPr lvl="0"/>
            <a:endParaRPr lang="hu-HU" sz="1980" dirty="0" smtClean="0">
              <a:latin typeface="Calibri"/>
            </a:endParaRPr>
          </a:p>
          <a:p>
            <a:pPr lvl="0"/>
            <a:r>
              <a:rPr lang="hu-HU" sz="1980" dirty="0" smtClean="0">
                <a:latin typeface="Calibri"/>
              </a:rPr>
              <a:t>&lt;</a:t>
            </a:r>
            <a:r>
              <a:rPr lang="hu-HU" sz="1980" dirty="0">
                <a:latin typeface="Calibri"/>
              </a:rPr>
              <a:t>h:</a:t>
            </a:r>
            <a:r>
              <a:rPr lang="hu-HU" sz="1980" dirty="0" err="1">
                <a:latin typeface="Calibri"/>
              </a:rPr>
              <a:t>button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outcome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fooOutcome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</a:t>
            </a:r>
            <a:r>
              <a:rPr lang="hu-HU" sz="1710" b="1" dirty="0">
                <a:solidFill>
                  <a:srgbClr val="7F7F7F"/>
                </a:solidFill>
              </a:rPr>
              <a:t>JSF navigációban</a:t>
            </a:r>
            <a:r>
              <a:rPr lang="hu-HU" sz="1710" dirty="0">
                <a:solidFill>
                  <a:srgbClr val="7F7F7F"/>
                </a:solidFill>
              </a:rPr>
              <a:t> definiált </a:t>
            </a:r>
            <a:r>
              <a:rPr lang="hu-HU" sz="1710" dirty="0" err="1">
                <a:solidFill>
                  <a:srgbClr val="7F7F7F"/>
                </a:solidFill>
              </a:rPr>
              <a:t>outcome-ot</a:t>
            </a:r>
            <a:r>
              <a:rPr lang="hu-HU" sz="1710" dirty="0">
                <a:solidFill>
                  <a:srgbClr val="7F7F7F"/>
                </a:solidFill>
              </a:rPr>
              <a:t> szeretnénk gombként kezelni. </a:t>
            </a:r>
            <a:r>
              <a:rPr lang="hu-HU" sz="1710" u="sng" dirty="0">
                <a:solidFill>
                  <a:srgbClr val="7F7F7F"/>
                </a:solidFill>
              </a:rPr>
              <a:t>JS </a:t>
            </a:r>
            <a:r>
              <a:rPr lang="hu-HU" sz="1710" u="sng" dirty="0" err="1">
                <a:solidFill>
                  <a:srgbClr val="7F7F7F"/>
                </a:solidFill>
              </a:rPr>
              <a:t>onclick-kel</a:t>
            </a:r>
            <a:r>
              <a:rPr lang="hu-HU" sz="1710" u="sng" dirty="0">
                <a:solidFill>
                  <a:srgbClr val="7F7F7F"/>
                </a:solidFill>
              </a:rPr>
              <a:t>  és a </a:t>
            </a:r>
            <a:r>
              <a:rPr lang="hu-HU" sz="1710" u="sng" dirty="0" err="1">
                <a:solidFill>
                  <a:srgbClr val="7F7F7F"/>
                </a:solidFill>
                <a:latin typeface="Calibri"/>
              </a:rPr>
              <a:t>windows.location.href</a:t>
            </a:r>
            <a:r>
              <a:rPr lang="hu-HU" sz="1710" u="sng" dirty="0">
                <a:solidFill>
                  <a:srgbClr val="7F7F7F"/>
                </a:solidFill>
              </a:rPr>
              <a:t> segítségével valósítja meg!</a:t>
            </a:r>
            <a:endParaRPr lang="hu-HU" sz="1980" dirty="0">
              <a:latin typeface="Calibri"/>
            </a:endParaRP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commandButton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action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>
                <a:latin typeface="Calibri"/>
              </a:rPr>
              <a:t>#{</a:t>
            </a:r>
            <a:r>
              <a:rPr lang="hu-HU" sz="1980" b="1" dirty="0" err="1">
                <a:latin typeface="Calibri"/>
              </a:rPr>
              <a:t>fooBean.fooAction</a:t>
            </a:r>
            <a:r>
              <a:rPr lang="hu-HU" sz="1980" b="1" dirty="0">
                <a:latin typeface="Calibri"/>
              </a:rPr>
              <a:t>}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/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</a:t>
            </a:r>
            <a:r>
              <a:rPr lang="hu-HU" sz="1710" b="1" dirty="0" err="1">
                <a:solidFill>
                  <a:srgbClr val="7F7F7F"/>
                </a:solidFill>
              </a:rPr>
              <a:t>ManagedBean</a:t>
            </a:r>
            <a:r>
              <a:rPr lang="hu-HU" sz="1710" b="1" dirty="0">
                <a:solidFill>
                  <a:srgbClr val="7F7F7F"/>
                </a:solidFill>
              </a:rPr>
              <a:t> </a:t>
            </a:r>
            <a:r>
              <a:rPr lang="hu-HU" sz="1710" b="1" dirty="0" err="1">
                <a:solidFill>
                  <a:srgbClr val="7F7F7F"/>
                </a:solidFill>
              </a:rPr>
              <a:t>action</a:t>
            </a:r>
            <a:r>
              <a:rPr lang="hu-HU" sz="1710" dirty="0">
                <a:solidFill>
                  <a:srgbClr val="7F7F7F"/>
                </a:solidFill>
              </a:rPr>
              <a:t> metódust szeretnénk hívni a navigáció végrehajtásához. </a:t>
            </a:r>
            <a:r>
              <a:rPr lang="hu-HU" sz="1710" dirty="0" err="1">
                <a:solidFill>
                  <a:srgbClr val="7F7F7F"/>
                </a:solidFill>
              </a:rPr>
              <a:t>Form</a:t>
            </a:r>
            <a:r>
              <a:rPr lang="hu-HU" sz="1710" dirty="0">
                <a:solidFill>
                  <a:srgbClr val="7F7F7F"/>
                </a:solidFill>
              </a:rPr>
              <a:t> </a:t>
            </a:r>
            <a:r>
              <a:rPr lang="hu-HU" sz="1710" dirty="0" err="1">
                <a:solidFill>
                  <a:srgbClr val="7F7F7F"/>
                </a:solidFill>
              </a:rPr>
              <a:t>POST-tal</a:t>
            </a:r>
            <a:r>
              <a:rPr lang="hu-HU" sz="1710" dirty="0">
                <a:solidFill>
                  <a:srgbClr val="7F7F7F"/>
                </a:solidFill>
              </a:rPr>
              <a:t> valósítja meg.</a:t>
            </a:r>
          </a:p>
        </p:txBody>
      </p:sp>
    </p:spTree>
    <p:extLst>
      <p:ext uri="{BB962C8B-B14F-4D97-AF65-F5344CB8AC3E}">
        <p14:creationId xmlns:p14="http://schemas.microsoft.com/office/powerpoint/2010/main" val="34654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Localizáció</a:t>
            </a:r>
            <a:r>
              <a:rPr lang="hu-HU" dirty="0" smtClean="0"/>
              <a:t> </a:t>
            </a:r>
            <a:r>
              <a:rPr lang="hu-HU" dirty="0"/>
              <a:t>lekérdezése és beállítása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1710">
                <a:latin typeface="Calibri"/>
              </a:rPr>
              <a:t>FacesContext.getCurrentInstance().getViewRoot().getLocale()</a:t>
            </a:r>
          </a:p>
          <a:p>
            <a:pPr lvl="0"/>
            <a:endParaRPr lang="hu-HU">
              <a:latin typeface="Calibri"/>
            </a:endParaRPr>
          </a:p>
          <a:p>
            <a:pPr lvl="0"/>
            <a:r>
              <a:rPr lang="hu-HU" sz="1710">
                <a:latin typeface="Calibri"/>
              </a:rPr>
              <a:t>FacesContext.getCurrentInstance().getViewRoot()</a:t>
            </a:r>
            <a:br>
              <a:rPr lang="hu-HU" sz="1710">
                <a:latin typeface="Calibri"/>
              </a:rPr>
            </a:br>
            <a:r>
              <a:rPr lang="hu-HU" sz="1710">
                <a:latin typeface="Calibri"/>
              </a:rPr>
              <a:t>.setLocale(new Locale(”hu”,”HU”));</a:t>
            </a:r>
          </a:p>
          <a:p>
            <a:pPr lvl="0"/>
            <a:endParaRPr lang="hu-HU">
              <a:latin typeface="Calibri"/>
            </a:endParaRPr>
          </a:p>
          <a:p>
            <a:pPr lvl="0"/>
            <a:r>
              <a:rPr lang="hu-HU" sz="1710">
                <a:latin typeface="Calibri"/>
              </a:rPr>
              <a:t>Locale(String language);</a:t>
            </a:r>
          </a:p>
          <a:p>
            <a:pPr lvl="0"/>
            <a:r>
              <a:rPr lang="hu-HU" sz="1710">
                <a:latin typeface="Calibri"/>
              </a:rPr>
              <a:t>Locale(String language, String country);</a:t>
            </a:r>
            <a:br>
              <a:rPr lang="hu-HU" sz="1710">
                <a:latin typeface="Calibri"/>
              </a:rPr>
            </a:br>
            <a:r>
              <a:rPr lang="hu-HU" sz="1710">
                <a:solidFill>
                  <a:srgbClr val="7F7F7F"/>
                </a:solidFill>
              </a:rPr>
              <a:t>Opcionálisan megadható az ország kód</a:t>
            </a:r>
          </a:p>
        </p:txBody>
      </p:sp>
    </p:spTree>
    <p:extLst>
      <p:ext uri="{BB962C8B-B14F-4D97-AF65-F5344CB8AC3E}">
        <p14:creationId xmlns:p14="http://schemas.microsoft.com/office/powerpoint/2010/main" val="140388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Projekt struktúra</a:t>
            </a:r>
          </a:p>
          <a:p>
            <a:pPr lvl="1"/>
            <a:r>
              <a:rPr lang="hu-HU" dirty="0"/>
              <a:t>&lt;</a:t>
            </a:r>
            <a:r>
              <a:rPr lang="hu-HU" dirty="0" err="1"/>
              <a:t>src</a:t>
            </a:r>
            <a:r>
              <a:rPr lang="hu-HU" dirty="0"/>
              <a:t>&gt;/hu/neuron/</a:t>
            </a:r>
            <a:r>
              <a:rPr lang="hu-HU" dirty="0" err="1"/>
              <a:t>tutorial</a:t>
            </a:r>
            <a:r>
              <a:rPr lang="hu-HU" dirty="0"/>
              <a:t>/</a:t>
            </a:r>
          </a:p>
          <a:p>
            <a:pPr lvl="2"/>
            <a:r>
              <a:rPr lang="hu-HU" dirty="0" err="1"/>
              <a:t>messages.properties</a:t>
            </a:r>
            <a:endParaRPr lang="hu-HU" dirty="0"/>
          </a:p>
          <a:p>
            <a:pPr lvl="2"/>
            <a:r>
              <a:rPr lang="hu-HU" dirty="0" err="1"/>
              <a:t>messages</a:t>
            </a:r>
            <a:r>
              <a:rPr lang="hu-HU" dirty="0"/>
              <a:t>_en_</a:t>
            </a:r>
            <a:r>
              <a:rPr lang="hu-HU" dirty="0" err="1"/>
              <a:t>US.properties</a:t>
            </a:r>
            <a:endParaRPr lang="hu-HU" dirty="0"/>
          </a:p>
          <a:p>
            <a:pPr lvl="2"/>
            <a:r>
              <a:rPr lang="hu-HU" dirty="0" err="1"/>
              <a:t>messages</a:t>
            </a:r>
            <a:r>
              <a:rPr lang="hu-HU" dirty="0"/>
              <a:t>_en_</a:t>
            </a:r>
            <a:r>
              <a:rPr lang="hu-HU" dirty="0" err="1"/>
              <a:t>GB.properties</a:t>
            </a:r>
            <a:endParaRPr lang="hu-HU" dirty="0"/>
          </a:p>
          <a:p>
            <a:pPr lvl="2"/>
            <a:r>
              <a:rPr lang="hu-HU" dirty="0" err="1" smtClean="0"/>
              <a:t>messages</a:t>
            </a:r>
            <a:r>
              <a:rPr lang="hu-HU" dirty="0" smtClean="0"/>
              <a:t>_</a:t>
            </a:r>
            <a:r>
              <a:rPr lang="hu-HU" dirty="0" err="1" smtClean="0"/>
              <a:t>hu.properties</a:t>
            </a:r>
            <a:endParaRPr lang="hu-HU" dirty="0"/>
          </a:p>
          <a:p>
            <a:pPr lvl="0"/>
            <a:r>
              <a:rPr lang="hu-HU" dirty="0"/>
              <a:t>Fájlok tartalma</a:t>
            </a:r>
          </a:p>
          <a:p>
            <a:pPr lvl="1"/>
            <a:r>
              <a:rPr lang="hu-HU" dirty="0"/>
              <a:t>kulcs-érték párok </a:t>
            </a:r>
            <a:r>
              <a:rPr lang="hu-HU" sz="1710" dirty="0">
                <a:solidFill>
                  <a:srgbClr val="7F7F7F"/>
                </a:solidFill>
              </a:rPr>
              <a:t>(Java </a:t>
            </a:r>
            <a:r>
              <a:rPr lang="hu-HU" sz="1710" dirty="0" err="1">
                <a:solidFill>
                  <a:srgbClr val="7F7F7F"/>
                </a:solidFill>
              </a:rPr>
              <a:t>Resource</a:t>
            </a:r>
            <a:r>
              <a:rPr lang="hu-HU" sz="1710" dirty="0">
                <a:solidFill>
                  <a:srgbClr val="7F7F7F"/>
                </a:solidFill>
              </a:rPr>
              <a:t> API)</a:t>
            </a:r>
          </a:p>
          <a:p>
            <a:pPr lvl="1"/>
            <a:r>
              <a:rPr lang="hu-HU" sz="1710" dirty="0" err="1">
                <a:latin typeface="Calibri"/>
              </a:rPr>
              <a:t>greeting</a:t>
            </a:r>
            <a:r>
              <a:rPr lang="hu-HU" sz="1710" dirty="0">
                <a:latin typeface="Calibri"/>
              </a:rPr>
              <a:t>=</a:t>
            </a:r>
            <a:r>
              <a:rPr lang="hu-HU" sz="1710" dirty="0" err="1">
                <a:latin typeface="Calibri"/>
              </a:rPr>
              <a:t>Welcome</a:t>
            </a:r>
            <a:r>
              <a:rPr lang="hu-HU" sz="1710" dirty="0">
                <a:latin typeface="Calibri"/>
              </a:rPr>
              <a:t>! </a:t>
            </a:r>
            <a:r>
              <a:rPr lang="hu-HU" sz="1710" dirty="0">
                <a:solidFill>
                  <a:srgbClr val="7F7F7F"/>
                </a:solidFill>
              </a:rPr>
              <a:t>(en_US,en_GB)</a:t>
            </a:r>
          </a:p>
          <a:p>
            <a:pPr lvl="1"/>
            <a:r>
              <a:rPr lang="hu-HU" sz="1710" dirty="0" err="1">
                <a:latin typeface="Calibri"/>
              </a:rPr>
              <a:t>greeting</a:t>
            </a:r>
            <a:r>
              <a:rPr lang="hu-HU" sz="1710" dirty="0">
                <a:latin typeface="Calibri"/>
              </a:rPr>
              <a:t>=Üdvözlet!</a:t>
            </a:r>
            <a:r>
              <a:rPr lang="hu-HU" dirty="0"/>
              <a:t> </a:t>
            </a:r>
            <a:r>
              <a:rPr lang="hu-HU" sz="1710" dirty="0">
                <a:solidFill>
                  <a:srgbClr val="7F7F7F"/>
                </a:solidFill>
              </a:rPr>
              <a:t>(</a:t>
            </a:r>
            <a:r>
              <a:rPr lang="hu-HU" sz="1710" dirty="0">
                <a:solidFill>
                  <a:srgbClr val="7F7F7F"/>
                </a:solidFill>
              </a:rPr>
              <a:t>hu)</a:t>
            </a:r>
            <a:endParaRPr lang="hu-HU" sz="171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6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faces-config.xml</a:t>
            </a:r>
            <a:br>
              <a:rPr lang="hu-HU"/>
            </a:br>
            <a:r>
              <a:rPr lang="hu-HU" sz="1440">
                <a:latin typeface="Calibri"/>
              </a:rPr>
              <a:t>&lt;faces-config ... 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&lt;application&gt;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	&lt;locale-config&gt;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		</a:t>
            </a:r>
            <a:r>
              <a:rPr lang="hu-HU" sz="1440" b="1">
                <a:latin typeface="Calibri"/>
              </a:rPr>
              <a:t>&lt;default-locale&gt;en&lt;/default-locale&gt;</a:t>
            </a:r>
            <a:br>
              <a:rPr lang="hu-HU" sz="1440" b="1">
                <a:latin typeface="Calibri"/>
              </a:rPr>
            </a:br>
            <a:r>
              <a:rPr lang="hu-HU" sz="1440">
                <a:latin typeface="Calibri"/>
              </a:rPr>
              <a:t>		&lt;/locale-config&gt;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	&lt;resource-bundle&gt;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		</a:t>
            </a:r>
            <a:r>
              <a:rPr lang="hu-HU" sz="1440" b="1">
                <a:latin typeface="Calibri"/>
              </a:rPr>
              <a:t>&lt;base-name&gt;hu.neuron.tutorial.messages&lt;/base-name&gt;</a:t>
            </a:r>
            <a:br>
              <a:rPr lang="hu-HU" sz="1440" b="1">
                <a:latin typeface="Calibri"/>
              </a:rPr>
            </a:br>
            <a:r>
              <a:rPr lang="hu-HU" sz="1440">
                <a:latin typeface="Calibri"/>
              </a:rPr>
              <a:t>			&lt;var&gt;</a:t>
            </a:r>
            <a:r>
              <a:rPr lang="hu-HU" sz="1440" b="1">
                <a:latin typeface="Calibri"/>
              </a:rPr>
              <a:t>msg</a:t>
            </a:r>
            <a:r>
              <a:rPr lang="hu-HU" sz="1440">
                <a:latin typeface="Calibri"/>
              </a:rPr>
              <a:t>&lt;/var&gt;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	&lt;/resource-bundle&gt;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	&lt;/application&gt;</a:t>
            </a:r>
            <a:br>
              <a:rPr lang="hu-HU" sz="1440">
                <a:latin typeface="Calibri"/>
              </a:rPr>
            </a:br>
            <a:r>
              <a:rPr lang="hu-HU" sz="1440">
                <a:latin typeface="Calibri"/>
              </a:rPr>
              <a:t>&lt;/faces-config&gt;</a:t>
            </a:r>
          </a:p>
        </p:txBody>
      </p:sp>
    </p:spTree>
    <p:extLst>
      <p:ext uri="{BB962C8B-B14F-4D97-AF65-F5344CB8AC3E}">
        <p14:creationId xmlns:p14="http://schemas.microsoft.com/office/powerpoint/2010/main" val="591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a felületen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EL kifejezéssel</a:t>
            </a:r>
          </a:p>
          <a:p>
            <a:pPr lvl="1"/>
            <a:r>
              <a:rPr lang="hu-HU" sz="1710">
                <a:latin typeface="Calibri"/>
              </a:rPr>
              <a:t>&lt;h:outputText value="</a:t>
            </a:r>
            <a:r>
              <a:rPr lang="hu-HU" sz="1710" b="1">
                <a:latin typeface="Calibri"/>
              </a:rPr>
              <a:t>#{msg[</a:t>
            </a:r>
            <a:r>
              <a:rPr lang="hu-HU" sz="1710" b="1"/>
              <a:t>'</a:t>
            </a:r>
            <a:r>
              <a:rPr lang="hu-HU" sz="1710" b="1">
                <a:latin typeface="Calibri"/>
              </a:rPr>
              <a:t>greeting']}</a:t>
            </a:r>
            <a:r>
              <a:rPr lang="hu-HU" sz="1710">
                <a:latin typeface="Calibri"/>
              </a:rPr>
              <a:t>" /&gt;</a:t>
            </a:r>
          </a:p>
          <a:p>
            <a:pPr lvl="1"/>
            <a:r>
              <a:rPr lang="hu-HU" sz="1710">
                <a:latin typeface="Calibri"/>
              </a:rPr>
              <a:t>&lt;h:outputText value="</a:t>
            </a:r>
            <a:r>
              <a:rPr lang="hu-HU" sz="1710" b="1">
                <a:latin typeface="Calibri"/>
              </a:rPr>
              <a:t>#{msg.greeting}</a:t>
            </a:r>
            <a:r>
              <a:rPr lang="hu-HU" sz="1710">
                <a:latin typeface="Calibri"/>
              </a:rPr>
              <a:t>" /&gt;</a:t>
            </a:r>
          </a:p>
          <a:p>
            <a:pPr lvl="0"/>
            <a:endParaRPr lang="hu-HU"/>
          </a:p>
          <a:p>
            <a:pPr lvl="0"/>
            <a:r>
              <a:rPr lang="hu-HU"/>
              <a:t>A konfigurációaban megadott változót, mint Map-et kezeljük, ahol a kulcsok a property fájlban megadott kulcs-értékpárpokból kerülhetnek ki</a:t>
            </a:r>
          </a:p>
        </p:txBody>
      </p:sp>
    </p:spTree>
    <p:extLst>
      <p:ext uri="{BB962C8B-B14F-4D97-AF65-F5344CB8AC3E}">
        <p14:creationId xmlns:p14="http://schemas.microsoft.com/office/powerpoint/2010/main" val="367713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 err="1"/>
              <a:t>Managed</a:t>
            </a:r>
            <a:r>
              <a:rPr lang="hu-HU" dirty="0"/>
              <a:t> BEAN ANNOTÁCIÓK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@</a:t>
            </a:r>
            <a:r>
              <a:rPr lang="hu-HU" dirty="0" err="1"/>
              <a:t>ManagedBean</a:t>
            </a:r>
            <a:endParaRPr lang="hu-HU" dirty="0"/>
          </a:p>
          <a:p>
            <a:pPr lvl="0"/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RequestScoped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ViewScoped</a:t>
            </a:r>
            <a:r>
              <a:rPr lang="hu-HU" dirty="0"/>
              <a:t> </a:t>
            </a:r>
          </a:p>
          <a:p>
            <a:pPr lvl="0"/>
            <a:r>
              <a:rPr lang="hu-HU" dirty="0"/>
              <a:t>@</a:t>
            </a:r>
            <a:r>
              <a:rPr lang="hu-HU" dirty="0" err="1"/>
              <a:t>SessionScoped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ApplicationScoped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CustomScoped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55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6000" y="1268017"/>
            <a:ext cx="7259320" cy="36367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eager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/>
              <a:t>Properties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ManagedProperty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=”#{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}”)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helloWorldBean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6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témakörök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1204802" y="1340890"/>
            <a:ext cx="686401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60">
                <a:solidFill>
                  <a:srgbClr val="FFFFFF"/>
                </a:solidFill>
                <a:latin typeface="Calibri"/>
                <a:ea typeface=""/>
                <a:cs typeface=""/>
              </a:rPr>
              <a:t>JSF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1204801" y="2085751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60">
                <a:solidFill>
                  <a:srgbClr val="FFFFFF"/>
                </a:solidFill>
                <a:latin typeface="Calibri"/>
                <a:ea typeface=""/>
                <a:cs typeface=""/>
              </a:rPr>
              <a:t>XHTML</a:t>
            </a:r>
          </a:p>
        </p:txBody>
      </p:sp>
      <p:sp>
        <p:nvSpPr>
          <p:cNvPr id="5" name="Szabadkézi sokszög 26"/>
          <p:cNvSpPr/>
          <p:nvPr/>
        </p:nvSpPr>
        <p:spPr>
          <a:xfrm>
            <a:off x="4731770" y="2085751"/>
            <a:ext cx="333704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600">
                <a:solidFill>
                  <a:srgbClr val="FFFFFF"/>
                </a:solidFill>
                <a:latin typeface="Calibri"/>
                <a:ea typeface=""/>
                <a:cs typeface=""/>
              </a:rPr>
              <a:t>Managed Bean</a:t>
            </a:r>
          </a:p>
        </p:txBody>
      </p:sp>
      <p:sp>
        <p:nvSpPr>
          <p:cNvPr id="6" name="Szabadkézi sokszög 27"/>
          <p:cNvSpPr/>
          <p:nvPr/>
        </p:nvSpPr>
        <p:spPr>
          <a:xfrm>
            <a:off x="1198037" y="2812696"/>
            <a:ext cx="110886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HTML5</a:t>
            </a:r>
          </a:p>
        </p:txBody>
      </p:sp>
      <p:sp>
        <p:nvSpPr>
          <p:cNvPr id="7" name="Szabadkézi sokszög 29"/>
          <p:cNvSpPr/>
          <p:nvPr/>
        </p:nvSpPr>
        <p:spPr>
          <a:xfrm>
            <a:off x="2338248" y="2812696"/>
            <a:ext cx="1120789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CSS</a:t>
            </a:r>
          </a:p>
        </p:txBody>
      </p:sp>
      <p:sp>
        <p:nvSpPr>
          <p:cNvPr id="8" name="Szabadkézi sokszög 30"/>
          <p:cNvSpPr/>
          <p:nvPr/>
        </p:nvSpPr>
        <p:spPr>
          <a:xfrm>
            <a:off x="3493420" y="2812696"/>
            <a:ext cx="104723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Java Script</a:t>
            </a:r>
          </a:p>
        </p:txBody>
      </p:sp>
      <p:sp>
        <p:nvSpPr>
          <p:cNvPr id="9" name="Lekerekített téglalap 10"/>
          <p:cNvSpPr/>
          <p:nvPr/>
        </p:nvSpPr>
        <p:spPr>
          <a:xfrm>
            <a:off x="1013677" y="2626625"/>
            <a:ext cx="3581834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Tag Library</a:t>
            </a:r>
          </a:p>
        </p:txBody>
      </p:sp>
      <p:sp>
        <p:nvSpPr>
          <p:cNvPr id="10" name="Lekerekített téglalap 10"/>
          <p:cNvSpPr/>
          <p:nvPr/>
        </p:nvSpPr>
        <p:spPr>
          <a:xfrm>
            <a:off x="1013678" y="1886174"/>
            <a:ext cx="7261642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Java Servlet API</a:t>
            </a:r>
          </a:p>
        </p:txBody>
      </p:sp>
      <p:sp>
        <p:nvSpPr>
          <p:cNvPr id="11" name="Szabadkézi sokszög 32"/>
          <p:cNvSpPr/>
          <p:nvPr/>
        </p:nvSpPr>
        <p:spPr>
          <a:xfrm>
            <a:off x="4731769" y="2805635"/>
            <a:ext cx="1086422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Service Client</a:t>
            </a:r>
          </a:p>
        </p:txBody>
      </p:sp>
      <p:sp>
        <p:nvSpPr>
          <p:cNvPr id="12" name="Szabadkézi sokszög 33"/>
          <p:cNvSpPr/>
          <p:nvPr/>
        </p:nvSpPr>
        <p:spPr>
          <a:xfrm>
            <a:off x="5845860" y="2805635"/>
            <a:ext cx="110886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Event</a:t>
            </a:r>
            <a:r>
              <a:rPr lang="hu-HU" sz="1620">
                <a:solidFill>
                  <a:srgbClr val="FFFFFF"/>
                </a:solidFill>
                <a:latin typeface="Calibri"/>
                <a:ea typeface=""/>
                <a:cs typeface=""/>
              </a:rPr>
              <a:t> </a:t>
            </a: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Hander</a:t>
            </a:r>
            <a:endParaRPr lang="hu-HU" sz="162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3" name="Szabadkézi sokszög 34"/>
          <p:cNvSpPr/>
          <p:nvPr/>
        </p:nvSpPr>
        <p:spPr>
          <a:xfrm>
            <a:off x="6986012" y="2806738"/>
            <a:ext cx="1082801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>
                <a:solidFill>
                  <a:srgbClr val="FFFFFF"/>
                </a:solidFill>
                <a:latin typeface="Calibri"/>
                <a:ea typeface=""/>
                <a:cs typeface=""/>
              </a:rPr>
              <a:t>Validation</a:t>
            </a:r>
          </a:p>
        </p:txBody>
      </p:sp>
      <p:sp>
        <p:nvSpPr>
          <p:cNvPr id="14" name="Lekerekített téglalap 10"/>
          <p:cNvSpPr/>
          <p:nvPr/>
        </p:nvSpPr>
        <p:spPr>
          <a:xfrm>
            <a:off x="4693485" y="2620362"/>
            <a:ext cx="3581834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Controller</a:t>
            </a:r>
          </a:p>
        </p:txBody>
      </p:sp>
      <p:sp>
        <p:nvSpPr>
          <p:cNvPr id="15" name="Lekerekített téglalap 10"/>
          <p:cNvSpPr/>
          <p:nvPr/>
        </p:nvSpPr>
        <p:spPr>
          <a:xfrm>
            <a:off x="4436943" y="2177116"/>
            <a:ext cx="399728" cy="3973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380640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hu-HU" sz="126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703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Post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EN„ "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http://www.w3.org/TR/xhtml1/DTD/xhtml1-transitional.dtd"&gt;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hu-H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endParaRPr lang="hu-H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commandButton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endParaRPr lang="hu-HU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endParaRPr lang="hu-HU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74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/>
              <a:t>Konverzió és </a:t>
            </a:r>
            <a:r>
              <a:rPr lang="hu-HU" dirty="0" err="1"/>
              <a:t>Validáció</a:t>
            </a:r>
            <a:r>
              <a:rPr lang="hu-HU" dirty="0"/>
              <a:t> az </a:t>
            </a:r>
            <a:r>
              <a:rPr lang="hu-HU" dirty="0" smtClean="0"/>
              <a:t>Életciklusban</a:t>
            </a:r>
            <a:endParaRPr lang="hu-HU" dirty="0"/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319960"/>
            <a:ext cx="4208398" cy="32974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Balra nyíl 3"/>
          <p:cNvSpPr/>
          <p:nvPr/>
        </p:nvSpPr>
        <p:spPr>
          <a:xfrm>
            <a:off x="6923312" y="1628894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5" name="Balra nyíl 8"/>
          <p:cNvSpPr/>
          <p:nvPr/>
        </p:nvSpPr>
        <p:spPr>
          <a:xfrm>
            <a:off x="6923312" y="2269411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6" name="Balra nyíl 10"/>
          <p:cNvSpPr/>
          <p:nvPr/>
        </p:nvSpPr>
        <p:spPr>
          <a:xfrm>
            <a:off x="6923312" y="4054666"/>
            <a:ext cx="241678" cy="24297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440" kern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7" name="Szabadkézi sokszög 5"/>
          <p:cNvSpPr/>
          <p:nvPr/>
        </p:nvSpPr>
        <p:spPr>
          <a:xfrm>
            <a:off x="7164990" y="1577276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Konverzió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8" name="Szabadkézi sokszög 6"/>
          <p:cNvSpPr/>
          <p:nvPr/>
        </p:nvSpPr>
        <p:spPr>
          <a:xfrm>
            <a:off x="7164990" y="2217786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Validáció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9" name="Szabadkézi sokszög 9"/>
          <p:cNvSpPr/>
          <p:nvPr/>
        </p:nvSpPr>
        <p:spPr>
          <a:xfrm>
            <a:off x="7164990" y="4003042"/>
            <a:ext cx="1431662" cy="346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Üzenetek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8309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46472"/>
            <a:ext cx="7406640" cy="3748146"/>
          </a:xfrm>
        </p:spPr>
        <p:txBody>
          <a:bodyPr>
            <a:normAutofit lnSpcReduction="1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Standard </a:t>
            </a:r>
            <a:r>
              <a:rPr lang="hu-HU" dirty="0"/>
              <a:t>konverterek tag nélkül</a:t>
            </a:r>
          </a:p>
          <a:p>
            <a:pPr lvl="1"/>
            <a:r>
              <a:rPr lang="hu-HU" sz="1710" dirty="0" err="1">
                <a:latin typeface="Calibri"/>
              </a:rPr>
              <a:t>javax.faces.BigDecimal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javax.faces.BigInteger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javax.faces.Boolean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javax.faces.Byte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javax.faces.Character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javax.faces.Double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javax.faces.Float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javax.faces.Integer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javax.faces.Long</a:t>
            </a:r>
            <a:endParaRPr lang="hu-HU" sz="1710" dirty="0">
              <a:latin typeface="Calibri"/>
            </a:endParaRPr>
          </a:p>
          <a:p>
            <a:pPr lvl="1"/>
            <a:r>
              <a:rPr lang="hu-HU" sz="1710" dirty="0" err="1">
                <a:latin typeface="Calibri"/>
              </a:rPr>
              <a:t>javax.faces.Short</a:t>
            </a:r>
            <a:endParaRPr lang="hu-HU" sz="171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30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83771"/>
            <a:ext cx="7406640" cy="3748146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Standard </a:t>
            </a:r>
            <a:r>
              <a:rPr lang="hu-HU" dirty="0"/>
              <a:t>konverter </a:t>
            </a:r>
            <a:r>
              <a:rPr lang="hu-HU" dirty="0" err="1"/>
              <a:t>tagek</a:t>
            </a:r>
            <a:endParaRPr lang="hu-HU" dirty="0"/>
          </a:p>
          <a:p>
            <a:pPr lvl="1"/>
            <a:r>
              <a:rPr lang="hu-HU" sz="1710" dirty="0">
                <a:latin typeface="Calibri"/>
              </a:rPr>
              <a:t>f:convertDateTime</a:t>
            </a:r>
          </a:p>
          <a:p>
            <a:pPr lvl="2"/>
            <a:r>
              <a:rPr lang="hu-HU" sz="1530" b="1" dirty="0" err="1">
                <a:latin typeface="Calibri"/>
              </a:rPr>
              <a:t>dateStyle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default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short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medium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long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full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timeStyle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default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short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medium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long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full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pattern</a:t>
            </a:r>
            <a:r>
              <a:rPr lang="hu-HU" sz="1530" dirty="0">
                <a:latin typeface="Calibri"/>
              </a:rPr>
              <a:t>=„</a:t>
            </a:r>
            <a:r>
              <a:rPr lang="hu-HU" sz="1530" dirty="0" err="1">
                <a:latin typeface="Calibri"/>
              </a:rPr>
              <a:t>yyyy.MM.dd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type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time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date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both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locale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timezone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timezone</a:t>
            </a:r>
            <a:r>
              <a:rPr lang="hu-HU" sz="1530" dirty="0">
                <a:latin typeface="Calibri"/>
              </a:rPr>
              <a:t>"</a:t>
            </a:r>
          </a:p>
          <a:p>
            <a:pPr lvl="1"/>
            <a:r>
              <a:rPr lang="hu-HU" sz="1710" dirty="0">
                <a:latin typeface="Calibri"/>
              </a:rPr>
              <a:t>f:convertNumber</a:t>
            </a:r>
          </a:p>
          <a:p>
            <a:pPr lvl="2"/>
            <a:r>
              <a:rPr lang="hu-HU" sz="1530" b="1" dirty="0" err="1">
                <a:latin typeface="Calibri"/>
              </a:rPr>
              <a:t>pattern</a:t>
            </a:r>
            <a:r>
              <a:rPr lang="hu-HU" sz="1530" dirty="0">
                <a:latin typeface="Calibri"/>
              </a:rPr>
              <a:t>=</a:t>
            </a:r>
            <a:r>
              <a:rPr lang="hu-HU" sz="1530" dirty="0"/>
              <a:t> " </a:t>
            </a:r>
            <a:r>
              <a:rPr lang="hu-HU" sz="1530" dirty="0">
                <a:latin typeface="Calibri"/>
              </a:rPr>
              <a:t>#000.00</a:t>
            </a:r>
            <a:r>
              <a:rPr lang="hu-HU" sz="1530" dirty="0"/>
              <a:t>"</a:t>
            </a:r>
            <a:r>
              <a:rPr lang="hu-HU" sz="1530" dirty="0">
                <a:latin typeface="Calibri"/>
              </a:rPr>
              <a:t> </a:t>
            </a:r>
            <a:r>
              <a:rPr lang="hu-HU" sz="1530" b="1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locale</a:t>
            </a:r>
            <a:r>
              <a:rPr lang="hu-HU" sz="1530" dirty="0">
                <a:latin typeface="Calibri"/>
              </a:rPr>
              <a:t>" </a:t>
            </a:r>
          </a:p>
          <a:p>
            <a:pPr lvl="2"/>
            <a:r>
              <a:rPr lang="hu-HU" sz="1530" b="1" dirty="0" err="1">
                <a:latin typeface="Calibri"/>
              </a:rPr>
              <a:t>minIntegerDigits</a:t>
            </a:r>
            <a:r>
              <a:rPr lang="hu-HU" sz="1530" dirty="0">
                <a:latin typeface="Calibri"/>
              </a:rPr>
              <a:t>="min" </a:t>
            </a:r>
            <a:r>
              <a:rPr lang="hu-HU" sz="1530" b="1" dirty="0" err="1">
                <a:latin typeface="Calibri"/>
              </a:rPr>
              <a:t>maxIntegerDigits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max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minFractionDigits</a:t>
            </a:r>
            <a:r>
              <a:rPr lang="hu-HU" sz="1530" dirty="0">
                <a:latin typeface="Calibri"/>
              </a:rPr>
              <a:t>="min" </a:t>
            </a:r>
            <a:r>
              <a:rPr lang="hu-HU" sz="1530" b="1" dirty="0" err="1">
                <a:latin typeface="Calibri"/>
              </a:rPr>
              <a:t>maxFractionDigits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max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groupingUsed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true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false</a:t>
            </a:r>
            <a:r>
              <a:rPr lang="hu-HU" sz="1530" dirty="0">
                <a:latin typeface="Calibri"/>
              </a:rPr>
              <a:t>" </a:t>
            </a:r>
            <a:r>
              <a:rPr lang="hu-HU" sz="1530" b="1" dirty="0" err="1">
                <a:latin typeface="Calibri"/>
              </a:rPr>
              <a:t>integerOnly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true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false</a:t>
            </a:r>
            <a:r>
              <a:rPr lang="hu-HU" sz="1530" dirty="0">
                <a:latin typeface="Calibri"/>
              </a:rPr>
              <a:t>"</a:t>
            </a:r>
          </a:p>
          <a:p>
            <a:pPr lvl="2"/>
            <a:r>
              <a:rPr lang="hu-HU" sz="1530" b="1" dirty="0" err="1">
                <a:latin typeface="Calibri"/>
              </a:rPr>
              <a:t>type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number</a:t>
            </a:r>
            <a:r>
              <a:rPr lang="hu-HU" sz="1530" dirty="0">
                <a:latin typeface="Calibri"/>
              </a:rPr>
              <a:t>|</a:t>
            </a:r>
            <a:r>
              <a:rPr lang="hu-HU" sz="1530" dirty="0" err="1">
                <a:latin typeface="Calibri"/>
              </a:rPr>
              <a:t>currency</a:t>
            </a:r>
            <a:r>
              <a:rPr lang="hu-HU" sz="1530" dirty="0">
                <a:latin typeface="Calibri"/>
              </a:rPr>
              <a:t>|percent" </a:t>
            </a:r>
          </a:p>
          <a:p>
            <a:pPr lvl="2"/>
            <a:r>
              <a:rPr lang="hu-HU" sz="1530" b="1" dirty="0" err="1">
                <a:latin typeface="Calibri"/>
              </a:rPr>
              <a:t>currencyCode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currencyCode</a:t>
            </a:r>
            <a:r>
              <a:rPr lang="hu-HU" sz="1530" dirty="0">
                <a:latin typeface="Calibri"/>
              </a:rPr>
              <a:t>" </a:t>
            </a:r>
            <a:r>
              <a:rPr lang="hu-HU" sz="1530" b="1" dirty="0" err="1">
                <a:latin typeface="Calibri"/>
              </a:rPr>
              <a:t>currencySymbol</a:t>
            </a:r>
            <a:r>
              <a:rPr lang="hu-HU" sz="1530" dirty="0">
                <a:latin typeface="Calibri"/>
              </a:rPr>
              <a:t>="</a:t>
            </a:r>
            <a:r>
              <a:rPr lang="hu-HU" sz="1530" dirty="0" err="1">
                <a:latin typeface="Calibri"/>
              </a:rPr>
              <a:t>currencySymbol</a:t>
            </a:r>
            <a:r>
              <a:rPr lang="hu-HU" sz="1530" dirty="0">
                <a:latin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0337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Konverter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144301"/>
            <a:ext cx="7406640" cy="3450308"/>
          </a:xfrm>
        </p:spPr>
        <p:txBody>
          <a:bodyPr/>
          <a:lstStyle/>
          <a:p>
            <a:pPr lvl="0"/>
            <a:r>
              <a:rPr lang="hu-HU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javax.faces.convert.Converter</a:t>
            </a:r>
            <a:r>
              <a:rPr lang="hu-HU" dirty="0">
                <a:latin typeface="Calibri"/>
              </a:rPr>
              <a:t> interfész</a:t>
            </a:r>
          </a:p>
          <a:p>
            <a:pPr lvl="1"/>
            <a:r>
              <a:rPr lang="hu-HU" sz="1710" b="1" dirty="0">
                <a:latin typeface="Calibri"/>
              </a:rPr>
              <a:t>@</a:t>
            </a:r>
            <a:r>
              <a:rPr lang="hu-HU" sz="1710" b="1" dirty="0" err="1">
                <a:latin typeface="Calibri"/>
              </a:rPr>
              <a:t>FacesConverter</a:t>
            </a:r>
            <a:r>
              <a:rPr lang="hu-HU" sz="1710" b="1" dirty="0">
                <a:latin typeface="Calibri"/>
              </a:rPr>
              <a:t> </a:t>
            </a:r>
            <a:r>
              <a:rPr lang="hu-HU" sz="1710" dirty="0">
                <a:latin typeface="Calibri"/>
              </a:rPr>
              <a:t>(</a:t>
            </a:r>
            <a:r>
              <a:rPr lang="hu-HU" sz="1620" dirty="0"/>
              <a:t>"</a:t>
            </a:r>
            <a:r>
              <a:rPr lang="hu-HU" sz="1710" dirty="0" err="1">
                <a:latin typeface="Calibri"/>
              </a:rPr>
              <a:t>fooConverterId</a:t>
            </a:r>
            <a:r>
              <a:rPr lang="hu-HU" sz="1620" dirty="0"/>
              <a:t>"</a:t>
            </a:r>
            <a:r>
              <a:rPr lang="hu-HU" sz="1710" dirty="0">
                <a:latin typeface="Calibri"/>
              </a:rPr>
              <a:t>)</a:t>
            </a:r>
          </a:p>
          <a:p>
            <a:pPr lvl="1"/>
            <a:r>
              <a:rPr lang="hu-HU" sz="1710" dirty="0">
                <a:latin typeface="Calibri"/>
              </a:rPr>
              <a:t>&lt;f:</a:t>
            </a:r>
            <a:r>
              <a:rPr lang="hu-HU" sz="1710" dirty="0" err="1">
                <a:latin typeface="Calibri"/>
              </a:rPr>
              <a:t>converter</a:t>
            </a:r>
            <a:r>
              <a:rPr lang="hu-HU" sz="1710" dirty="0">
                <a:latin typeface="Calibri"/>
              </a:rPr>
              <a:t> </a:t>
            </a:r>
            <a:r>
              <a:rPr lang="hu-HU" sz="1710" b="1" dirty="0" err="1">
                <a:latin typeface="Calibri"/>
              </a:rPr>
              <a:t>converterId</a:t>
            </a:r>
            <a:r>
              <a:rPr lang="hu-HU" sz="1710" dirty="0">
                <a:latin typeface="Calibri"/>
              </a:rPr>
              <a:t>=</a:t>
            </a:r>
            <a:r>
              <a:rPr lang="hu-HU" sz="1620" dirty="0"/>
              <a:t> "</a:t>
            </a:r>
            <a:r>
              <a:rPr lang="hu-HU" sz="1710" dirty="0" err="1">
                <a:latin typeface="Calibri"/>
              </a:rPr>
              <a:t>fooConverterId</a:t>
            </a:r>
            <a:r>
              <a:rPr lang="hu-HU" sz="1620" dirty="0"/>
              <a:t>" </a:t>
            </a:r>
            <a:r>
              <a:rPr lang="hu-HU" sz="1710" dirty="0">
                <a:latin typeface="Calibri"/>
              </a:rPr>
              <a:t>&gt;</a:t>
            </a:r>
          </a:p>
          <a:p>
            <a:pPr lvl="1"/>
            <a:r>
              <a:rPr lang="hu-HU" sz="1710" dirty="0">
                <a:latin typeface="Calibri"/>
              </a:rPr>
              <a:t>Implementálandó metódusok</a:t>
            </a:r>
          </a:p>
          <a:p>
            <a:pPr lvl="2"/>
            <a:r>
              <a:rPr lang="en-US" sz="1260" dirty="0">
                <a:latin typeface="Calibri"/>
              </a:rPr>
              <a:t>public </a:t>
            </a:r>
            <a:r>
              <a:rPr lang="en-US" sz="1260" b="1" dirty="0">
                <a:latin typeface="Calibri"/>
              </a:rPr>
              <a:t>Object</a:t>
            </a:r>
            <a:r>
              <a:rPr lang="en-US" sz="1260" dirty="0">
                <a:latin typeface="Calibri"/>
              </a:rPr>
              <a:t> </a:t>
            </a:r>
            <a:r>
              <a:rPr lang="en-US" sz="1260" dirty="0" err="1">
                <a:latin typeface="Calibri"/>
              </a:rPr>
              <a:t>getAsObject</a:t>
            </a:r>
            <a:r>
              <a:rPr lang="en-US" sz="1260" dirty="0">
                <a:latin typeface="Calibri"/>
              </a:rPr>
              <a:t>(</a:t>
            </a:r>
            <a:r>
              <a:rPr lang="en-US" sz="1260" dirty="0" err="1">
                <a:latin typeface="Calibri"/>
              </a:rPr>
              <a:t>FacesContext</a:t>
            </a:r>
            <a:r>
              <a:rPr lang="en-US" sz="1260" dirty="0">
                <a:latin typeface="Calibri"/>
              </a:rPr>
              <a:t> context, </a:t>
            </a:r>
            <a:r>
              <a:rPr lang="en-US" sz="1260" dirty="0" err="1">
                <a:latin typeface="Calibri"/>
              </a:rPr>
              <a:t>UIComponent</a:t>
            </a:r>
            <a:r>
              <a:rPr lang="en-US" sz="1260" dirty="0">
                <a:latin typeface="Calibri"/>
              </a:rPr>
              <a:t> component, </a:t>
            </a:r>
            <a:r>
              <a:rPr lang="en-US" sz="1260" b="1" dirty="0">
                <a:latin typeface="Calibri"/>
              </a:rPr>
              <a:t>String value</a:t>
            </a:r>
            <a:r>
              <a:rPr lang="en-US" sz="1260" dirty="0">
                <a:latin typeface="Calibri"/>
              </a:rPr>
              <a:t>)</a:t>
            </a:r>
            <a:endParaRPr lang="hu-HU" sz="1260" dirty="0">
              <a:latin typeface="Calibri"/>
            </a:endParaRPr>
          </a:p>
          <a:p>
            <a:pPr lvl="2"/>
            <a:r>
              <a:rPr lang="en-US" sz="1260" dirty="0">
                <a:latin typeface="Calibri"/>
              </a:rPr>
              <a:t>public </a:t>
            </a:r>
            <a:r>
              <a:rPr lang="en-US" sz="1260" b="1" dirty="0">
                <a:latin typeface="Calibri"/>
              </a:rPr>
              <a:t>String</a:t>
            </a:r>
            <a:r>
              <a:rPr lang="en-US" sz="1260" dirty="0">
                <a:latin typeface="Calibri"/>
              </a:rPr>
              <a:t> </a:t>
            </a:r>
            <a:r>
              <a:rPr lang="en-US" sz="1260" dirty="0" err="1">
                <a:latin typeface="Calibri"/>
              </a:rPr>
              <a:t>getAsString</a:t>
            </a:r>
            <a:r>
              <a:rPr lang="en-US" sz="1260" dirty="0">
                <a:latin typeface="Calibri"/>
              </a:rPr>
              <a:t>(</a:t>
            </a:r>
            <a:r>
              <a:rPr lang="en-US" sz="1260" dirty="0" err="1">
                <a:latin typeface="Calibri"/>
              </a:rPr>
              <a:t>FacesContext</a:t>
            </a:r>
            <a:r>
              <a:rPr lang="en-US" sz="1260" dirty="0">
                <a:latin typeface="Calibri"/>
              </a:rPr>
              <a:t> context, </a:t>
            </a:r>
            <a:r>
              <a:rPr lang="en-US" sz="1260" dirty="0" err="1">
                <a:latin typeface="Calibri"/>
              </a:rPr>
              <a:t>UIComponent</a:t>
            </a:r>
            <a:r>
              <a:rPr lang="en-US" sz="1260" dirty="0">
                <a:latin typeface="Calibri"/>
              </a:rPr>
              <a:t> component, </a:t>
            </a:r>
            <a:r>
              <a:rPr lang="en-US" sz="1260" b="1" dirty="0">
                <a:latin typeface="Calibri"/>
              </a:rPr>
              <a:t>Object value</a:t>
            </a:r>
            <a:r>
              <a:rPr lang="en-US" sz="1260" dirty="0">
                <a:latin typeface="Calibri"/>
              </a:rPr>
              <a:t>)</a:t>
            </a:r>
            <a:endParaRPr lang="hu-HU" sz="126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25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Validáció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30785"/>
            <a:ext cx="7406640" cy="3426797"/>
          </a:xfrm>
        </p:spPr>
        <p:txBody>
          <a:bodyPr>
            <a:normAutofit fontScale="70000" lnSpcReduction="20000"/>
          </a:bodyPr>
          <a:lstStyle/>
          <a:p>
            <a:pPr lvl="0"/>
            <a:endParaRPr lang="hu-HU" dirty="0" smtClean="0"/>
          </a:p>
          <a:p>
            <a:pPr lvl="0"/>
            <a:endParaRPr lang="hu-HU" dirty="0"/>
          </a:p>
          <a:p>
            <a:pPr lvl="0"/>
            <a:r>
              <a:rPr lang="hu-HU" dirty="0" smtClean="0"/>
              <a:t>Kötelező/Opcionális </a:t>
            </a:r>
            <a:r>
              <a:rPr lang="hu-HU" dirty="0"/>
              <a:t>beállítás</a:t>
            </a:r>
          </a:p>
          <a:p>
            <a:pPr lvl="1"/>
            <a:r>
              <a:rPr lang="hu-HU" dirty="0" err="1">
                <a:latin typeface="Calibri"/>
              </a:rPr>
              <a:t>required</a:t>
            </a:r>
            <a:r>
              <a:rPr lang="hu-HU" dirty="0"/>
              <a:t> attribútum</a:t>
            </a:r>
          </a:p>
          <a:p>
            <a:pPr lvl="0"/>
            <a:r>
              <a:rPr lang="hu-HU" dirty="0"/>
              <a:t>Komponensek</a:t>
            </a:r>
          </a:p>
          <a:p>
            <a:pPr lvl="1">
              <a:spcBef>
                <a:spcPts val="0"/>
              </a:spcBef>
            </a:pPr>
            <a:r>
              <a:rPr lang="hu-HU" dirty="0">
                <a:latin typeface="Calibri"/>
              </a:rPr>
              <a:t>f:validateDoubleRange</a:t>
            </a:r>
          </a:p>
          <a:p>
            <a:pPr lvl="1">
              <a:spcBef>
                <a:spcPts val="0"/>
              </a:spcBef>
            </a:pPr>
            <a:r>
              <a:rPr lang="hu-HU" dirty="0">
                <a:latin typeface="Calibri"/>
              </a:rPr>
              <a:t>f:validateLength</a:t>
            </a:r>
          </a:p>
          <a:p>
            <a:pPr lvl="1">
              <a:spcBef>
                <a:spcPts val="0"/>
              </a:spcBef>
            </a:pPr>
            <a:r>
              <a:rPr lang="hu-HU" dirty="0">
                <a:latin typeface="Calibri"/>
              </a:rPr>
              <a:t>f:validateLongRange</a:t>
            </a:r>
          </a:p>
          <a:p>
            <a:pPr lvl="1">
              <a:spcBef>
                <a:spcPts val="0"/>
              </a:spcBef>
            </a:pPr>
            <a:r>
              <a:rPr lang="hu-HU" dirty="0"/>
              <a:t>Attribútumok</a:t>
            </a:r>
          </a:p>
          <a:p>
            <a:pPr lvl="2">
              <a:spcBef>
                <a:spcPts val="0"/>
              </a:spcBef>
            </a:pPr>
            <a:r>
              <a:rPr lang="hu-HU" b="1" dirty="0"/>
              <a:t>maximum</a:t>
            </a:r>
          </a:p>
          <a:p>
            <a:pPr lvl="2">
              <a:spcBef>
                <a:spcPts val="0"/>
              </a:spcBef>
            </a:pPr>
            <a:r>
              <a:rPr lang="hu-HU" b="1" dirty="0"/>
              <a:t>minimum</a:t>
            </a:r>
          </a:p>
          <a:p>
            <a:pPr lvl="0"/>
            <a:r>
              <a:rPr lang="hu-HU" sz="2070" dirty="0" err="1"/>
              <a:t>ManagedBean</a:t>
            </a:r>
            <a:r>
              <a:rPr lang="hu-HU" sz="2070" dirty="0"/>
              <a:t> metódusok</a:t>
            </a:r>
          </a:p>
          <a:p>
            <a:pPr lvl="1"/>
            <a:r>
              <a:rPr lang="en-US" dirty="0">
                <a:latin typeface="Calibri"/>
              </a:rPr>
              <a:t>public void </a:t>
            </a:r>
            <a:r>
              <a:rPr lang="hu-HU" dirty="0" err="1">
                <a:latin typeface="Calibri"/>
              </a:rPr>
              <a:t>fooValidatorMethod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en-US" b="1" dirty="0">
                <a:latin typeface="Calibri"/>
              </a:rPr>
              <a:t>(</a:t>
            </a:r>
            <a:r>
              <a:rPr lang="en-US" b="1" dirty="0" err="1">
                <a:latin typeface="Calibri"/>
              </a:rPr>
              <a:t>FacesContext</a:t>
            </a:r>
            <a:r>
              <a:rPr lang="en-US" b="1" dirty="0">
                <a:latin typeface="Calibri"/>
              </a:rPr>
              <a:t> context, </a:t>
            </a:r>
            <a:r>
              <a:rPr lang="en-US" b="1" dirty="0" err="1">
                <a:latin typeface="Calibri"/>
              </a:rPr>
              <a:t>UIComponent</a:t>
            </a:r>
            <a:r>
              <a:rPr lang="en-US" b="1" dirty="0">
                <a:latin typeface="Calibri"/>
              </a:rPr>
              <a:t> component, Object value)</a:t>
            </a:r>
            <a:r>
              <a:rPr lang="en-US" dirty="0">
                <a:latin typeface="Calibri"/>
              </a:rPr>
              <a:t> { .. }</a:t>
            </a:r>
            <a:endParaRPr lang="hu-HU" dirty="0">
              <a:latin typeface="Calibri"/>
            </a:endParaRPr>
          </a:p>
        </p:txBody>
      </p:sp>
      <p:sp>
        <p:nvSpPr>
          <p:cNvPr id="4" name="Szabadkézi sokszög 4"/>
          <p:cNvSpPr/>
          <p:nvPr/>
        </p:nvSpPr>
        <p:spPr>
          <a:xfrm>
            <a:off x="5369539" y="843764"/>
            <a:ext cx="1828090" cy="4494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  <a:ea typeface=""/>
                <a:cs typeface=""/>
              </a:rPr>
              <a:t>Az adott form elem attribútuma.</a:t>
            </a:r>
            <a:endParaRPr lang="hu-HU" sz="108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cxnSp>
        <p:nvCxnSpPr>
          <p:cNvPr id="5" name="Egyenes összekötő nyíllal 6"/>
          <p:cNvCxnSpPr/>
          <p:nvPr/>
        </p:nvCxnSpPr>
        <p:spPr>
          <a:xfrm flipH="1">
            <a:off x="4210050" y="1218475"/>
            <a:ext cx="1222989" cy="43200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9"/>
          <p:cNvSpPr/>
          <p:nvPr/>
        </p:nvSpPr>
        <p:spPr>
          <a:xfrm>
            <a:off x="5369539" y="1595365"/>
            <a:ext cx="2004895" cy="4973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Az adott form elembe kerül bele, mint tartalmazott tag.</a:t>
            </a:r>
          </a:p>
        </p:txBody>
      </p:sp>
      <p:cxnSp>
        <p:nvCxnSpPr>
          <p:cNvPr id="7" name="Egyenes összekötő nyíllal 6"/>
          <p:cNvCxnSpPr>
            <a:stCxn id="6" idx="3"/>
          </p:cNvCxnSpPr>
          <p:nvPr/>
        </p:nvCxnSpPr>
        <p:spPr>
          <a:xfrm flipH="1">
            <a:off x="3882285" y="1844023"/>
            <a:ext cx="1487254" cy="6189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" name="Szabadkézi sokszög 15"/>
          <p:cNvSpPr/>
          <p:nvPr/>
        </p:nvSpPr>
        <p:spPr>
          <a:xfrm>
            <a:off x="5934805" y="2374510"/>
            <a:ext cx="2525656" cy="10014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Az adott form elem „validator” attribútumához kötjük a metódust.</a:t>
            </a:r>
            <a:r>
              <a:rPr lang="hu-HU" sz="1080" kern="0">
                <a:solidFill>
                  <a:srgbClr val="FFFFFF"/>
                </a:solidFill>
                <a:latin typeface="Arial"/>
                <a:ea typeface=""/>
                <a:cs typeface=""/>
              </a:rPr>
              <a:t/>
            </a:r>
            <a:br>
              <a:rPr lang="hu-HU" sz="1080" kern="0">
                <a:solidFill>
                  <a:srgbClr val="FFFFFF"/>
                </a:solidFill>
                <a:latin typeface="Arial"/>
                <a:ea typeface=""/>
                <a:cs typeface=""/>
              </a:rPr>
            </a:br>
            <a:r>
              <a:rPr lang="hu-HU" sz="1080" kern="0">
                <a:solidFill>
                  <a:srgbClr val="FFFFFF"/>
                </a:solidFill>
                <a:latin typeface="Arial"/>
                <a:ea typeface=""/>
                <a:cs typeface=""/>
              </a:rPr>
              <a:t>Implementációja ugyan olyan elvek szerint működik, mint a Validator interfész megvalósításai.</a:t>
            </a:r>
          </a:p>
        </p:txBody>
      </p:sp>
      <p:cxnSp>
        <p:nvCxnSpPr>
          <p:cNvPr id="9" name="Egyenes összekötő nyíllal 6"/>
          <p:cNvCxnSpPr>
            <a:stCxn id="8" idx="3"/>
          </p:cNvCxnSpPr>
          <p:nvPr/>
        </p:nvCxnSpPr>
        <p:spPr>
          <a:xfrm flipH="1">
            <a:off x="5277391" y="2875241"/>
            <a:ext cx="657414" cy="60532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9646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Validáció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83771"/>
            <a:ext cx="7406640" cy="3816970"/>
          </a:xfrm>
        </p:spPr>
        <p:txBody>
          <a:bodyPr/>
          <a:lstStyle/>
          <a:p>
            <a:pPr lvl="0"/>
            <a:endParaRPr lang="hu-HU" dirty="0" smtClean="0">
              <a:latin typeface="Calibri"/>
            </a:endParaRPr>
          </a:p>
          <a:p>
            <a:pPr lvl="0"/>
            <a:r>
              <a:rPr lang="hu-HU" dirty="0" smtClean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javax.faces.validator.Validator</a:t>
            </a:r>
            <a:r>
              <a:rPr lang="hu-HU" dirty="0">
                <a:latin typeface="Calibri"/>
              </a:rPr>
              <a:t> interfész</a:t>
            </a:r>
          </a:p>
          <a:p>
            <a:pPr lvl="1"/>
            <a:r>
              <a:rPr lang="hu-HU" sz="1710" b="1" dirty="0">
                <a:latin typeface="Calibri"/>
              </a:rPr>
              <a:t>@</a:t>
            </a:r>
            <a:r>
              <a:rPr lang="hu-HU" sz="1710" b="1" dirty="0" err="1">
                <a:latin typeface="Calibri"/>
              </a:rPr>
              <a:t>FacesVaildator</a:t>
            </a:r>
            <a:r>
              <a:rPr lang="hu-HU" sz="1710" dirty="0">
                <a:latin typeface="Calibri"/>
              </a:rPr>
              <a:t>("</a:t>
            </a:r>
            <a:r>
              <a:rPr lang="hu-HU" sz="1710" dirty="0" err="1">
                <a:latin typeface="Calibri"/>
              </a:rPr>
              <a:t>fooValidatorId</a:t>
            </a:r>
            <a:r>
              <a:rPr lang="hu-HU" sz="1710" dirty="0">
                <a:latin typeface="Calibri"/>
              </a:rPr>
              <a:t>")</a:t>
            </a:r>
          </a:p>
          <a:p>
            <a:pPr lvl="1"/>
            <a:r>
              <a:rPr lang="hu-HU" sz="1710" dirty="0">
                <a:latin typeface="Calibri"/>
              </a:rPr>
              <a:t>&lt;f:</a:t>
            </a:r>
            <a:r>
              <a:rPr lang="hu-HU" sz="1710" dirty="0" err="1">
                <a:latin typeface="Calibri"/>
              </a:rPr>
              <a:t>validator</a:t>
            </a:r>
            <a:r>
              <a:rPr lang="hu-HU" sz="1710" dirty="0">
                <a:latin typeface="Calibri"/>
              </a:rPr>
              <a:t> </a:t>
            </a:r>
            <a:r>
              <a:rPr lang="hu-HU" sz="1710" b="1" dirty="0" err="1">
                <a:latin typeface="Calibri"/>
              </a:rPr>
              <a:t>validatorId</a:t>
            </a:r>
            <a:r>
              <a:rPr lang="hu-HU" sz="1710" dirty="0">
                <a:latin typeface="Calibri"/>
              </a:rPr>
              <a:t>="</a:t>
            </a:r>
            <a:r>
              <a:rPr lang="hu-HU" sz="1710" dirty="0" err="1">
                <a:latin typeface="Calibri"/>
              </a:rPr>
              <a:t>fooValidatorId</a:t>
            </a:r>
            <a:r>
              <a:rPr lang="hu-HU" sz="1710" dirty="0">
                <a:latin typeface="Calibri"/>
              </a:rPr>
              <a:t>"&gt;</a:t>
            </a:r>
          </a:p>
          <a:p>
            <a:pPr lvl="1"/>
            <a:r>
              <a:rPr lang="hu-HU" sz="1620" dirty="0">
                <a:latin typeface="Calibri"/>
              </a:rPr>
              <a:t>Implementálandó metódus</a:t>
            </a:r>
          </a:p>
          <a:p>
            <a:pPr lvl="2">
              <a:spcBef>
                <a:spcPts val="0"/>
              </a:spcBef>
            </a:pPr>
            <a:r>
              <a:rPr lang="hu-HU" sz="1260" dirty="0" err="1">
                <a:latin typeface="Calibri"/>
              </a:rPr>
              <a:t>public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void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validate</a:t>
            </a:r>
            <a:r>
              <a:rPr lang="hu-HU" sz="1260" dirty="0">
                <a:latin typeface="Calibri"/>
              </a:rPr>
              <a:t>(</a:t>
            </a:r>
            <a:r>
              <a:rPr lang="hu-HU" sz="1260" dirty="0" err="1">
                <a:latin typeface="Calibri"/>
              </a:rPr>
              <a:t>FacesContext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context</a:t>
            </a:r>
            <a:r>
              <a:rPr lang="hu-HU" sz="1260" dirty="0">
                <a:latin typeface="Calibri"/>
              </a:rPr>
              <a:t>, </a:t>
            </a:r>
            <a:r>
              <a:rPr lang="hu-HU" sz="1260" dirty="0" err="1">
                <a:latin typeface="Calibri"/>
              </a:rPr>
              <a:t>UIComponent</a:t>
            </a:r>
            <a:r>
              <a:rPr lang="hu-HU" sz="1260" dirty="0">
                <a:latin typeface="Calibri"/>
              </a:rPr>
              <a:t> </a:t>
            </a:r>
            <a:r>
              <a:rPr lang="hu-HU" sz="1260" dirty="0" err="1">
                <a:latin typeface="Calibri"/>
              </a:rPr>
              <a:t>component</a:t>
            </a:r>
            <a:r>
              <a:rPr lang="hu-HU" sz="1260" dirty="0">
                <a:latin typeface="Calibri"/>
              </a:rPr>
              <a:t>, </a:t>
            </a:r>
            <a:r>
              <a:rPr lang="hu-HU" sz="1260" b="1" dirty="0" err="1">
                <a:latin typeface="Calibri"/>
              </a:rPr>
              <a:t>Object</a:t>
            </a:r>
            <a:r>
              <a:rPr lang="hu-HU" sz="1260" b="1" dirty="0">
                <a:latin typeface="Calibri"/>
              </a:rPr>
              <a:t> </a:t>
            </a:r>
            <a:r>
              <a:rPr lang="hu-HU" sz="1260" b="1" dirty="0" err="1">
                <a:latin typeface="Calibri"/>
              </a:rPr>
              <a:t>value</a:t>
            </a:r>
            <a:r>
              <a:rPr lang="hu-HU" sz="1260" dirty="0">
                <a:latin typeface="Calibri"/>
              </a:rPr>
              <a:t>)</a:t>
            </a:r>
            <a:br>
              <a:rPr lang="hu-HU" sz="1260" dirty="0">
                <a:latin typeface="Calibri"/>
              </a:rPr>
            </a:br>
            <a:r>
              <a:rPr lang="hu-HU" sz="1260" b="1" dirty="0" err="1">
                <a:latin typeface="Calibri"/>
              </a:rPr>
              <a:t>throws</a:t>
            </a:r>
            <a:r>
              <a:rPr lang="hu-HU" sz="1260" b="1" dirty="0">
                <a:latin typeface="Calibri"/>
              </a:rPr>
              <a:t> </a:t>
            </a:r>
            <a:r>
              <a:rPr lang="hu-HU" sz="1260" b="1" dirty="0" err="1">
                <a:latin typeface="Calibri"/>
              </a:rPr>
              <a:t>ValidatorException</a:t>
            </a:r>
            <a:endParaRPr lang="hu-HU" sz="1260" b="1" dirty="0">
              <a:latin typeface="Calibri"/>
            </a:endParaRPr>
          </a:p>
          <a:p>
            <a:pPr lvl="1"/>
            <a:r>
              <a:rPr lang="hu-HU" sz="1620" dirty="0" err="1">
                <a:latin typeface="Calibri"/>
              </a:rPr>
              <a:t>ValidatorException</a:t>
            </a:r>
            <a:r>
              <a:rPr lang="hu-HU" sz="1620" dirty="0">
                <a:latin typeface="Calibri"/>
              </a:rPr>
              <a:t>(</a:t>
            </a:r>
            <a:r>
              <a:rPr lang="hu-HU" sz="1620" dirty="0" err="1">
                <a:latin typeface="Calibri"/>
              </a:rPr>
              <a:t>FacesMessage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msg</a:t>
            </a:r>
            <a:r>
              <a:rPr lang="hu-HU" sz="1620" dirty="0">
                <a:latin typeface="Calibri"/>
              </a:rPr>
              <a:t>)</a:t>
            </a:r>
            <a:br>
              <a:rPr lang="hu-HU" sz="1620" dirty="0">
                <a:latin typeface="Calibri"/>
              </a:rPr>
            </a:br>
            <a:r>
              <a:rPr lang="hu-HU" sz="1620" dirty="0" err="1">
                <a:latin typeface="Calibri"/>
              </a:rPr>
              <a:t>ValidatorException</a:t>
            </a:r>
            <a:r>
              <a:rPr lang="hu-HU" sz="1620" dirty="0">
                <a:latin typeface="Calibri"/>
              </a:rPr>
              <a:t>(</a:t>
            </a:r>
            <a:r>
              <a:rPr lang="hu-HU" sz="1620" dirty="0" err="1">
                <a:latin typeface="Calibri"/>
              </a:rPr>
              <a:t>FacesMessage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msg</a:t>
            </a:r>
            <a:r>
              <a:rPr lang="hu-HU" sz="1620" dirty="0">
                <a:latin typeface="Calibri"/>
              </a:rPr>
              <a:t>, </a:t>
            </a:r>
            <a:r>
              <a:rPr lang="hu-HU" sz="1620" dirty="0" err="1">
                <a:latin typeface="Calibri"/>
              </a:rPr>
              <a:t>Throwable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cause</a:t>
            </a:r>
            <a:r>
              <a:rPr lang="hu-HU" sz="1620" dirty="0">
                <a:latin typeface="Calibri"/>
              </a:rPr>
              <a:t>)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solidFill>
                  <a:srgbClr val="7F7F7F"/>
                </a:solidFill>
                <a:latin typeface="Calibri"/>
              </a:rPr>
              <a:t>Amennyiben a </a:t>
            </a:r>
            <a:r>
              <a:rPr lang="hu-HU" sz="1620" dirty="0" err="1">
                <a:solidFill>
                  <a:srgbClr val="7F7F7F"/>
                </a:solidFill>
                <a:latin typeface="Calibri"/>
              </a:rPr>
              <a:t>validáció</a:t>
            </a:r>
            <a:r>
              <a:rPr lang="hu-HU" sz="1620" dirty="0">
                <a:solidFill>
                  <a:srgbClr val="7F7F7F"/>
                </a:solidFill>
                <a:latin typeface="Calibri"/>
              </a:rPr>
              <a:t> sikertelen kivételt dobunk, melynek megadjuk az üzenetet. Megadhatunk egy opcionális kivételt is.</a:t>
            </a:r>
          </a:p>
        </p:txBody>
      </p:sp>
    </p:spTree>
    <p:extLst>
      <p:ext uri="{BB962C8B-B14F-4D97-AF65-F5344CB8AC3E}">
        <p14:creationId xmlns:p14="http://schemas.microsoft.com/office/powerpoint/2010/main" val="150324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Üzenetek</a:t>
            </a:r>
            <a:endParaRPr lang="hu-HU" dirty="0"/>
          </a:p>
        </p:txBody>
      </p:sp>
      <p:sp>
        <p:nvSpPr>
          <p:cNvPr id="3" name="Tartalom helye 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u-HU" dirty="0" err="1" smtClean="0"/>
              <a:t>FacesMessage</a:t>
            </a:r>
            <a:endParaRPr lang="hu-HU" dirty="0"/>
          </a:p>
          <a:p>
            <a:pPr lvl="1"/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FacesMessage.Severity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dirty="0">
                <a:solidFill>
                  <a:srgbClr val="7F7F7F"/>
                </a:solidFill>
                <a:latin typeface="Calibri"/>
              </a:rPr>
              <a:t>A </a:t>
            </a:r>
            <a:r>
              <a:rPr lang="hu-HU" dirty="0" err="1">
                <a:solidFill>
                  <a:srgbClr val="7F7F7F"/>
                </a:solidFill>
                <a:latin typeface="Calibri"/>
              </a:rPr>
              <a:t>validáció</a:t>
            </a:r>
            <a:r>
              <a:rPr lang="hu-HU" dirty="0">
                <a:solidFill>
                  <a:srgbClr val="7F7F7F"/>
                </a:solidFill>
                <a:latin typeface="Calibri"/>
              </a:rPr>
              <a:t> eredményének szöveges megjelenítése üzenetként</a:t>
            </a:r>
            <a:r>
              <a:rPr lang="hu-HU" dirty="0" smtClean="0">
                <a:solidFill>
                  <a:srgbClr val="7F7F7F"/>
                </a:solidFill>
                <a:latin typeface="Calibri"/>
              </a:rPr>
              <a:t>.</a:t>
            </a:r>
          </a:p>
          <a:p>
            <a:pPr lvl="1"/>
            <a:r>
              <a:rPr lang="hu-HU" dirty="0" smtClean="0">
                <a:latin typeface="Calibri"/>
              </a:rPr>
              <a:t>Üzenetek létrehozása i18n-nel</a:t>
            </a:r>
            <a:r>
              <a:rPr lang="hu-HU" dirty="0">
                <a:latin typeface="Calibri"/>
              </a:rPr>
              <a:t/>
            </a:r>
            <a:br>
              <a:rPr lang="hu-HU" dirty="0">
                <a:latin typeface="Calibri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ResourceBundle.getBundle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bundle.getString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FacesContext.getCurrentInstance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hu-HU" sz="144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45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Üzenetek </a:t>
            </a:r>
            <a:r>
              <a:rPr lang="hu-HU" dirty="0"/>
              <a:t>megjelenítése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144301"/>
            <a:ext cx="7406640" cy="3450308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>
              <a:latin typeface="Calibri"/>
            </a:endParaRPr>
          </a:p>
          <a:p>
            <a:pPr lvl="0"/>
            <a:r>
              <a:rPr lang="hu-HU" dirty="0" smtClean="0">
                <a:latin typeface="Calibri"/>
              </a:rPr>
              <a:t> </a:t>
            </a:r>
            <a:r>
              <a:rPr lang="hu-HU" dirty="0">
                <a:latin typeface="Calibri"/>
              </a:rPr>
              <a:t>h:message</a:t>
            </a:r>
          </a:p>
          <a:p>
            <a:pPr lvl="1"/>
            <a:r>
              <a:rPr lang="hu-HU" b="1" dirty="0" err="1">
                <a:latin typeface="Calibri"/>
              </a:rPr>
              <a:t>for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fooInputId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showDetail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showSummary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b="1" dirty="0" err="1">
                <a:latin typeface="Calibri"/>
              </a:rPr>
              <a:t>fatal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error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warn</a:t>
            </a:r>
            <a:r>
              <a:rPr lang="hu-HU" dirty="0">
                <a:latin typeface="Calibri"/>
              </a:rPr>
              <a:t>…, </a:t>
            </a:r>
            <a:r>
              <a:rPr lang="hu-HU" b="1" dirty="0" err="1">
                <a:latin typeface="Calibri"/>
              </a:rPr>
              <a:t>info</a:t>
            </a:r>
            <a:r>
              <a:rPr lang="hu-HU" dirty="0">
                <a:latin typeface="Calibri"/>
              </a:rPr>
              <a:t>… </a:t>
            </a:r>
            <a:r>
              <a:rPr lang="hu-HU" b="1" dirty="0" err="1">
                <a:latin typeface="Calibri"/>
              </a:rPr>
              <a:t>Style</a:t>
            </a:r>
            <a:r>
              <a:rPr lang="hu-HU" dirty="0">
                <a:latin typeface="Calibri"/>
              </a:rPr>
              <a:t> &amp; </a:t>
            </a:r>
            <a:r>
              <a:rPr lang="hu-HU" b="1" dirty="0" err="1">
                <a:latin typeface="Calibri"/>
              </a:rPr>
              <a:t>Class</a:t>
            </a:r>
            <a:r>
              <a:rPr lang="hu-HU" dirty="0">
                <a:latin typeface="Calibri"/>
              </a:rPr>
              <a:t> attribútumok</a:t>
            </a:r>
          </a:p>
          <a:p>
            <a:pPr lvl="0"/>
            <a:r>
              <a:rPr lang="hu-HU" dirty="0"/>
              <a:t> </a:t>
            </a:r>
            <a:r>
              <a:rPr lang="hu-HU" dirty="0">
                <a:latin typeface="Calibri"/>
              </a:rPr>
              <a:t>h:messages</a:t>
            </a:r>
          </a:p>
          <a:p>
            <a:pPr lvl="1"/>
            <a:r>
              <a:rPr lang="hu-HU" dirty="0">
                <a:latin typeface="Calibri"/>
              </a:rPr>
              <a:t>+ </a:t>
            </a:r>
            <a:r>
              <a:rPr lang="hu-HU" b="1" dirty="0" err="1">
                <a:latin typeface="Calibri"/>
              </a:rPr>
              <a:t>globalOnly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true</a:t>
            </a:r>
            <a:r>
              <a:rPr lang="hu-HU" dirty="0">
                <a:latin typeface="Calibri"/>
              </a:rPr>
              <a:t>"</a:t>
            </a:r>
          </a:p>
          <a:p>
            <a:pPr lvl="1"/>
            <a:r>
              <a:rPr lang="hu-HU" dirty="0">
                <a:latin typeface="Calibri"/>
              </a:rPr>
              <a:t>+ </a:t>
            </a:r>
            <a:r>
              <a:rPr lang="hu-HU" b="1" dirty="0" err="1">
                <a:latin typeface="Calibri"/>
              </a:rPr>
              <a:t>layout</a:t>
            </a:r>
            <a:r>
              <a:rPr lang="hu-HU" dirty="0">
                <a:latin typeface="Calibri"/>
              </a:rPr>
              <a:t> = "</a:t>
            </a:r>
            <a:r>
              <a:rPr lang="hu-HU" dirty="0" err="1">
                <a:latin typeface="Calibri"/>
              </a:rPr>
              <a:t>table</a:t>
            </a:r>
            <a:r>
              <a:rPr lang="hu-HU" dirty="0">
                <a:latin typeface="Calibri"/>
              </a:rPr>
              <a:t>|</a:t>
            </a:r>
            <a:r>
              <a:rPr lang="hu-HU" dirty="0" err="1">
                <a:latin typeface="Calibri"/>
              </a:rPr>
              <a:t>list</a:t>
            </a:r>
            <a:r>
              <a:rPr lang="hu-HU" dirty="0">
                <a:latin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444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mint MVC keretrendszer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1137006" y="1598748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Model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4661233" y="1598748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kern="0">
                <a:solidFill>
                  <a:srgbClr val="FFFFFF"/>
                </a:solidFill>
                <a:latin typeface="Calibri"/>
                <a:ea typeface=""/>
                <a:cs typeface=""/>
              </a:rPr>
              <a:t>ManagedBeans</a:t>
            </a:r>
            <a:br>
              <a:rPr lang="hu-HU" kern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kern="0">
                <a:solidFill>
                  <a:srgbClr val="FFFFFF"/>
                </a:solidFill>
                <a:latin typeface="Calibri"/>
                <a:ea typeface=""/>
                <a:cs typeface=""/>
              </a:rPr>
              <a:t>Services, Entities</a:t>
            </a:r>
            <a:endParaRPr lang="hu-HU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3"/>
          <p:cNvSpPr/>
          <p:nvPr/>
        </p:nvSpPr>
        <p:spPr>
          <a:xfrm>
            <a:off x="1137006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View</a:t>
            </a:r>
          </a:p>
        </p:txBody>
      </p:sp>
      <p:sp>
        <p:nvSpPr>
          <p:cNvPr id="6" name="Szabadkézi sokszög 25"/>
          <p:cNvSpPr/>
          <p:nvPr/>
        </p:nvSpPr>
        <p:spPr>
          <a:xfrm>
            <a:off x="4661233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 kern="0">
                <a:solidFill>
                  <a:srgbClr val="FFFFFF"/>
                </a:solidFill>
                <a:latin typeface="Calibri"/>
                <a:ea typeface=""/>
                <a:cs typeface=""/>
              </a:rPr>
              <a:t>XHTML</a:t>
            </a:r>
            <a:endParaRPr lang="hu-HU" sz="351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3"/>
          <p:cNvSpPr/>
          <p:nvPr/>
        </p:nvSpPr>
        <p:spPr>
          <a:xfrm>
            <a:off x="1137006" y="3285404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Controller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4661233" y="3285404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 kern="0">
                <a:solidFill>
                  <a:srgbClr val="FFFFFF"/>
                </a:solidFill>
                <a:latin typeface="Calibri"/>
                <a:ea typeface=""/>
                <a:cs typeface=""/>
              </a:rPr>
              <a:t>FacesServlet</a:t>
            </a:r>
            <a:endParaRPr lang="hu-HU" sz="351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040157" y="4191930"/>
            <a:ext cx="25180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20" dirty="0"/>
              <a:t>Update </a:t>
            </a:r>
            <a:r>
              <a:rPr lang="hu-HU" sz="1620" dirty="0" err="1"/>
              <a:t>model</a:t>
            </a:r>
            <a:r>
              <a:rPr lang="hu-HU" sz="1620" dirty="0"/>
              <a:t> &amp; </a:t>
            </a:r>
            <a:r>
              <a:rPr lang="hu-HU" sz="1620" dirty="0" err="1"/>
              <a:t>Navigation</a:t>
            </a:r>
            <a:endParaRPr lang="hu-HU" sz="1620" dirty="0"/>
          </a:p>
        </p:txBody>
      </p:sp>
      <p:cxnSp>
        <p:nvCxnSpPr>
          <p:cNvPr id="11" name="Egyenes összekötő nyíllal 10"/>
          <p:cNvCxnSpPr>
            <a:stCxn id="9" idx="0"/>
            <a:endCxn id="8" idx="2"/>
          </p:cNvCxnSpPr>
          <p:nvPr/>
        </p:nvCxnSpPr>
        <p:spPr>
          <a:xfrm flipV="1">
            <a:off x="6299188" y="3901027"/>
            <a:ext cx="29967" cy="29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7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Template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246200"/>
            <a:ext cx="7406640" cy="3740304"/>
          </a:xfrm>
        </p:spPr>
        <p:txBody>
          <a:bodyPr/>
          <a:lstStyle/>
          <a:p>
            <a:pPr lvl="0"/>
            <a:r>
              <a:rPr lang="hu-HU"/>
              <a:t>JSF Facelet taglib – template tag</a:t>
            </a:r>
          </a:p>
          <a:p>
            <a:pPr lvl="0"/>
            <a:r>
              <a:rPr lang="hu-HU">
                <a:latin typeface="Calibri"/>
              </a:rPr>
              <a:t>ui:insert</a:t>
            </a:r>
            <a:endParaRPr lang="hu-HU"/>
          </a:p>
          <a:p>
            <a:pPr lvl="1"/>
            <a:r>
              <a:rPr lang="hu-HU"/>
              <a:t>Megadjuk a </a:t>
            </a:r>
            <a:r>
              <a:rPr lang="hu-HU">
                <a:latin typeface="Calibri"/>
              </a:rPr>
              <a:t>name </a:t>
            </a:r>
            <a:r>
              <a:rPr lang="hu-HU"/>
              <a:t>attribútumot</a:t>
            </a:r>
          </a:p>
          <a:p>
            <a:pPr lvl="1"/>
            <a:r>
              <a:rPr lang="hu-HU"/>
              <a:t>Ezt fogja cserélni a konkrét oldalban definiált </a:t>
            </a:r>
            <a:r>
              <a:rPr lang="hu-HU">
                <a:latin typeface="Calibri"/>
              </a:rPr>
              <a:t>ui:define</a:t>
            </a:r>
            <a:r>
              <a:rPr lang="hu-HU"/>
              <a:t> tag</a:t>
            </a:r>
          </a:p>
          <a:p>
            <a:pPr lvl="1"/>
            <a:endParaRPr lang="hu-HU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79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Template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869012"/>
            <a:ext cx="7406640" cy="3740304"/>
          </a:xfrm>
        </p:spPr>
        <p:txBody>
          <a:bodyPr>
            <a:normAutofit fontScale="92500" lnSpcReduction="1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JSF </a:t>
            </a:r>
            <a:r>
              <a:rPr lang="hu-HU" dirty="0" err="1"/>
              <a:t>Facelet</a:t>
            </a:r>
            <a:r>
              <a:rPr lang="hu-HU" dirty="0"/>
              <a:t> </a:t>
            </a:r>
            <a:r>
              <a:rPr lang="hu-HU" dirty="0" err="1"/>
              <a:t>taglib</a:t>
            </a:r>
            <a:r>
              <a:rPr lang="hu-HU" dirty="0"/>
              <a:t> – konkrét oldalban használ </a:t>
            </a:r>
            <a:r>
              <a:rPr lang="hu-HU" dirty="0" err="1"/>
              <a:t>tagek</a:t>
            </a:r>
            <a:endParaRPr lang="hu-HU" dirty="0"/>
          </a:p>
          <a:p>
            <a:pPr lvl="0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define</a:t>
            </a:r>
            <a:endParaRPr lang="hu-HU" dirty="0">
              <a:latin typeface="Calibri"/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name</a:t>
            </a:r>
            <a:r>
              <a:rPr lang="hu-HU" dirty="0"/>
              <a:t> attribútummal hivatkozzuk az </a:t>
            </a:r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insert</a:t>
            </a:r>
            <a:r>
              <a:rPr lang="hu-HU" dirty="0">
                <a:latin typeface="Calibri"/>
              </a:rPr>
              <a:t> </a:t>
            </a:r>
            <a:r>
              <a:rPr lang="hu-HU" dirty="0" err="1">
                <a:latin typeface="Calibri"/>
              </a:rPr>
              <a:t>name</a:t>
            </a:r>
            <a:r>
              <a:rPr lang="hu-HU" dirty="0">
                <a:latin typeface="Calibri"/>
              </a:rPr>
              <a:t> </a:t>
            </a:r>
            <a:r>
              <a:rPr lang="hu-HU" dirty="0"/>
              <a:t>attribútumát.</a:t>
            </a:r>
          </a:p>
          <a:p>
            <a:pPr lvl="1"/>
            <a:r>
              <a:rPr lang="hu-HU" dirty="0"/>
              <a:t>A tényleges tartalmat fogja beilleszteni a </a:t>
            </a:r>
            <a:r>
              <a:rPr lang="hu-HU" dirty="0" err="1"/>
              <a:t>template-be</a:t>
            </a:r>
            <a:r>
              <a:rPr lang="hu-HU" dirty="0"/>
              <a:t>, oda, ahol a </a:t>
            </a:r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insert</a:t>
            </a:r>
            <a:r>
              <a:rPr lang="hu-HU" dirty="0"/>
              <a:t> tag található</a:t>
            </a:r>
          </a:p>
          <a:p>
            <a:pPr lvl="0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composition</a:t>
            </a:r>
            <a:endParaRPr lang="hu-HU" dirty="0">
              <a:latin typeface="Calibri"/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template</a:t>
            </a:r>
            <a:r>
              <a:rPr lang="hu-HU" dirty="0"/>
              <a:t> attribútummal adjuk meg a </a:t>
            </a:r>
            <a:r>
              <a:rPr lang="hu-HU" dirty="0" err="1"/>
              <a:t>template-t</a:t>
            </a:r>
            <a:endParaRPr lang="hu-HU" dirty="0"/>
          </a:p>
          <a:p>
            <a:pPr lvl="1"/>
            <a:r>
              <a:rPr lang="hu-HU" dirty="0" err="1">
                <a:latin typeface="Calibri"/>
              </a:rPr>
              <a:t>ui</a:t>
            </a:r>
            <a:r>
              <a:rPr lang="hu-HU" dirty="0">
                <a:latin typeface="Calibri"/>
              </a:rPr>
              <a:t>:</a:t>
            </a:r>
            <a:r>
              <a:rPr lang="hu-HU" dirty="0" err="1">
                <a:latin typeface="Calibri"/>
              </a:rPr>
              <a:t>define</a:t>
            </a:r>
            <a:r>
              <a:rPr lang="hu-HU" dirty="0"/>
              <a:t> </a:t>
            </a:r>
            <a:r>
              <a:rPr lang="hu-HU" dirty="0" err="1"/>
              <a:t>tageket</a:t>
            </a:r>
            <a:r>
              <a:rPr lang="hu-HU" dirty="0"/>
              <a:t> fogunk vele össze</a:t>
            </a:r>
          </a:p>
          <a:p>
            <a:pPr lvl="1"/>
            <a:endParaRPr lang="hu-H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11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/>
              <a:t>Template</a:t>
            </a:r>
            <a:r>
              <a:rPr lang="hu-HU" dirty="0"/>
              <a:t>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60258"/>
            <a:ext cx="7406640" cy="3834359"/>
          </a:xfrm>
        </p:spPr>
        <p:txBody>
          <a:bodyPr/>
          <a:lstStyle/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r>
              <a:rPr lang="hu-HU" sz="1620" b="1" dirty="0" smtClean="0">
                <a:latin typeface="Calibri"/>
              </a:rPr>
              <a:t>…</a:t>
            </a:r>
            <a:endParaRPr lang="hu-HU" sz="1620" b="1" dirty="0">
              <a:latin typeface="Calibri"/>
            </a:endParaRPr>
          </a:p>
          <a:p>
            <a:pPr marL="411480" lvl="1" indent="0">
              <a:buNone/>
            </a:pPr>
            <a:r>
              <a:rPr lang="hu-HU" sz="1620" dirty="0">
                <a:latin typeface="Calibri"/>
              </a:rPr>
              <a:t>	</a:t>
            </a:r>
            <a:r>
              <a:rPr lang="hu-HU" sz="1620" dirty="0" smtClean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header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HEADER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sz="1620" b="1" dirty="0">
                <a:latin typeface="Calibri"/>
              </a:rPr>
              <a:t>…</a:t>
            </a:r>
            <a:br>
              <a:rPr lang="hu-HU" sz="1620" b="1" dirty="0">
                <a:latin typeface="Calibri"/>
              </a:rPr>
            </a:br>
            <a:r>
              <a:rPr lang="hu-HU" sz="1620" dirty="0">
                <a:latin typeface="Calibri"/>
              </a:rPr>
              <a:t>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content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CONTENT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sz="1620" b="1" dirty="0">
                <a:latin typeface="Calibri"/>
              </a:rPr>
              <a:t>…</a:t>
            </a:r>
            <a:r>
              <a:rPr lang="hu-HU" sz="1620" dirty="0">
                <a:latin typeface="Calibri"/>
              </a:rPr>
              <a:t/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footer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DEFAULT FOOTER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insert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b="1" dirty="0">
                <a:latin typeface="Calibri"/>
              </a:rPr>
              <a:t>…</a:t>
            </a:r>
            <a:endParaRPr lang="hu-HU" sz="162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82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/>
              <a:t>konkrét oldal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760258"/>
            <a:ext cx="7406640" cy="3834359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endParaRPr lang="hu-HU" sz="1620" b="1" dirty="0" smtClean="0">
              <a:latin typeface="Calibri"/>
            </a:endParaRPr>
          </a:p>
          <a:p>
            <a:pPr marL="411480" lvl="1" indent="0">
              <a:buNone/>
            </a:pPr>
            <a:r>
              <a:rPr lang="hu-HU" sz="1620" b="1" dirty="0" smtClean="0">
                <a:latin typeface="Calibri"/>
              </a:rPr>
              <a:t>...</a:t>
            </a:r>
            <a:r>
              <a:rPr lang="hu-HU" sz="1620" dirty="0">
                <a:latin typeface="Calibri"/>
              </a:rPr>
              <a:t/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composition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template</a:t>
            </a:r>
            <a:r>
              <a:rPr lang="hu-HU" sz="1620" b="1" dirty="0">
                <a:latin typeface="Calibri"/>
              </a:rPr>
              <a:t>="/</a:t>
            </a:r>
            <a:r>
              <a:rPr lang="hu-HU" sz="1620" b="1" dirty="0" err="1">
                <a:latin typeface="Calibri"/>
              </a:rPr>
              <a:t>templates</a:t>
            </a:r>
            <a:r>
              <a:rPr lang="hu-HU" sz="1620" b="1" dirty="0">
                <a:latin typeface="Calibri"/>
              </a:rPr>
              <a:t>/</a:t>
            </a:r>
            <a:r>
              <a:rPr lang="hu-HU" sz="1620" b="1" dirty="0" err="1">
                <a:latin typeface="Calibri"/>
              </a:rPr>
              <a:t>fooTemplate.xhtml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header</a:t>
            </a:r>
            <a:r>
              <a:rPr lang="hu-HU" sz="1620" b="1" dirty="0">
                <a:latin typeface="Calibri"/>
              </a:rPr>
              <a:t>"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HEADER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&gt;</a:t>
            </a:r>
          </a:p>
          <a:p>
            <a:pPr marL="411480" lvl="1" indent="0">
              <a:buNone/>
            </a:pP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content</a:t>
            </a:r>
            <a:r>
              <a:rPr lang="hu-HU" sz="1620" b="1" dirty="0">
                <a:latin typeface="Calibri"/>
              </a:rPr>
              <a:t>"&gt;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	CONTENT</a:t>
            </a:r>
            <a:br>
              <a:rPr lang="hu-HU" dirty="0">
                <a:latin typeface="Calibri"/>
              </a:rPr>
            </a:b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 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&gt;</a:t>
            </a:r>
          </a:p>
          <a:p>
            <a:pPr marL="411480" lvl="1" indent="0">
              <a:buNone/>
            </a:pP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</a:t>
            </a:r>
            <a:r>
              <a:rPr lang="hu-HU" sz="1620" b="1" dirty="0" err="1">
                <a:latin typeface="Calibri"/>
              </a:rPr>
              <a:t>name</a:t>
            </a:r>
            <a:r>
              <a:rPr lang="hu-HU" sz="1620" b="1" dirty="0">
                <a:latin typeface="Calibri"/>
              </a:rPr>
              <a:t>="</a:t>
            </a:r>
            <a:r>
              <a:rPr lang="hu-HU" sz="1620" b="1" dirty="0" err="1">
                <a:latin typeface="Calibri"/>
              </a:rPr>
              <a:t>footer</a:t>
            </a:r>
            <a:r>
              <a:rPr lang="hu-HU" sz="1620" b="1" dirty="0">
                <a:latin typeface="Calibri"/>
              </a:rPr>
              <a:t>"&gt;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	FOOTER</a:t>
            </a:r>
            <a:br>
              <a:rPr lang="hu-HU" dirty="0">
                <a:latin typeface="Calibri"/>
              </a:rPr>
            </a:br>
            <a:r>
              <a:rPr lang="hu-HU" dirty="0">
                <a:latin typeface="Calibri"/>
              </a:rPr>
              <a:t>		</a:t>
            </a:r>
            <a:r>
              <a:rPr lang="hu-HU" sz="1620" b="1" dirty="0">
                <a:latin typeface="Calibri"/>
              </a:rPr>
              <a:t>&lt;/ 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define</a:t>
            </a:r>
            <a:r>
              <a:rPr lang="hu-HU" sz="1620" b="1" dirty="0">
                <a:latin typeface="Calibri"/>
              </a:rPr>
              <a:t> &gt;</a:t>
            </a:r>
            <a:br>
              <a:rPr lang="hu-HU" sz="1620" b="1" dirty="0">
                <a:latin typeface="Calibri"/>
              </a:rPr>
            </a:br>
            <a:r>
              <a:rPr lang="hu-HU" dirty="0">
                <a:latin typeface="Calibri"/>
              </a:rPr>
              <a:t>	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ui</a:t>
            </a:r>
            <a:r>
              <a:rPr lang="hu-HU" sz="1620" b="1" dirty="0">
                <a:latin typeface="Calibri"/>
              </a:rPr>
              <a:t>:</a:t>
            </a:r>
            <a:r>
              <a:rPr lang="hu-HU" sz="1620" b="1" dirty="0" err="1">
                <a:latin typeface="Calibri"/>
              </a:rPr>
              <a:t>composition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b="1" dirty="0">
                <a:latin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2932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avathreads.de/data/uploads/2009/10/MVCJS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1268017"/>
            <a:ext cx="3736323" cy="36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mint MVC keretrendszer</a:t>
            </a:r>
          </a:p>
        </p:txBody>
      </p:sp>
    </p:spTree>
    <p:extLst>
      <p:ext uri="{BB962C8B-B14F-4D97-AF65-F5344CB8AC3E}">
        <p14:creationId xmlns:p14="http://schemas.microsoft.com/office/powerpoint/2010/main" val="16729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mint MVC keretrendszer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1137006" y="1598748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Model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4661233" y="1598748"/>
            <a:ext cx="1660561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&lt;&lt;</a:t>
            </a:r>
            <a:r>
              <a:rPr lang="hu-HU" sz="1080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form</a:t>
            </a:r>
            <a:r>
              <a:rPr lang="hu-HU" sz="1080" kern="0" dirty="0">
                <a:solidFill>
                  <a:srgbClr val="FFFFFF"/>
                </a:solidFill>
                <a:ea typeface=""/>
                <a:cs typeface=""/>
              </a:rPr>
              <a:t>&gt;&gt; &lt;&lt;session&gt;&gt;</a:t>
            </a:r>
            <a:br>
              <a:rPr lang="hu-HU" sz="1080" kern="0" dirty="0">
                <a:solidFill>
                  <a:srgbClr val="FFFFFF"/>
                </a:solidFill>
                <a:ea typeface=""/>
                <a:cs typeface=""/>
              </a:rPr>
            </a:br>
            <a:r>
              <a:rPr lang="hu-HU" sz="1080" kern="0" dirty="0">
                <a:solidFill>
                  <a:srgbClr val="FFFFFF"/>
                </a:solidFill>
                <a:ea typeface=""/>
                <a:cs typeface=""/>
              </a:rPr>
              <a:t>&lt;&lt;business </a:t>
            </a:r>
            <a:r>
              <a:rPr lang="hu-HU" sz="1080" kern="0" dirty="0" err="1">
                <a:solidFill>
                  <a:srgbClr val="FFFFFF"/>
                </a:solidFill>
                <a:ea typeface=""/>
                <a:cs typeface=""/>
              </a:rPr>
              <a:t>delegate</a:t>
            </a:r>
            <a:r>
              <a:rPr lang="hu-HU" sz="1080" kern="0" dirty="0">
                <a:solidFill>
                  <a:srgbClr val="FFFFFF"/>
                </a:solidFill>
                <a:ea typeface=""/>
                <a:cs typeface=""/>
              </a:rPr>
              <a:t>&gt;&gt;</a:t>
            </a:r>
            <a: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/>
            </a:r>
            <a:b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620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ManagedBeans</a:t>
            </a:r>
            <a:endParaRPr lang="hu-HU" sz="162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3"/>
          <p:cNvSpPr/>
          <p:nvPr/>
        </p:nvSpPr>
        <p:spPr>
          <a:xfrm>
            <a:off x="1137006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View</a:t>
            </a:r>
          </a:p>
        </p:txBody>
      </p:sp>
      <p:sp>
        <p:nvSpPr>
          <p:cNvPr id="6" name="Szabadkézi sokszög 25"/>
          <p:cNvSpPr/>
          <p:nvPr/>
        </p:nvSpPr>
        <p:spPr>
          <a:xfrm>
            <a:off x="4661233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 kern="0">
                <a:solidFill>
                  <a:srgbClr val="FFFFFF"/>
                </a:solidFill>
                <a:latin typeface="Calibri"/>
                <a:ea typeface=""/>
                <a:cs typeface=""/>
              </a:rPr>
              <a:t>XHTML</a:t>
            </a:r>
            <a:endParaRPr lang="hu-HU" sz="351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3"/>
          <p:cNvSpPr/>
          <p:nvPr/>
        </p:nvSpPr>
        <p:spPr>
          <a:xfrm>
            <a:off x="1137006" y="3285404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Controller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6386602" y="3285404"/>
            <a:ext cx="161047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FacesServlet</a:t>
            </a:r>
            <a:endParaRPr lang="hu-HU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9" name="Szabadkézi sokszög 25"/>
          <p:cNvSpPr/>
          <p:nvPr/>
        </p:nvSpPr>
        <p:spPr>
          <a:xfrm>
            <a:off x="4661233" y="3285404"/>
            <a:ext cx="1660561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&lt;&lt;</a:t>
            </a:r>
            <a:r>
              <a:rPr lang="hu-HU" sz="1080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controller</a:t>
            </a:r>
            <a: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&gt;&gt;</a:t>
            </a:r>
            <a:br>
              <a:rPr lang="hu-HU" sz="108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620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ManagedBeans</a:t>
            </a:r>
            <a:endParaRPr lang="hu-HU" sz="162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0" name="Szabadkézi sokszög 25"/>
          <p:cNvSpPr/>
          <p:nvPr/>
        </p:nvSpPr>
        <p:spPr>
          <a:xfrm>
            <a:off x="6386602" y="1598748"/>
            <a:ext cx="161047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Services</a:t>
            </a:r>
            <a:r>
              <a:rPr lang="hu-HU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, </a:t>
            </a: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Entities</a:t>
            </a:r>
            <a:endParaRPr lang="hu-HU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323919" y="4194918"/>
            <a:ext cx="175952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20" dirty="0"/>
              <a:t>Update </a:t>
            </a:r>
            <a:r>
              <a:rPr lang="hu-HU" sz="1620" dirty="0" err="1"/>
              <a:t>model</a:t>
            </a:r>
            <a:r>
              <a:rPr lang="hu-HU" sz="1620" dirty="0"/>
              <a:t/>
            </a:r>
            <a:br>
              <a:rPr lang="hu-HU" sz="1620" dirty="0"/>
            </a:br>
            <a:r>
              <a:rPr lang="hu-HU" sz="1620" dirty="0" err="1"/>
              <a:t>Execute</a:t>
            </a:r>
            <a:r>
              <a:rPr lang="hu-HU" sz="1620" dirty="0"/>
              <a:t> </a:t>
            </a:r>
            <a:r>
              <a:rPr lang="hu-HU" sz="1620" dirty="0" err="1"/>
              <a:t>navigation</a:t>
            </a:r>
            <a:endParaRPr lang="hu-HU" sz="1620" dirty="0"/>
          </a:p>
        </p:txBody>
      </p:sp>
      <p:cxnSp>
        <p:nvCxnSpPr>
          <p:cNvPr id="12" name="Egyenes összekötő nyíllal 11"/>
          <p:cNvCxnSpPr>
            <a:stCxn id="11" idx="0"/>
            <a:endCxn id="8" idx="2"/>
          </p:cNvCxnSpPr>
          <p:nvPr/>
        </p:nvCxnSpPr>
        <p:spPr>
          <a:xfrm flipH="1" flipV="1">
            <a:off x="7191839" y="3901027"/>
            <a:ext cx="11841" cy="2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4558921" y="4194918"/>
            <a:ext cx="187993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20" dirty="0" err="1"/>
              <a:t>Navigation</a:t>
            </a:r>
            <a:r>
              <a:rPr lang="hu-HU" sz="1620" dirty="0"/>
              <a:t> </a:t>
            </a:r>
            <a:r>
              <a:rPr lang="hu-HU" sz="1620" dirty="0" err="1"/>
              <a:t>outcome</a:t>
            </a:r>
            <a:endParaRPr lang="hu-HU" sz="1620" dirty="0"/>
          </a:p>
        </p:txBody>
      </p:sp>
      <p:cxnSp>
        <p:nvCxnSpPr>
          <p:cNvPr id="18" name="Egyenes összekötő nyíllal 17"/>
          <p:cNvCxnSpPr>
            <a:stCxn id="17" idx="0"/>
            <a:endCxn id="9" idx="2"/>
          </p:cNvCxnSpPr>
          <p:nvPr/>
        </p:nvCxnSpPr>
        <p:spPr>
          <a:xfrm flipH="1" flipV="1">
            <a:off x="5491514" y="3901027"/>
            <a:ext cx="7376" cy="2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3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</a:t>
            </a:r>
            <a:r>
              <a:rPr lang="hu-HU" dirty="0" err="1"/>
              <a:t>Rendering</a:t>
            </a:r>
            <a:endParaRPr lang="hu-HU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184401" y="1377949"/>
            <a:ext cx="4025964" cy="3408113"/>
            <a:chOff x="2873319" y="924505"/>
            <a:chExt cx="3337045" cy="3861558"/>
          </a:xfrm>
        </p:grpSpPr>
        <p:sp>
          <p:nvSpPr>
            <p:cNvPr id="3" name="Szabadkézi sokszög 3"/>
            <p:cNvSpPr/>
            <p:nvPr/>
          </p:nvSpPr>
          <p:spPr>
            <a:xfrm>
              <a:off x="2873319" y="924505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DHTML</a:t>
              </a:r>
            </a:p>
          </p:txBody>
        </p:sp>
        <p:sp>
          <p:nvSpPr>
            <p:cNvPr id="4" name="Szabadkézi sokszög 25"/>
            <p:cNvSpPr/>
            <p:nvPr/>
          </p:nvSpPr>
          <p:spPr>
            <a:xfrm>
              <a:off x="2873319" y="2233908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96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XHTML</a:t>
              </a:r>
            </a:p>
          </p:txBody>
        </p:sp>
        <p:sp>
          <p:nvSpPr>
            <p:cNvPr id="5" name="Szabadkézi sokszög 26"/>
            <p:cNvSpPr/>
            <p:nvPr/>
          </p:nvSpPr>
          <p:spPr>
            <a:xfrm>
              <a:off x="2873320" y="4170440"/>
              <a:ext cx="3337044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Managed Bean</a:t>
              </a:r>
            </a:p>
          </p:txBody>
        </p:sp>
        <p:sp>
          <p:nvSpPr>
            <p:cNvPr id="6" name="Felfelé nyíl 16"/>
            <p:cNvSpPr/>
            <p:nvPr/>
          </p:nvSpPr>
          <p:spPr>
            <a:xfrm>
              <a:off x="3436126" y="3515734"/>
              <a:ext cx="2210232" cy="654705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-270"/>
                <a:gd name="f11" fmla="+- 0 0 -90"/>
                <a:gd name="f12" fmla="*/ f5 1 21600"/>
                <a:gd name="f13" fmla="*/ f6 1 21600"/>
                <a:gd name="f14" fmla="+- f8 0 f7"/>
                <a:gd name="f15" fmla="pin 0 f1 10800"/>
                <a:gd name="f16" fmla="pin 0 f0 216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19"/>
                <a:gd name="f27" fmla="*/ f20 f19 1"/>
                <a:gd name="f28" fmla="*/ 21600 f21 1"/>
                <a:gd name="f29" fmla="*/ 0 f21 1"/>
                <a:gd name="f30" fmla="*/ f19 f12 1"/>
                <a:gd name="f31" fmla="*/ f20 f13 1"/>
                <a:gd name="f32" fmla="+- f24 0 f3"/>
                <a:gd name="f33" fmla="+- f25 0 f3"/>
                <a:gd name="f34" fmla="*/ f27 1 10800"/>
                <a:gd name="f35" fmla="*/ f29 1 f21"/>
                <a:gd name="f36" fmla="*/ f28 1 f21"/>
                <a:gd name="f37" fmla="*/ f26 f12 1"/>
                <a:gd name="f38" fmla="+- f20 0 f34"/>
                <a:gd name="f39" fmla="*/ f36 f13 1"/>
                <a:gd name="f40" fmla="*/ f35 f12 1"/>
                <a:gd name="f41" fmla="*/ f36 f12 1"/>
                <a:gd name="f42" fmla="*/ f38 f13 1"/>
              </a:gdLst>
              <a:ahLst>
                <a:ahXY gdRefX="f1" minX="f7" maxX="f9" gdRefY="f0" minY="f7" maxY="f8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0" y="f31"/>
                </a:cxn>
                <a:cxn ang="f33">
                  <a:pos x="f41" y="f31"/>
                </a:cxn>
              </a:cxnLst>
              <a:rect l="f30" t="f42" r="f37" b="f39"/>
              <a:pathLst>
                <a:path w="21600" h="21600">
                  <a:moveTo>
                    <a:pt x="f19" y="f8"/>
                  </a:moveTo>
                  <a:lnTo>
                    <a:pt x="f19" y="f20"/>
                  </a:lnTo>
                  <a:lnTo>
                    <a:pt x="f7" y="f20"/>
                  </a:lnTo>
                  <a:lnTo>
                    <a:pt x="f9" y="f7"/>
                  </a:lnTo>
                  <a:lnTo>
                    <a:pt x="f8" y="f20"/>
                  </a:lnTo>
                  <a:lnTo>
                    <a:pt x="f26" y="f20"/>
                  </a:lnTo>
                  <a:lnTo>
                    <a:pt x="f26" y="f8"/>
                  </a:lnTo>
                  <a:close/>
                </a:path>
              </a:pathLst>
            </a:custGeom>
            <a:gradFill>
              <a:gsLst>
                <a:gs pos="0">
                  <a:srgbClr val="CB6C1D">
                    <a:alpha val="20000"/>
                  </a:srgbClr>
                </a:gs>
                <a:gs pos="100000">
                  <a:srgbClr val="FF8F2A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2296" tIns="41148" rIns="82296" bIns="41148" anchor="ctr" anchorCtr="1" compatLnSpc="1">
              <a:no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EL Expression</a:t>
              </a:r>
            </a:p>
          </p:txBody>
        </p:sp>
        <p:sp>
          <p:nvSpPr>
            <p:cNvPr id="7" name="Felfelé nyíl 17"/>
            <p:cNvSpPr/>
            <p:nvPr/>
          </p:nvSpPr>
          <p:spPr>
            <a:xfrm>
              <a:off x="3436126" y="1559665"/>
              <a:ext cx="2210232" cy="654705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-270"/>
                <a:gd name="f11" fmla="+- 0 0 -90"/>
                <a:gd name="f12" fmla="*/ f5 1 21600"/>
                <a:gd name="f13" fmla="*/ f6 1 21600"/>
                <a:gd name="f14" fmla="+- f8 0 f7"/>
                <a:gd name="f15" fmla="pin 0 f1 10800"/>
                <a:gd name="f16" fmla="pin 0 f0 216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19"/>
                <a:gd name="f27" fmla="*/ f20 f19 1"/>
                <a:gd name="f28" fmla="*/ 21600 f21 1"/>
                <a:gd name="f29" fmla="*/ 0 f21 1"/>
                <a:gd name="f30" fmla="*/ f19 f12 1"/>
                <a:gd name="f31" fmla="*/ f20 f13 1"/>
                <a:gd name="f32" fmla="+- f24 0 f3"/>
                <a:gd name="f33" fmla="+- f25 0 f3"/>
                <a:gd name="f34" fmla="*/ f27 1 10800"/>
                <a:gd name="f35" fmla="*/ f29 1 f21"/>
                <a:gd name="f36" fmla="*/ f28 1 f21"/>
                <a:gd name="f37" fmla="*/ f26 f12 1"/>
                <a:gd name="f38" fmla="+- f20 0 f34"/>
                <a:gd name="f39" fmla="*/ f36 f13 1"/>
                <a:gd name="f40" fmla="*/ f35 f12 1"/>
                <a:gd name="f41" fmla="*/ f36 f12 1"/>
                <a:gd name="f42" fmla="*/ f38 f13 1"/>
              </a:gdLst>
              <a:ahLst>
                <a:ahXY gdRefX="f1" minX="f7" maxX="f9" gdRefY="f0" minY="f7" maxY="f8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0" y="f31"/>
                </a:cxn>
                <a:cxn ang="f33">
                  <a:pos x="f41" y="f31"/>
                </a:cxn>
              </a:cxnLst>
              <a:rect l="f30" t="f42" r="f37" b="f39"/>
              <a:pathLst>
                <a:path w="21600" h="21600">
                  <a:moveTo>
                    <a:pt x="f19" y="f8"/>
                  </a:moveTo>
                  <a:lnTo>
                    <a:pt x="f19" y="f20"/>
                  </a:lnTo>
                  <a:lnTo>
                    <a:pt x="f7" y="f20"/>
                  </a:lnTo>
                  <a:lnTo>
                    <a:pt x="f9" y="f7"/>
                  </a:lnTo>
                  <a:lnTo>
                    <a:pt x="f8" y="f20"/>
                  </a:lnTo>
                  <a:lnTo>
                    <a:pt x="f26" y="f20"/>
                  </a:lnTo>
                  <a:lnTo>
                    <a:pt x="f26" y="f8"/>
                  </a:lnTo>
                  <a:close/>
                </a:path>
              </a:pathLst>
            </a:custGeom>
            <a:gradFill>
              <a:gsLst>
                <a:gs pos="0">
                  <a:srgbClr val="CB6C1D">
                    <a:alpha val="20000"/>
                  </a:srgbClr>
                </a:gs>
                <a:gs pos="100000">
                  <a:srgbClr val="FF8F2A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2296" tIns="41148" rIns="82296" bIns="41148" anchor="ctr" anchorCtr="1" compatLnSpc="1">
              <a:no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JSF Rendering</a:t>
              </a:r>
            </a:p>
          </p:txBody>
        </p:sp>
        <p:sp>
          <p:nvSpPr>
            <p:cNvPr id="8" name="Szabadkézi sokszög 25"/>
            <p:cNvSpPr/>
            <p:nvPr/>
          </p:nvSpPr>
          <p:spPr>
            <a:xfrm>
              <a:off x="2873319" y="2894893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96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smtClean="0"/>
              <a:t>életciklus</a:t>
            </a:r>
            <a:endParaRPr lang="hu-HU" dirty="0"/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342349"/>
            <a:ext cx="4094098" cy="320793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9954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web.xml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774700" y="1416050"/>
            <a:ext cx="7049770" cy="3133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20" dirty="0">
                <a:latin typeface="Calibri"/>
              </a:rPr>
              <a:t>&lt;</a:t>
            </a:r>
            <a:r>
              <a:rPr lang="hu-HU" sz="1620" dirty="0" err="1">
                <a:latin typeface="Calibri"/>
              </a:rPr>
              <a:t>web-app</a:t>
            </a:r>
            <a:r>
              <a:rPr lang="hu-HU" sz="1620" dirty="0">
                <a:latin typeface="Calibri"/>
              </a:rPr>
              <a:t> ...&gt;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&lt;</a:t>
            </a:r>
            <a:r>
              <a:rPr lang="hu-HU" sz="1620" dirty="0" err="1">
                <a:latin typeface="Calibri"/>
              </a:rPr>
              <a:t>servlet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  &lt;</a:t>
            </a:r>
            <a:r>
              <a:rPr lang="hu-HU" sz="1620" dirty="0" err="1">
                <a:latin typeface="Calibri"/>
              </a:rPr>
              <a:t>servlet-name</a:t>
            </a:r>
            <a:r>
              <a:rPr lang="hu-HU" sz="1620" dirty="0">
                <a:latin typeface="Calibri"/>
              </a:rPr>
              <a:t>&gt;</a:t>
            </a:r>
            <a:r>
              <a:rPr lang="hu-HU" sz="1620" dirty="0" err="1">
                <a:latin typeface="Calibri"/>
              </a:rPr>
              <a:t>Faces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Servlet</a:t>
            </a:r>
            <a:r>
              <a:rPr lang="hu-HU" sz="1620" dirty="0">
                <a:latin typeface="Calibri"/>
              </a:rPr>
              <a:t>&lt;/</a:t>
            </a:r>
            <a:r>
              <a:rPr lang="hu-HU" sz="1620" dirty="0" err="1">
                <a:latin typeface="Calibri"/>
              </a:rPr>
              <a:t>servlet-name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  &lt;</a:t>
            </a:r>
            <a:r>
              <a:rPr lang="hu-HU" sz="1620" dirty="0" err="1">
                <a:latin typeface="Calibri"/>
              </a:rPr>
              <a:t>servlet-class</a:t>
            </a:r>
            <a:r>
              <a:rPr lang="hu-HU" sz="1620" dirty="0">
                <a:latin typeface="Calibri"/>
              </a:rPr>
              <a:t>&gt;</a:t>
            </a:r>
            <a:r>
              <a:rPr lang="hu-HU" sz="1620" b="1" dirty="0" err="1">
                <a:latin typeface="Calibri"/>
              </a:rPr>
              <a:t>javax.faces.webapp.FacesServlet</a:t>
            </a:r>
            <a:r>
              <a:rPr lang="hu-HU" sz="1620" dirty="0">
                <a:latin typeface="Calibri"/>
              </a:rPr>
              <a:t>&lt;/</a:t>
            </a:r>
            <a:r>
              <a:rPr lang="hu-HU" sz="1620" dirty="0" err="1">
                <a:latin typeface="Calibri"/>
              </a:rPr>
              <a:t>servlet-class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  &lt;</a:t>
            </a:r>
            <a:r>
              <a:rPr lang="hu-HU" sz="1620" dirty="0" err="1">
                <a:latin typeface="Calibri"/>
              </a:rPr>
              <a:t>load-on-startup</a:t>
            </a:r>
            <a:r>
              <a:rPr lang="hu-HU" sz="1620" dirty="0">
                <a:latin typeface="Calibri"/>
              </a:rPr>
              <a:t>&gt;1&lt;/</a:t>
            </a:r>
            <a:r>
              <a:rPr lang="hu-HU" sz="1620" dirty="0" err="1">
                <a:latin typeface="Calibri"/>
              </a:rPr>
              <a:t>load-on-startup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&lt;/</a:t>
            </a:r>
            <a:r>
              <a:rPr lang="hu-HU" sz="1620" dirty="0" err="1">
                <a:latin typeface="Calibri"/>
              </a:rPr>
              <a:t>servlet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&lt;</a:t>
            </a:r>
            <a:r>
              <a:rPr lang="hu-HU" sz="1620" dirty="0" err="1">
                <a:latin typeface="Calibri"/>
              </a:rPr>
              <a:t>servlet-mapping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  &lt;</a:t>
            </a:r>
            <a:r>
              <a:rPr lang="hu-HU" sz="1620" dirty="0" err="1">
                <a:latin typeface="Calibri"/>
              </a:rPr>
              <a:t>servlet-name</a:t>
            </a:r>
            <a:r>
              <a:rPr lang="hu-HU" sz="1620" dirty="0">
                <a:latin typeface="Calibri"/>
              </a:rPr>
              <a:t>&gt;</a:t>
            </a:r>
            <a:r>
              <a:rPr lang="hu-HU" sz="1620" dirty="0" err="1">
                <a:latin typeface="Calibri"/>
              </a:rPr>
              <a:t>Faces</a:t>
            </a:r>
            <a:r>
              <a:rPr lang="hu-HU" sz="1620" dirty="0">
                <a:latin typeface="Calibri"/>
              </a:rPr>
              <a:t> </a:t>
            </a:r>
            <a:r>
              <a:rPr lang="hu-HU" sz="1620" dirty="0" err="1">
                <a:latin typeface="Calibri"/>
              </a:rPr>
              <a:t>Servlet</a:t>
            </a:r>
            <a:r>
              <a:rPr lang="hu-HU" sz="1620" dirty="0">
                <a:latin typeface="Calibri"/>
              </a:rPr>
              <a:t>&lt;/</a:t>
            </a:r>
            <a:r>
              <a:rPr lang="hu-HU" sz="1620" dirty="0" err="1">
                <a:latin typeface="Calibri"/>
              </a:rPr>
              <a:t>servlet-name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b="1" dirty="0">
                <a:latin typeface="Calibri"/>
              </a:rPr>
              <a:t>    &lt;</a:t>
            </a:r>
            <a:r>
              <a:rPr lang="hu-HU" sz="1620" b="1" dirty="0" err="1">
                <a:latin typeface="Calibri"/>
              </a:rPr>
              <a:t>url-pattern</a:t>
            </a:r>
            <a:r>
              <a:rPr lang="hu-HU" sz="1620" b="1" dirty="0">
                <a:latin typeface="Calibri"/>
              </a:rPr>
              <a:t>&gt;/</a:t>
            </a:r>
            <a:r>
              <a:rPr lang="hu-HU" sz="1620" b="1" dirty="0" err="1">
                <a:latin typeface="Calibri"/>
              </a:rPr>
              <a:t>faces</a:t>
            </a:r>
            <a:r>
              <a:rPr lang="hu-HU" sz="1620" b="1" dirty="0">
                <a:latin typeface="Calibri"/>
              </a:rPr>
              <a:t>/*&lt;/</a:t>
            </a:r>
            <a:r>
              <a:rPr lang="hu-HU" sz="1620" b="1" dirty="0" err="1">
                <a:latin typeface="Calibri"/>
              </a:rPr>
              <a:t>url-pattern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b="1" dirty="0">
                <a:latin typeface="Calibri"/>
              </a:rPr>
              <a:t>    &lt;</a:t>
            </a:r>
            <a:r>
              <a:rPr lang="hu-HU" sz="1620" b="1" dirty="0" err="1">
                <a:latin typeface="Calibri"/>
              </a:rPr>
              <a:t>url-pattern</a:t>
            </a:r>
            <a:r>
              <a:rPr lang="hu-HU" sz="1620" b="1" dirty="0">
                <a:latin typeface="Calibri"/>
              </a:rPr>
              <a:t>&gt;*.</a:t>
            </a:r>
            <a:r>
              <a:rPr lang="hu-HU" sz="1620" b="1" dirty="0" err="1">
                <a:latin typeface="Calibri"/>
              </a:rPr>
              <a:t>xhtml</a:t>
            </a:r>
            <a:r>
              <a:rPr lang="hu-HU" sz="1620" b="1" dirty="0">
                <a:latin typeface="Calibri"/>
              </a:rPr>
              <a:t>&lt;/</a:t>
            </a:r>
            <a:r>
              <a:rPr lang="hu-HU" sz="1620" b="1" dirty="0" err="1">
                <a:latin typeface="Calibri"/>
              </a:rPr>
              <a:t>url-pattern</a:t>
            </a:r>
            <a:r>
              <a:rPr lang="hu-HU" sz="1620" b="1" dirty="0">
                <a:latin typeface="Calibri"/>
              </a:rPr>
              <a:t>&gt;</a:t>
            </a:r>
            <a:br>
              <a:rPr lang="hu-HU" sz="1620" b="1" dirty="0">
                <a:latin typeface="Calibri"/>
              </a:rPr>
            </a:br>
            <a:r>
              <a:rPr lang="hu-HU" sz="1620" dirty="0">
                <a:latin typeface="Calibri"/>
              </a:rPr>
              <a:t>  &lt;/</a:t>
            </a:r>
            <a:r>
              <a:rPr lang="hu-HU" sz="1620" dirty="0" err="1">
                <a:latin typeface="Calibri"/>
              </a:rPr>
              <a:t>servlet-mapping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&lt;</a:t>
            </a:r>
            <a:r>
              <a:rPr lang="hu-HU" sz="1620" dirty="0" err="1">
                <a:latin typeface="Calibri"/>
              </a:rPr>
              <a:t>listener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  &lt;</a:t>
            </a:r>
            <a:r>
              <a:rPr lang="hu-HU" sz="1620" dirty="0" err="1">
                <a:latin typeface="Calibri"/>
              </a:rPr>
              <a:t>listener-class</a:t>
            </a:r>
            <a:r>
              <a:rPr lang="hu-HU" sz="1620" dirty="0">
                <a:latin typeface="Calibri"/>
              </a:rPr>
              <a:t>&gt;</a:t>
            </a:r>
            <a:r>
              <a:rPr lang="hu-HU" sz="1620" b="1" dirty="0" err="1">
                <a:latin typeface="Calibri"/>
              </a:rPr>
              <a:t>com.sun.faces.config.ConfigureListener</a:t>
            </a:r>
            <a:r>
              <a:rPr lang="hu-HU" sz="1620" dirty="0">
                <a:latin typeface="Calibri"/>
              </a:rPr>
              <a:t>&lt;/</a:t>
            </a:r>
            <a:r>
              <a:rPr lang="hu-HU" sz="1620" dirty="0" err="1">
                <a:latin typeface="Calibri"/>
              </a:rPr>
              <a:t>listener-class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  &lt;/</a:t>
            </a:r>
            <a:r>
              <a:rPr lang="hu-HU" sz="1620" dirty="0" err="1">
                <a:latin typeface="Calibri"/>
              </a:rPr>
              <a:t>listener</a:t>
            </a:r>
            <a:r>
              <a:rPr lang="hu-HU" sz="1620" dirty="0">
                <a:latin typeface="Calibri"/>
              </a:rPr>
              <a:t>&gt;</a:t>
            </a:r>
            <a:br>
              <a:rPr lang="hu-HU" sz="1620" dirty="0">
                <a:latin typeface="Calibri"/>
              </a:rPr>
            </a:br>
            <a:r>
              <a:rPr lang="hu-HU" sz="1620" dirty="0">
                <a:latin typeface="Calibri"/>
              </a:rPr>
              <a:t>&lt;/</a:t>
            </a:r>
            <a:r>
              <a:rPr lang="hu-HU" sz="1620" dirty="0" err="1">
                <a:latin typeface="Calibri"/>
              </a:rPr>
              <a:t>web-app</a:t>
            </a:r>
            <a:r>
              <a:rPr lang="hu-HU" sz="1620" dirty="0">
                <a:latin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132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>
          <a:xfrm>
            <a:off x="558800" y="235120"/>
            <a:ext cx="7886700" cy="994172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Navigációs </a:t>
            </a:r>
            <a:r>
              <a:rPr lang="hu-HU" dirty="0"/>
              <a:t>szabályok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605517" y="1200146"/>
            <a:ext cx="4210493" cy="3394471"/>
          </a:xfrm>
        </p:spPr>
        <p:txBody>
          <a:bodyPr>
            <a:normAutofit fontScale="92500" lnSpcReduction="10000"/>
          </a:bodyPr>
          <a:lstStyle/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&lt;</a:t>
            </a:r>
            <a:r>
              <a:rPr lang="hu-HU" sz="1260" dirty="0" err="1">
                <a:latin typeface="Calibri"/>
              </a:rPr>
              <a:t>navigation-rule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from-view-id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input.xhtml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from-view-id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</a:t>
            </a:r>
            <a:r>
              <a:rPr lang="hu-HU" sz="1260" dirty="0" err="1">
                <a:latin typeface="Calibri"/>
              </a:rPr>
              <a:t>sayFoo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anotherfoo.xhtml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&lt;/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from-action</a:t>
            </a:r>
            <a:r>
              <a:rPr lang="hu-HU" sz="1260" dirty="0">
                <a:latin typeface="Calibri"/>
              </a:rPr>
              <a:t>&gt;#{</a:t>
            </a:r>
            <a:r>
              <a:rPr lang="hu-HU" sz="1260" dirty="0" err="1">
                <a:latin typeface="Calibri"/>
              </a:rPr>
              <a:t>fooBean.fooAction</a:t>
            </a:r>
            <a:r>
              <a:rPr lang="hu-HU" sz="1260" dirty="0">
                <a:latin typeface="Calibri"/>
              </a:rPr>
              <a:t>}&lt;/</a:t>
            </a:r>
            <a:r>
              <a:rPr lang="hu-HU" sz="1260" dirty="0" err="1">
                <a:latin typeface="Calibri"/>
              </a:rPr>
              <a:t>from-action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</a:t>
            </a:r>
            <a:r>
              <a:rPr lang="hu-HU" sz="1260" dirty="0" err="1">
                <a:latin typeface="Calibri"/>
              </a:rPr>
              <a:t>sayFoo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foo.xhtml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 </a:t>
            </a:r>
            <a:br>
              <a:rPr lang="hu-HU" sz="1260" dirty="0">
                <a:latin typeface="Calibri"/>
              </a:rPr>
            </a:b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redirect</a:t>
            </a:r>
            <a:r>
              <a:rPr lang="hu-HU" sz="1260" dirty="0">
                <a:latin typeface="Calibri"/>
              </a:rPr>
              <a:t>/&gt;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&lt;/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navigation-rule</a:t>
            </a:r>
            <a:r>
              <a:rPr lang="hu-HU" sz="1260" dirty="0">
                <a:latin typeface="Calibri"/>
              </a:rPr>
              <a:t>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662763" y="1063231"/>
            <a:ext cx="2004895" cy="707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Adott oldalon értelmezzük a lenti eseteket</a:t>
            </a:r>
            <a:b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</a:b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(Ha nem adjuk meg, akkor global rule lesz)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>
            <a:off x="5710754" y="1416775"/>
            <a:ext cx="952008" cy="15259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3"/>
          <p:cNvSpPr/>
          <p:nvPr/>
        </p:nvSpPr>
        <p:spPr>
          <a:xfrm>
            <a:off x="457200" y="1770318"/>
            <a:ext cx="1272715" cy="4468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Több esetet is megadhatunk</a:t>
            </a:r>
          </a:p>
        </p:txBody>
      </p:sp>
      <p:cxnSp>
        <p:nvCxnSpPr>
          <p:cNvPr id="7" name="Egyenes összekötő nyíllal 12"/>
          <p:cNvCxnSpPr>
            <a:stCxn id="6" idx="1"/>
          </p:cNvCxnSpPr>
          <p:nvPr/>
        </p:nvCxnSpPr>
        <p:spPr>
          <a:xfrm flipV="1">
            <a:off x="1729916" y="1922911"/>
            <a:ext cx="248806" cy="7081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Egyenes összekötő nyíllal 15"/>
          <p:cNvCxnSpPr>
            <a:stCxn id="6" idx="1"/>
          </p:cNvCxnSpPr>
          <p:nvPr/>
        </p:nvCxnSpPr>
        <p:spPr>
          <a:xfrm>
            <a:off x="1729916" y="1993727"/>
            <a:ext cx="298974" cy="8351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abadkézi sokszög 3"/>
          <p:cNvSpPr/>
          <p:nvPr/>
        </p:nvSpPr>
        <p:spPr>
          <a:xfrm>
            <a:off x="5366263" y="1872266"/>
            <a:ext cx="2057391" cy="3631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Adott eredmény (outcome) hatására navigálunk…</a:t>
            </a:r>
          </a:p>
        </p:txBody>
      </p:sp>
      <p:cxnSp>
        <p:nvCxnSpPr>
          <p:cNvPr id="10" name="Egyenes összekötő nyíllal 21"/>
          <p:cNvCxnSpPr>
            <a:stCxn id="9" idx="3"/>
          </p:cNvCxnSpPr>
          <p:nvPr/>
        </p:nvCxnSpPr>
        <p:spPr>
          <a:xfrm flipH="1">
            <a:off x="5067290" y="2053828"/>
            <a:ext cx="298973" cy="4485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1" name="Szabadkézi sokszög 3"/>
          <p:cNvSpPr/>
          <p:nvPr/>
        </p:nvSpPr>
        <p:spPr>
          <a:xfrm>
            <a:off x="5981155" y="2337338"/>
            <a:ext cx="1578930" cy="3612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…ide, egy másik oldalra</a:t>
            </a:r>
          </a:p>
        </p:txBody>
      </p:sp>
      <p:cxnSp>
        <p:nvCxnSpPr>
          <p:cNvPr id="12" name="Egyenes összekötő nyíllal 26"/>
          <p:cNvCxnSpPr>
            <a:stCxn id="11" idx="3"/>
          </p:cNvCxnSpPr>
          <p:nvPr/>
        </p:nvCxnSpPr>
        <p:spPr>
          <a:xfrm flipH="1" flipV="1">
            <a:off x="5643766" y="2440174"/>
            <a:ext cx="337389" cy="7776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Szabadkézi sokszög 3"/>
          <p:cNvSpPr/>
          <p:nvPr/>
        </p:nvSpPr>
        <p:spPr>
          <a:xfrm>
            <a:off x="4576798" y="3896288"/>
            <a:ext cx="1578930" cy="3612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Megadható a redirect opció </a:t>
            </a:r>
          </a:p>
        </p:txBody>
      </p:sp>
      <p:cxnSp>
        <p:nvCxnSpPr>
          <p:cNvPr id="14" name="Egyenes összekötő nyíllal 34"/>
          <p:cNvCxnSpPr>
            <a:stCxn id="13" idx="3"/>
          </p:cNvCxnSpPr>
          <p:nvPr/>
        </p:nvCxnSpPr>
        <p:spPr>
          <a:xfrm flipH="1" flipV="1">
            <a:off x="3088755" y="3896287"/>
            <a:ext cx="1488043" cy="18060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Szabadkézi sokszög 3"/>
          <p:cNvSpPr/>
          <p:nvPr/>
        </p:nvSpPr>
        <p:spPr>
          <a:xfrm>
            <a:off x="5981154" y="2878311"/>
            <a:ext cx="2203261" cy="6808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>
                <a:solidFill>
                  <a:srgbClr val="FFFFFF"/>
                </a:solidFill>
                <a:latin typeface="Arial"/>
                <a:ea typeface=""/>
                <a:cs typeface=""/>
              </a:rPr>
              <a:t>Tovább szűkíthető, hogy az eset csak adott action metódus esetén legyen érvényes akár ugyanolyan outcome esetén is</a:t>
            </a:r>
          </a:p>
        </p:txBody>
      </p:sp>
      <p:cxnSp>
        <p:nvCxnSpPr>
          <p:cNvPr id="16" name="Egyenes összekötő nyíllal 38"/>
          <p:cNvCxnSpPr>
            <a:stCxn id="15" idx="3"/>
          </p:cNvCxnSpPr>
          <p:nvPr/>
        </p:nvCxnSpPr>
        <p:spPr>
          <a:xfrm flipH="1" flipV="1">
            <a:off x="5643766" y="3172807"/>
            <a:ext cx="337389" cy="4593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42"/>
          <p:cNvCxnSpPr>
            <a:stCxn id="15" idx="3"/>
          </p:cNvCxnSpPr>
          <p:nvPr/>
        </p:nvCxnSpPr>
        <p:spPr>
          <a:xfrm flipH="1">
            <a:off x="5067290" y="3218744"/>
            <a:ext cx="913865" cy="23591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1798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705</Words>
  <Application>Microsoft Office PowerPoint</Application>
  <PresentationFormat>Diavetítés a képernyőre (16:9 oldalarány)</PresentationFormat>
  <Paragraphs>288</Paragraphs>
  <Slides>33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Office-téma</vt:lpstr>
      <vt:lpstr>PowerPoint bemutató</vt:lpstr>
      <vt:lpstr> JSF témakörök</vt:lpstr>
      <vt:lpstr> JSF mint MVC keretrendszer</vt:lpstr>
      <vt:lpstr> JSF mint MVC keretrendszer</vt:lpstr>
      <vt:lpstr> JSF mint MVC keretrendszer</vt:lpstr>
      <vt:lpstr> HTML Rendering</vt:lpstr>
      <vt:lpstr> JSF Request életciklus</vt:lpstr>
      <vt:lpstr> web.xml</vt:lpstr>
      <vt:lpstr> Navigációs szabályok</vt:lpstr>
      <vt:lpstr> Feltételes Navigáció</vt:lpstr>
      <vt:lpstr> Navigáció Linkekkel</vt:lpstr>
      <vt:lpstr> Navigáció Gombokkal</vt:lpstr>
      <vt:lpstr> Localizáció lekérdezése és beállítása</vt:lpstr>
      <vt:lpstr> I18n konfiguráció</vt:lpstr>
      <vt:lpstr> I18n konfiguráció</vt:lpstr>
      <vt:lpstr> I18n a felületen</vt:lpstr>
      <vt:lpstr> JSF Managed BEAN ANNOTÁCIÓK</vt:lpstr>
      <vt:lpstr> Managed Bean</vt:lpstr>
      <vt:lpstr> Managed Properties</vt:lpstr>
      <vt:lpstr> Form</vt:lpstr>
      <vt:lpstr> Form Post</vt:lpstr>
      <vt:lpstr>Konverzió és Validáció az Életciklusban</vt:lpstr>
      <vt:lpstr> konverter</vt:lpstr>
      <vt:lpstr> Konverter</vt:lpstr>
      <vt:lpstr> Konverter</vt:lpstr>
      <vt:lpstr> Validáció</vt:lpstr>
      <vt:lpstr> Validáció</vt:lpstr>
      <vt:lpstr> Üzenetek</vt:lpstr>
      <vt:lpstr> Üzenetek megjelenítése</vt:lpstr>
      <vt:lpstr> Template</vt:lpstr>
      <vt:lpstr> Template</vt:lpstr>
      <vt:lpstr> A Template oldal</vt:lpstr>
      <vt:lpstr> A konkrét oldal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73</cp:revision>
  <dcterms:created xsi:type="dcterms:W3CDTF">2015-01-25T18:30:45Z</dcterms:created>
  <dcterms:modified xsi:type="dcterms:W3CDTF">2015-11-13T15:46:09Z</dcterms:modified>
</cp:coreProperties>
</file>