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9" r:id="rId21"/>
    <p:sldId id="298" r:id="rId22"/>
    <p:sldId id="300" r:id="rId23"/>
    <p:sldId id="301" r:id="rId24"/>
    <p:sldId id="302" r:id="rId25"/>
    <p:sldId id="303" r:id="rId26"/>
    <p:sldId id="304" r:id="rId27"/>
    <p:sldId id="305" r:id="rId28"/>
    <p:sldId id="297" r:id="rId29"/>
    <p:sldId id="306" r:id="rId30"/>
    <p:sldId id="307" r:id="rId31"/>
    <p:sldId id="258" r:id="rId3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JDK és JVM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JVM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http://www.oracle.com/webfolder/technetwork/tutorials/obe/java/gc01/images/gcslides/Sli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528054"/>
            <a:ext cx="4421220" cy="331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2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Classloader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Dinamikusan tölti be az osztályokat, A JVM kérései alapján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JVM nem ismeri a függőségeit, csak futás időben derül ki, ha nincs meg egy osztály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36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Classloader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java tipikusan három </a:t>
            </a:r>
            <a:r>
              <a:rPr lang="hu-HU" dirty="0" err="1"/>
              <a:t>classloader-t</a:t>
            </a:r>
            <a:r>
              <a:rPr lang="hu-HU" dirty="0"/>
              <a:t> használ: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Bootstrap</a:t>
            </a:r>
            <a:r>
              <a:rPr lang="hu-HU" dirty="0"/>
              <a:t> </a:t>
            </a:r>
            <a:r>
              <a:rPr lang="hu-HU" dirty="0" err="1"/>
              <a:t>classloader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Főbb java könyvtárak(JAVA_HOME/</a:t>
            </a:r>
            <a:r>
              <a:rPr lang="hu-HU" dirty="0" err="1"/>
              <a:t>lib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Extensions</a:t>
            </a:r>
            <a:r>
              <a:rPr lang="hu-HU" dirty="0"/>
              <a:t> </a:t>
            </a:r>
            <a:r>
              <a:rPr lang="hu-HU" dirty="0" err="1"/>
              <a:t>classloader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Kiterjesztések(JAVA_HOME/</a:t>
            </a:r>
            <a:r>
              <a:rPr lang="hu-HU" dirty="0" err="1"/>
              <a:t>lib</a:t>
            </a:r>
            <a:r>
              <a:rPr lang="hu-HU" dirty="0"/>
              <a:t>/</a:t>
            </a:r>
            <a:r>
              <a:rPr lang="hu-HU" dirty="0" err="1"/>
              <a:t>ext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System </a:t>
            </a:r>
            <a:r>
              <a:rPr lang="hu-HU" dirty="0" err="1"/>
              <a:t>classloader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ClassPath-on</a:t>
            </a:r>
            <a:r>
              <a:rPr lang="hu-HU" dirty="0"/>
              <a:t> lévő osztályok(</a:t>
            </a:r>
            <a:r>
              <a:rPr lang="hu-HU" dirty="0" err="1"/>
              <a:t>java.class.path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Lehetőség van saját </a:t>
            </a:r>
            <a:r>
              <a:rPr lang="hu-HU" dirty="0" err="1"/>
              <a:t>ClassLoader</a:t>
            </a:r>
            <a:r>
              <a:rPr lang="hu-HU" dirty="0"/>
              <a:t> írására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08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Classloader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hiearchia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http://2.bp.blogspot.com/-HCTsr-j_ojw/USTOh1f8JwI/AAAAAAAAAjg/YegPspR5K48/s1600/java_classloader_hierarc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61" y="1561356"/>
            <a:ext cx="6089277" cy="31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Classloader</a:t>
            </a:r>
            <a:r>
              <a:rPr lang="hu-HU" dirty="0" err="1" smtClean="0">
                <a:latin typeface="+mj-lt"/>
              </a:rPr>
              <a:t>ek</a:t>
            </a:r>
            <a:r>
              <a:rPr lang="hu-HU" dirty="0" smtClean="0">
                <a:latin typeface="+mj-lt"/>
              </a:rPr>
              <a:t> működése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Delegáció: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Egy </a:t>
            </a:r>
            <a:r>
              <a:rPr lang="hu-HU" dirty="0" err="1"/>
              <a:t>ClassLoader</a:t>
            </a:r>
            <a:r>
              <a:rPr lang="hu-HU" dirty="0"/>
              <a:t> delegálja a kérést a szülőjének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Láthatóság: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Egy szülő </a:t>
            </a:r>
            <a:r>
              <a:rPr lang="hu-HU" dirty="0" err="1"/>
              <a:t>ClassLoader</a:t>
            </a:r>
            <a:r>
              <a:rPr lang="hu-HU" dirty="0"/>
              <a:t> osztályai látszanak a gyermekeiben, de fordítva nem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Egyediség: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 egy szülő </a:t>
            </a:r>
            <a:r>
              <a:rPr lang="hu-HU" dirty="0" err="1"/>
              <a:t>ClassLoader</a:t>
            </a:r>
            <a:r>
              <a:rPr lang="hu-HU" dirty="0"/>
              <a:t> betölt egy osztályt, azt nem töltik be újra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3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Classloaderek</a:t>
            </a:r>
            <a:r>
              <a:rPr lang="hu-HU" dirty="0" smtClean="0">
                <a:latin typeface="+mj-lt"/>
              </a:rPr>
              <a:t> működése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http://1.bp.blogspot.com/_wK8UgW3iEtU/SSvLWRc6gWI/AAAAAAAABsc/OTyQjE3fs9g/s400/Classloading+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48" y="1414830"/>
            <a:ext cx="4534761" cy="34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9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JIT </a:t>
            </a:r>
            <a:r>
              <a:rPr lang="hu-HU" dirty="0" err="1" smtClean="0">
                <a:latin typeface="+mj-lt"/>
              </a:rPr>
              <a:t>compiler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Just-in-time</a:t>
            </a:r>
            <a:r>
              <a:rPr lang="hu-HU" dirty="0"/>
              <a:t> fordító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Futás időben a bájtkód egy részét vagy egészét lefordítja gépi utasításra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Jóval gyorsabb mint a bájtkód fordító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431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JIT </a:t>
            </a:r>
            <a:r>
              <a:rPr lang="hu-HU" dirty="0" err="1" smtClean="0">
                <a:latin typeface="+mj-lt"/>
              </a:rPr>
              <a:t>compiler</a:t>
            </a:r>
            <a:endParaRPr lang="hu-HU" dirty="0">
              <a:latin typeface="+mj-lt"/>
            </a:endParaRPr>
          </a:p>
        </p:txBody>
      </p:sp>
      <p:pic>
        <p:nvPicPr>
          <p:cNvPr id="5" name="Picture 4" descr="java-compiler-and-jit-compi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90" y="1705372"/>
            <a:ext cx="6238220" cy="269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JIT </a:t>
            </a:r>
            <a:r>
              <a:rPr lang="hu-HU" dirty="0" err="1" smtClean="0">
                <a:latin typeface="+mj-lt"/>
              </a:rPr>
              <a:t>compiler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Kliens mód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Minimális optimalizálás, hogy gyorsan elinduljon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Szerver mód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átfogó vizsgálatok és optimalizálást végez, a lehető legnagyobb teljesítmény elérése a cél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62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Optimalizálás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jit-compi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84" y="1489348"/>
            <a:ext cx="5793432" cy="33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8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Java története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1991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Sun Microsystems belső fejlesztése, cél a platform független programozási nyelv, de nem lett belőle semmi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1995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Újra kezdik, de általánosabb célokkal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1996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JDK 1.0, eredetileg </a:t>
            </a:r>
            <a:r>
              <a:rPr lang="hu-HU" dirty="0" err="1"/>
              <a:t>Oak</a:t>
            </a:r>
            <a:r>
              <a:rPr lang="hu-HU" dirty="0"/>
              <a:t>, de már foglalt volt a név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Optimalizálás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Metódus </a:t>
            </a:r>
            <a:r>
              <a:rPr lang="hu-HU" dirty="0" err="1" smtClean="0"/>
              <a:t>inlineing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3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GC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Garbage</a:t>
            </a:r>
            <a:r>
              <a:rPr lang="hu-HU" dirty="0"/>
              <a:t> </a:t>
            </a:r>
            <a:r>
              <a:rPr lang="hu-HU" dirty="0" err="1"/>
              <a:t>Collection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Automatikusan működik, nem kell felszabadítani a memóriát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64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GC működése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Megjelöli és törli a nem használt objektumokat.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Átmozgatja a megmaradt objektumokat.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Mark-and-sweep</a:t>
            </a:r>
            <a:r>
              <a:rPr lang="hu-HU" dirty="0"/>
              <a:t> algoritmus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Generációs</a:t>
            </a:r>
            <a:r>
              <a:rPr lang="hu-HU" b="1" dirty="0"/>
              <a:t> </a:t>
            </a:r>
            <a:r>
              <a:rPr lang="hu-HU" dirty="0"/>
              <a:t>algoritmus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Minor és major </a:t>
            </a:r>
            <a:r>
              <a:rPr lang="hu-HU" i="1" dirty="0" err="1"/>
              <a:t>garbage</a:t>
            </a:r>
            <a:r>
              <a:rPr lang="hu-HU" i="1" dirty="0"/>
              <a:t> </a:t>
            </a:r>
            <a:r>
              <a:rPr lang="hu-HU" i="1" dirty="0" err="1" smtClean="0"/>
              <a:t>collection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42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Mark and </a:t>
            </a:r>
            <a:r>
              <a:rPr lang="hu-HU" dirty="0" err="1" smtClean="0">
                <a:latin typeface="+mj-lt"/>
              </a:rPr>
              <a:t>sweep</a:t>
            </a:r>
            <a:endParaRPr lang="hu-HU" dirty="0">
              <a:latin typeface="+mj-lt"/>
            </a:endParaRPr>
          </a:p>
        </p:txBody>
      </p:sp>
      <p:pic>
        <p:nvPicPr>
          <p:cNvPr id="5" name="Picture 4" descr="http://www.oracle.com/webfolder/technetwork/tutorials/obe/java/gc01/images/gcslides/Slid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33500"/>
            <a:ext cx="4524983" cy="339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Mark and </a:t>
            </a:r>
            <a:r>
              <a:rPr lang="hu-HU" dirty="0" err="1" smtClean="0">
                <a:latin typeface="+mj-lt"/>
              </a:rPr>
              <a:t>sweep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http://www.oracle.com/webfolder/technetwork/tutorials/obe/java/gc01/images/gcslides/Slide1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587" y="1393891"/>
            <a:ext cx="4576864" cy="34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Mark and </a:t>
            </a:r>
            <a:r>
              <a:rPr lang="hu-HU" dirty="0" err="1" smtClean="0">
                <a:latin typeface="+mj-lt"/>
              </a:rPr>
              <a:t>sweep</a:t>
            </a:r>
            <a:endParaRPr lang="hu-HU" dirty="0">
              <a:latin typeface="+mj-lt"/>
            </a:endParaRPr>
          </a:p>
        </p:txBody>
      </p:sp>
      <p:pic>
        <p:nvPicPr>
          <p:cNvPr id="5" name="Picture 4" descr="http://www.oracle.com/webfolder/technetwork/tutorials/obe/java/gc01/images/gcslides/Slid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34" y="1577095"/>
            <a:ext cx="4090481" cy="306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2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Generációs algoritmus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Generációkra osztja az objektumokat.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memória felosztásra kerül az objektumok kora alapján.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fiatalok között nagy a halálozási ráta, ezért őket gyorsabban ki lehet takarítani(minor </a:t>
            </a:r>
            <a:r>
              <a:rPr lang="hu-HU" dirty="0" err="1"/>
              <a:t>garbage</a:t>
            </a:r>
            <a:r>
              <a:rPr lang="hu-HU" dirty="0"/>
              <a:t> </a:t>
            </a:r>
            <a:r>
              <a:rPr lang="hu-HU" dirty="0" err="1"/>
              <a:t>collection</a:t>
            </a:r>
            <a:r>
              <a:rPr lang="hu-H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553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Generációs algoritmus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túlélők he elérnek egy kort átkerülnek a következő generációba, ha hivatkozik rájuk egy öregebb objektum.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öregek közül nehezebb eldönteni, hogy kire nincs már hivatkozás(major </a:t>
            </a:r>
            <a:r>
              <a:rPr lang="hu-HU" dirty="0" err="1"/>
              <a:t>garbage</a:t>
            </a:r>
            <a:r>
              <a:rPr lang="hu-HU" dirty="0"/>
              <a:t> </a:t>
            </a:r>
            <a:r>
              <a:rPr lang="hu-HU" dirty="0" err="1"/>
              <a:t>collection</a:t>
            </a:r>
            <a:r>
              <a:rPr lang="hu-HU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Mindkettő egy „Stop </a:t>
            </a:r>
            <a:r>
              <a:rPr lang="hu-HU" dirty="0" err="1"/>
              <a:t>the</a:t>
            </a:r>
            <a:r>
              <a:rPr lang="hu-HU" dirty="0"/>
              <a:t> World” eseménnyel kezdődik, amitől minden szál megáll.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1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Generációs algoritmus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http://www.oracle.com/webfolder/technetwork/tutorials/obe/java/gc01/images/gcslides/Slid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333500"/>
            <a:ext cx="4680626" cy="351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Generációs algoritmus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http://blog.delphix.com/dkimmel/files/2015/03/ppt_im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1333500"/>
            <a:ext cx="5241892" cy="343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Célok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Hivatalos</a:t>
            </a:r>
            <a:r>
              <a:rPr lang="hu-H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Fontos: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Objektum-orientáltság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Hordozhatóság</a:t>
            </a:r>
            <a:endParaRPr lang="hu-H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46390"/>
              </p:ext>
            </p:extLst>
          </p:nvPr>
        </p:nvGraphicFramePr>
        <p:xfrm>
          <a:off x="635540" y="1765604"/>
          <a:ext cx="8229600" cy="14630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Simple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Object oriented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Distributed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Multithreaded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Dynamic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Architecture neutral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Portable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 performance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Robust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Java 8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PermGen</a:t>
            </a:r>
            <a:r>
              <a:rPr lang="hu-HU" dirty="0" smtClean="0"/>
              <a:t> terület megszűnt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Helyét a </a:t>
            </a:r>
            <a:r>
              <a:rPr lang="hu-HU" dirty="0" err="1" smtClean="0"/>
              <a:t>MetaSpace</a:t>
            </a:r>
            <a:r>
              <a:rPr lang="hu-HU" dirty="0" smtClean="0"/>
              <a:t> vette 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Alapértelmezetten nincs felső korlátja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Garbage</a:t>
            </a:r>
            <a:r>
              <a:rPr lang="hu-HU" dirty="0" smtClean="0"/>
              <a:t> </a:t>
            </a:r>
            <a:r>
              <a:rPr lang="hu-HU" dirty="0" err="1" smtClean="0"/>
              <a:t>Collector</a:t>
            </a:r>
            <a:r>
              <a:rPr lang="hu-HU" dirty="0" smtClean="0"/>
              <a:t> csak akkor fut, ha elérte a méret határát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Objektum orientáltság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Objektum-orientált paradigma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Valós világ modellezésén alapul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Osztályok, objektumok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Tulajdonság, viselkedés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Egységbezárás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Öröklődés, absztrakció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5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Platformfüggetlenség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 A Javában íródott programok hasonlóan fognak futni különböző hardvereken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Alapja a JVM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Fordító és </a:t>
            </a:r>
            <a:r>
              <a:rPr lang="hu-HU" dirty="0" err="1"/>
              <a:t>interpreter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94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Fordítás és futtatás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Figure showing MyProgram.java, compiler, MyProgram.class, Java VM, and My Program running on a comput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11" y="2065412"/>
            <a:ext cx="7678578" cy="180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9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Platformfüggetlenség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Figure showing source code, compiler, and Java VM's for Win32, Solaris OS/Linux, and Mac 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95" y="1333500"/>
            <a:ext cx="3479707" cy="359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1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Java platform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Application Programming Interface (API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61" y="2425452"/>
            <a:ext cx="4128678" cy="19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JDK és JVM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JDK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Fejlesztéshez szükséges eszközök: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Fordító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Archiváló (</a:t>
            </a:r>
            <a:r>
              <a:rPr lang="hu-HU" dirty="0" err="1" smtClean="0"/>
              <a:t>jar</a:t>
            </a:r>
            <a:r>
              <a:rPr lang="hu-HU" dirty="0" smtClean="0"/>
              <a:t>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Debug</a:t>
            </a:r>
            <a:r>
              <a:rPr lang="hu-HU" dirty="0"/>
              <a:t> eszközök: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Java </a:t>
            </a:r>
            <a:r>
              <a:rPr lang="hu-HU" dirty="0" err="1"/>
              <a:t>Heap</a:t>
            </a:r>
            <a:r>
              <a:rPr lang="hu-HU" dirty="0"/>
              <a:t> </a:t>
            </a:r>
            <a:r>
              <a:rPr lang="hu-HU" dirty="0" err="1"/>
              <a:t>Analysis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 Virtual Machine Process Status Tool 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Monitoring  eszközök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VisualVM</a:t>
            </a:r>
            <a:r>
              <a:rPr lang="hu-H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80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485</Words>
  <Application>Microsoft Office PowerPoint</Application>
  <PresentationFormat>On-screen Show (16:9)</PresentationFormat>
  <Paragraphs>147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Office-téma</vt:lpstr>
      <vt:lpstr>PowerPoint Presentation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Java EE – JDK és JVM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67</cp:revision>
  <dcterms:created xsi:type="dcterms:W3CDTF">2015-01-25T18:30:45Z</dcterms:created>
  <dcterms:modified xsi:type="dcterms:W3CDTF">2015-10-01T14:42:12Z</dcterms:modified>
</cp:coreProperties>
</file>