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F4501-D987-4B16-B94F-AFF977438E67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1C79-DFDE-486F-A75A-2C5E17313F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63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hu-HU" dirty="0"/>
              <a:t>Csak </a:t>
            </a:r>
            <a:r>
              <a:rPr lang="hu-HU" dirty="0" smtClean="0"/>
              <a:t>összehasonlításképpen</a:t>
            </a:r>
            <a:endParaRPr lang="hu-HU" dirty="0"/>
          </a:p>
        </p:txBody>
      </p:sp>
      <p:sp>
        <p:nvSpPr>
          <p:cNvPr id="4" name="Dia számának helye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652CC4-FED1-4F37-9D04-9400E9DF6C76}" type="slidenum">
              <a:t>18</a:t>
            </a:fld>
            <a:endParaRPr lang="hu-HU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27785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2015.11.20.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EJB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Stateful</a:t>
            </a:r>
            <a:r>
              <a:rPr lang="hu-HU" dirty="0" smtClean="0"/>
              <a:t> </a:t>
            </a:r>
            <a:r>
              <a:rPr lang="hu-HU" dirty="0"/>
              <a:t>Session </a:t>
            </a:r>
            <a:r>
              <a:rPr lang="hu-HU" dirty="0" err="1" smtClean="0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4" name="Szabadkézi sokszög 37"/>
          <p:cNvSpPr/>
          <p:nvPr/>
        </p:nvSpPr>
        <p:spPr>
          <a:xfrm>
            <a:off x="4312769" y="3054330"/>
            <a:ext cx="64807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2787A0"/>
              </a:gs>
              <a:gs pos="100000">
                <a:srgbClr val="36B1D2"/>
              </a:gs>
            </a:gsLst>
            <a:lin ang="16200000"/>
          </a:gradFill>
          <a:ln w="9528" cap="flat">
            <a:solidFill>
              <a:srgbClr val="46AAC5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</a:t>
            </a: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5" name="Szabadkézi sokszög 41"/>
          <p:cNvSpPr/>
          <p:nvPr/>
        </p:nvSpPr>
        <p:spPr>
          <a:xfrm>
            <a:off x="3714343" y="1279314"/>
            <a:ext cx="648074" cy="3603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Call1</a:t>
            </a:r>
            <a:b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Method a()</a:t>
            </a:r>
          </a:p>
        </p:txBody>
      </p:sp>
      <p:sp>
        <p:nvSpPr>
          <p:cNvPr id="6" name="Szabadkézi sokszög 42"/>
          <p:cNvSpPr/>
          <p:nvPr/>
        </p:nvSpPr>
        <p:spPr>
          <a:xfrm>
            <a:off x="4906208" y="1279314"/>
            <a:ext cx="648074" cy="3603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Call2</a:t>
            </a:r>
            <a:b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Method b()</a:t>
            </a:r>
          </a:p>
        </p:txBody>
      </p:sp>
      <p:sp>
        <p:nvSpPr>
          <p:cNvPr id="7" name="Szabadkézi sokszög 43"/>
          <p:cNvSpPr/>
          <p:nvPr/>
        </p:nvSpPr>
        <p:spPr>
          <a:xfrm>
            <a:off x="3625380" y="2070124"/>
            <a:ext cx="86409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FooBean1.a()</a:t>
            </a:r>
          </a:p>
        </p:txBody>
      </p:sp>
      <p:sp>
        <p:nvSpPr>
          <p:cNvPr id="8" name="Szabadkézi sokszög 44"/>
          <p:cNvSpPr/>
          <p:nvPr/>
        </p:nvSpPr>
        <p:spPr>
          <a:xfrm>
            <a:off x="4819893" y="2070124"/>
            <a:ext cx="86409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FooBean1.b()</a:t>
            </a:r>
          </a:p>
        </p:txBody>
      </p:sp>
      <p:cxnSp>
        <p:nvCxnSpPr>
          <p:cNvPr id="9" name="Egyenes összekötő nyíllal 13"/>
          <p:cNvCxnSpPr>
            <a:stCxn id="4" idx="0"/>
            <a:endCxn id="7" idx="2"/>
          </p:cNvCxnSpPr>
          <p:nvPr/>
        </p:nvCxnSpPr>
        <p:spPr>
          <a:xfrm rot="16200000" flipV="1">
            <a:off x="3990029" y="2407549"/>
            <a:ext cx="714180" cy="579380"/>
          </a:xfrm>
          <a:prstGeom prst="curvedConnector3">
            <a:avLst/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cxnSp>
        <p:nvCxnSpPr>
          <p:cNvPr id="10" name="Egyenes összekötő nyíllal 13"/>
          <p:cNvCxnSpPr>
            <a:stCxn id="4" idx="0"/>
            <a:endCxn id="8" idx="2"/>
          </p:cNvCxnSpPr>
          <p:nvPr/>
        </p:nvCxnSpPr>
        <p:spPr>
          <a:xfrm rot="5400000" flipH="1" flipV="1">
            <a:off x="4587284" y="2389674"/>
            <a:ext cx="714180" cy="615133"/>
          </a:xfrm>
          <a:prstGeom prst="curvedConnector3">
            <a:avLst/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11" name="Szövegdoboz 49"/>
          <p:cNvSpPr txBox="1"/>
          <p:nvPr/>
        </p:nvSpPr>
        <p:spPr>
          <a:xfrm>
            <a:off x="3229029" y="2991069"/>
            <a:ext cx="1133965" cy="41549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Dependency Injection</a:t>
            </a:r>
            <a:b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</a:b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@PostConstruct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ejbCreate()</a:t>
            </a:r>
          </a:p>
        </p:txBody>
      </p:sp>
      <p:sp>
        <p:nvSpPr>
          <p:cNvPr id="12" name="Szövegdoboz 50"/>
          <p:cNvSpPr txBox="1"/>
          <p:nvPr/>
        </p:nvSpPr>
        <p:spPr>
          <a:xfrm>
            <a:off x="2888392" y="2397002"/>
            <a:ext cx="752450" cy="18466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New Instance</a:t>
            </a:r>
          </a:p>
        </p:txBody>
      </p:sp>
      <p:cxnSp>
        <p:nvCxnSpPr>
          <p:cNvPr id="13" name="Egyenes összekötő nyíllal 51"/>
          <p:cNvCxnSpPr/>
          <p:nvPr/>
        </p:nvCxnSpPr>
        <p:spPr>
          <a:xfrm>
            <a:off x="3898574" y="1583644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4" name="Egyenes összekötő nyíllal 52"/>
          <p:cNvCxnSpPr/>
          <p:nvPr/>
        </p:nvCxnSpPr>
        <p:spPr>
          <a:xfrm flipV="1">
            <a:off x="4222615" y="1583644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5" name="Egyenes összekötő nyíllal 53"/>
          <p:cNvCxnSpPr/>
          <p:nvPr/>
        </p:nvCxnSpPr>
        <p:spPr>
          <a:xfrm>
            <a:off x="5101056" y="1583644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6" name="Egyenes összekötő nyíllal 54"/>
          <p:cNvCxnSpPr/>
          <p:nvPr/>
        </p:nvCxnSpPr>
        <p:spPr>
          <a:xfrm flipV="1">
            <a:off x="5425097" y="1583644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7" name="Egyenes összekötő nyíllal 55"/>
          <p:cNvCxnSpPr>
            <a:stCxn id="21" idx="2"/>
            <a:endCxn id="4" idx="5"/>
          </p:cNvCxnSpPr>
          <p:nvPr/>
        </p:nvCxnSpPr>
        <p:spPr>
          <a:xfrm>
            <a:off x="2745262" y="1617949"/>
            <a:ext cx="1589103" cy="1436381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8" name="Egyenes összekötő nyíllal 58"/>
          <p:cNvCxnSpPr>
            <a:stCxn id="22" idx="2"/>
            <a:endCxn id="4" idx="6"/>
          </p:cNvCxnSpPr>
          <p:nvPr/>
        </p:nvCxnSpPr>
        <p:spPr>
          <a:xfrm flipH="1">
            <a:off x="4939247" y="1620932"/>
            <a:ext cx="1535780" cy="1433398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sp>
        <p:nvSpPr>
          <p:cNvPr id="19" name="Szövegdoboz 61"/>
          <p:cNvSpPr txBox="1"/>
          <p:nvPr/>
        </p:nvSpPr>
        <p:spPr>
          <a:xfrm>
            <a:off x="4984663" y="2991070"/>
            <a:ext cx="742832" cy="30008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@PreDestroy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ejbRemove()</a:t>
            </a:r>
          </a:p>
        </p:txBody>
      </p:sp>
      <p:sp>
        <p:nvSpPr>
          <p:cNvPr id="20" name="Szövegdoboz 62"/>
          <p:cNvSpPr txBox="1"/>
          <p:nvPr/>
        </p:nvSpPr>
        <p:spPr>
          <a:xfrm>
            <a:off x="5599757" y="2397002"/>
            <a:ext cx="911147" cy="18466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Destroy Instance</a:t>
            </a:r>
          </a:p>
        </p:txBody>
      </p:sp>
      <p:sp>
        <p:nvSpPr>
          <p:cNvPr id="21" name="Szabadkézi sokszög 64"/>
          <p:cNvSpPr/>
          <p:nvPr/>
        </p:nvSpPr>
        <p:spPr>
          <a:xfrm>
            <a:off x="2421225" y="1257637"/>
            <a:ext cx="648074" cy="3603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c</a:t>
            </a: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reate()</a:t>
            </a:r>
          </a:p>
        </p:txBody>
      </p:sp>
      <p:sp>
        <p:nvSpPr>
          <p:cNvPr id="22" name="Szabadkézi sokszög 65"/>
          <p:cNvSpPr/>
          <p:nvPr/>
        </p:nvSpPr>
        <p:spPr>
          <a:xfrm>
            <a:off x="6150990" y="1260620"/>
            <a:ext cx="648074" cy="3603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r</a:t>
            </a: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emove()</a:t>
            </a:r>
          </a:p>
        </p:txBody>
      </p:sp>
      <p:sp>
        <p:nvSpPr>
          <p:cNvPr id="23" name="Szabadkézi sokszög 74"/>
          <p:cNvSpPr/>
          <p:nvPr/>
        </p:nvSpPr>
        <p:spPr>
          <a:xfrm>
            <a:off x="3415730" y="3841353"/>
            <a:ext cx="2484276" cy="6447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350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Persistent Store</a:t>
            </a:r>
            <a:endParaRPr lang="hu-HU" sz="1350" dirty="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cxnSp>
        <p:nvCxnSpPr>
          <p:cNvPr id="24" name="Egyenes összekötő nyíllal 75"/>
          <p:cNvCxnSpPr/>
          <p:nvPr/>
        </p:nvCxnSpPr>
        <p:spPr>
          <a:xfrm>
            <a:off x="4495852" y="3324361"/>
            <a:ext cx="0" cy="486479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5" name="Egyenes összekötő nyíllal 76"/>
          <p:cNvCxnSpPr/>
          <p:nvPr/>
        </p:nvCxnSpPr>
        <p:spPr>
          <a:xfrm flipV="1">
            <a:off x="4819892" y="3324361"/>
            <a:ext cx="0" cy="486479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sp>
        <p:nvSpPr>
          <p:cNvPr id="26" name="Szabadkézi sokszög 77"/>
          <p:cNvSpPr/>
          <p:nvPr/>
        </p:nvSpPr>
        <p:spPr>
          <a:xfrm>
            <a:off x="3536883" y="4163733"/>
            <a:ext cx="648074" cy="28549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CB6C1D"/>
              </a:gs>
              <a:gs pos="100000">
                <a:srgbClr val="FF8F2A"/>
              </a:gs>
            </a:gsLst>
            <a:lin ang="16200000"/>
          </a:gradFill>
          <a:ln w="9528" cap="flat">
            <a:solidFill>
              <a:srgbClr val="F69240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</a:t>
            </a: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27" name="Szövegdoboz 79"/>
          <p:cNvSpPr txBox="1"/>
          <p:nvPr/>
        </p:nvSpPr>
        <p:spPr>
          <a:xfrm>
            <a:off x="3638834" y="3432815"/>
            <a:ext cx="827791" cy="30008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@PrePassivate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ejbPassivate()</a:t>
            </a:r>
          </a:p>
        </p:txBody>
      </p:sp>
      <p:sp>
        <p:nvSpPr>
          <p:cNvPr id="28" name="Szövegdoboz 80"/>
          <p:cNvSpPr txBox="1"/>
          <p:nvPr/>
        </p:nvSpPr>
        <p:spPr>
          <a:xfrm>
            <a:off x="4803508" y="3426752"/>
            <a:ext cx="813364" cy="30008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@PostActivate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ejbActivate()</a:t>
            </a:r>
          </a:p>
        </p:txBody>
      </p:sp>
    </p:spTree>
    <p:extLst>
      <p:ext uri="{BB962C8B-B14F-4D97-AF65-F5344CB8AC3E}">
        <p14:creationId xmlns:p14="http://schemas.microsoft.com/office/powerpoint/2010/main" val="3829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Passziválás </a:t>
            </a:r>
            <a:r>
              <a:rPr lang="hu-HU" dirty="0"/>
              <a:t>/ aktiválás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hu-HU" dirty="0"/>
              <a:t>A létrehozott </a:t>
            </a:r>
            <a:r>
              <a:rPr lang="hu-HU" dirty="0" err="1"/>
              <a:t>statefull</a:t>
            </a:r>
            <a:r>
              <a:rPr lang="hu-HU" dirty="0"/>
              <a:t> példányok közül azokat, melyeket a konténer úgy ítél meg, hogy nem lesz szükség rá a közeljövőben, </a:t>
            </a:r>
            <a:r>
              <a:rPr lang="hu-HU" b="1" dirty="0" err="1"/>
              <a:t>passziválja</a:t>
            </a:r>
            <a:endParaRPr lang="hu-HU" b="1" dirty="0"/>
          </a:p>
          <a:p>
            <a:pPr lvl="1"/>
            <a:r>
              <a:rPr lang="hu-HU" dirty="0" err="1"/>
              <a:t>Perzisztens</a:t>
            </a:r>
            <a:r>
              <a:rPr lang="hu-HU" dirty="0"/>
              <a:t> tárba rakja és eltávolítja a memóriából</a:t>
            </a:r>
          </a:p>
          <a:p>
            <a:pPr lvl="1"/>
            <a:r>
              <a:rPr lang="hu-HU" dirty="0"/>
              <a:t>Ennek módja implementáció függő</a:t>
            </a:r>
          </a:p>
          <a:p>
            <a:pPr lvl="1"/>
            <a:r>
              <a:rPr lang="hu-HU" dirty="0"/>
              <a:t>Általában a metódusok használatlansága adja az alapját</a:t>
            </a:r>
          </a:p>
          <a:p>
            <a:pPr lvl="0"/>
            <a:r>
              <a:rPr lang="hu-HU" dirty="0"/>
              <a:t>Amikor kérés érkezik az adott </a:t>
            </a:r>
            <a:r>
              <a:rPr lang="hu-HU" dirty="0" err="1"/>
              <a:t>beanhez</a:t>
            </a:r>
            <a:r>
              <a:rPr lang="hu-HU" dirty="0"/>
              <a:t>, akkor </a:t>
            </a:r>
            <a:r>
              <a:rPr lang="hu-HU" b="1" dirty="0"/>
              <a:t>aktiválja</a:t>
            </a:r>
          </a:p>
          <a:p>
            <a:pPr lvl="1"/>
            <a:r>
              <a:rPr lang="hu-HU" dirty="0"/>
              <a:t>Betölti a </a:t>
            </a:r>
            <a:r>
              <a:rPr lang="hu-HU" dirty="0" err="1"/>
              <a:t>perzisztens</a:t>
            </a:r>
            <a:r>
              <a:rPr lang="hu-HU" dirty="0"/>
              <a:t> tárból a memóriába, és hívható állapotba hozza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73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Singleton</a:t>
            </a:r>
            <a:r>
              <a:rPr lang="hu-HU" dirty="0" smtClean="0"/>
              <a:t> </a:t>
            </a:r>
            <a:r>
              <a:rPr lang="hu-HU" dirty="0"/>
              <a:t>Session </a:t>
            </a:r>
            <a:r>
              <a:rPr lang="hu-HU" dirty="0" err="1" smtClean="0"/>
              <a:t>Beans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4" name="Szabadkézi sokszög 4"/>
          <p:cNvSpPr/>
          <p:nvPr/>
        </p:nvSpPr>
        <p:spPr>
          <a:xfrm>
            <a:off x="4334226" y="3637341"/>
            <a:ext cx="64807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2787A0"/>
              </a:gs>
              <a:gs pos="100000">
                <a:srgbClr val="36B1D2"/>
              </a:gs>
            </a:gsLst>
            <a:lin ang="16200000"/>
          </a:gradFill>
          <a:ln w="9528" cap="flat">
            <a:solidFill>
              <a:srgbClr val="46AAC5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</a:t>
            </a: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5" name="Szövegdoboz 7"/>
          <p:cNvSpPr txBox="1"/>
          <p:nvPr/>
        </p:nvSpPr>
        <p:spPr>
          <a:xfrm>
            <a:off x="5507966" y="3622856"/>
            <a:ext cx="407804" cy="39241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100" dirty="0">
                <a:solidFill>
                  <a:srgbClr val="FFFFFF"/>
                </a:solidFill>
                <a:latin typeface="Arial"/>
                <a:ea typeface=""/>
                <a:cs typeface=""/>
              </a:rPr>
              <a:t>…</a:t>
            </a:r>
            <a:endParaRPr lang="hu-HU" sz="750" dirty="0">
              <a:solidFill>
                <a:srgbClr val="FFFFFF"/>
              </a:solidFill>
              <a:latin typeface="Arial"/>
              <a:ea typeface=""/>
              <a:cs typeface=""/>
            </a:endParaRPr>
          </a:p>
        </p:txBody>
      </p:sp>
      <p:sp>
        <p:nvSpPr>
          <p:cNvPr id="6" name="Szabadkézi sokszög 8"/>
          <p:cNvSpPr/>
          <p:nvPr/>
        </p:nvSpPr>
        <p:spPr>
          <a:xfrm>
            <a:off x="3755534" y="1452085"/>
            <a:ext cx="648074" cy="3603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Call1</a:t>
            </a:r>
            <a:b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Method a()</a:t>
            </a:r>
          </a:p>
        </p:txBody>
      </p:sp>
      <p:sp>
        <p:nvSpPr>
          <p:cNvPr id="7" name="Szabadkézi sokszög 10"/>
          <p:cNvSpPr/>
          <p:nvPr/>
        </p:nvSpPr>
        <p:spPr>
          <a:xfrm>
            <a:off x="4947400" y="1452085"/>
            <a:ext cx="648074" cy="3603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Call2</a:t>
            </a:r>
            <a:b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Method b()</a:t>
            </a:r>
          </a:p>
        </p:txBody>
      </p:sp>
      <p:sp>
        <p:nvSpPr>
          <p:cNvPr id="8" name="Szabadkézi sokszög 15"/>
          <p:cNvSpPr/>
          <p:nvPr/>
        </p:nvSpPr>
        <p:spPr>
          <a:xfrm>
            <a:off x="3647522" y="2298879"/>
            <a:ext cx="86409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FooBean1.a()</a:t>
            </a:r>
          </a:p>
        </p:txBody>
      </p:sp>
      <p:sp>
        <p:nvSpPr>
          <p:cNvPr id="9" name="Szabadkézi sokszög 16"/>
          <p:cNvSpPr/>
          <p:nvPr/>
        </p:nvSpPr>
        <p:spPr>
          <a:xfrm>
            <a:off x="4842035" y="2298879"/>
            <a:ext cx="86409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FooBean1.b()</a:t>
            </a:r>
          </a:p>
        </p:txBody>
      </p:sp>
      <p:cxnSp>
        <p:nvCxnSpPr>
          <p:cNvPr id="10" name="Egyenes összekötő nyíllal 13"/>
          <p:cNvCxnSpPr>
            <a:stCxn id="4" idx="0"/>
            <a:endCxn id="8" idx="2"/>
          </p:cNvCxnSpPr>
          <p:nvPr/>
        </p:nvCxnSpPr>
        <p:spPr>
          <a:xfrm rot="16200000" flipV="1">
            <a:off x="3834700" y="2813774"/>
            <a:ext cx="1068436" cy="578695"/>
          </a:xfrm>
          <a:prstGeom prst="curvedConnector3">
            <a:avLst/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cxnSp>
        <p:nvCxnSpPr>
          <p:cNvPr id="11" name="Egyenes összekötő nyíllal 13"/>
          <p:cNvCxnSpPr>
            <a:stCxn id="4" idx="0"/>
            <a:endCxn id="9" idx="2"/>
          </p:cNvCxnSpPr>
          <p:nvPr/>
        </p:nvCxnSpPr>
        <p:spPr>
          <a:xfrm rot="5400000" flipH="1" flipV="1">
            <a:off x="4431956" y="2795214"/>
            <a:ext cx="1068436" cy="615819"/>
          </a:xfrm>
          <a:prstGeom prst="curvedConnector3">
            <a:avLst/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12" name="Szövegdoboz 61"/>
          <p:cNvSpPr txBox="1"/>
          <p:nvPr/>
        </p:nvSpPr>
        <p:spPr>
          <a:xfrm>
            <a:off x="3190956" y="3637340"/>
            <a:ext cx="1133965" cy="41549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Dependency Injection</a:t>
            </a:r>
            <a:b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</a:b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@PostConstruct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ejbCreate()</a:t>
            </a:r>
          </a:p>
        </p:txBody>
      </p:sp>
      <p:sp>
        <p:nvSpPr>
          <p:cNvPr id="13" name="Szövegdoboz 62"/>
          <p:cNvSpPr txBox="1"/>
          <p:nvPr/>
        </p:nvSpPr>
        <p:spPr>
          <a:xfrm>
            <a:off x="2754239" y="3219071"/>
            <a:ext cx="1037785" cy="30008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Startup or First Call</a:t>
            </a:r>
            <a:b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</a:b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New Instance</a:t>
            </a:r>
          </a:p>
        </p:txBody>
      </p:sp>
      <p:cxnSp>
        <p:nvCxnSpPr>
          <p:cNvPr id="14" name="Egyenes összekötő nyíllal 64"/>
          <p:cNvCxnSpPr/>
          <p:nvPr/>
        </p:nvCxnSpPr>
        <p:spPr>
          <a:xfrm>
            <a:off x="3920716" y="1812399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5" name="Egyenes összekötő nyíllal 66"/>
          <p:cNvCxnSpPr/>
          <p:nvPr/>
        </p:nvCxnSpPr>
        <p:spPr>
          <a:xfrm flipV="1">
            <a:off x="4244756" y="1812399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6" name="Egyenes összekötő nyíllal 67"/>
          <p:cNvCxnSpPr/>
          <p:nvPr/>
        </p:nvCxnSpPr>
        <p:spPr>
          <a:xfrm>
            <a:off x="5123198" y="1812399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7" name="Egyenes összekötő nyíllal 68"/>
          <p:cNvCxnSpPr/>
          <p:nvPr/>
        </p:nvCxnSpPr>
        <p:spPr>
          <a:xfrm flipV="1">
            <a:off x="5447238" y="1812399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8" name="Egyenes összekötő nyíllal 94"/>
          <p:cNvCxnSpPr>
            <a:endCxn id="4" idx="5"/>
          </p:cNvCxnSpPr>
          <p:nvPr/>
        </p:nvCxnSpPr>
        <p:spPr>
          <a:xfrm>
            <a:off x="3422552" y="2985474"/>
            <a:ext cx="933271" cy="651866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19" name="Egyenes összekötő nyíllal 94"/>
          <p:cNvCxnSpPr>
            <a:endCxn id="4" idx="6"/>
          </p:cNvCxnSpPr>
          <p:nvPr/>
        </p:nvCxnSpPr>
        <p:spPr>
          <a:xfrm flipH="1">
            <a:off x="4960704" y="3055384"/>
            <a:ext cx="892076" cy="581956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sp>
        <p:nvSpPr>
          <p:cNvPr id="20" name="Szövegdoboz 62"/>
          <p:cNvSpPr txBox="1"/>
          <p:nvPr/>
        </p:nvSpPr>
        <p:spPr>
          <a:xfrm>
            <a:off x="5507967" y="3219070"/>
            <a:ext cx="606576" cy="18466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Shutdown</a:t>
            </a:r>
          </a:p>
        </p:txBody>
      </p:sp>
      <p:sp>
        <p:nvSpPr>
          <p:cNvPr id="21" name="Szövegdoboz 61"/>
          <p:cNvSpPr txBox="1"/>
          <p:nvPr/>
        </p:nvSpPr>
        <p:spPr>
          <a:xfrm>
            <a:off x="5079843" y="3650987"/>
            <a:ext cx="742832" cy="30008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@PreDestroy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ejbRemove()</a:t>
            </a:r>
          </a:p>
        </p:txBody>
      </p:sp>
    </p:spTree>
    <p:extLst>
      <p:ext uri="{BB962C8B-B14F-4D97-AF65-F5344CB8AC3E}">
        <p14:creationId xmlns:p14="http://schemas.microsoft.com/office/powerpoint/2010/main" val="17993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Stateless</a:t>
            </a:r>
            <a:r>
              <a:rPr lang="hu-HU" dirty="0" smtClean="0"/>
              <a:t> </a:t>
            </a:r>
            <a:r>
              <a:rPr lang="hu-HU" dirty="0"/>
              <a:t>Session </a:t>
            </a:r>
            <a:r>
              <a:rPr lang="hu-HU" dirty="0" err="1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Interface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endParaRPr lang="hu-HU" dirty="0" smtClean="0"/>
          </a:p>
          <a:p>
            <a:pPr lvl="1"/>
            <a:r>
              <a:rPr lang="hu-HU" dirty="0" smtClean="0"/>
              <a:t>EJB interfész</a:t>
            </a:r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238324" y="2255185"/>
            <a:ext cx="7277026" cy="2099742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Stateless</a:t>
            </a:r>
            <a:endParaRPr lang="hu-HU" sz="1260" dirty="0"/>
          </a:p>
          <a:p>
            <a:pPr marL="0" indent="0">
              <a:buNone/>
            </a:pPr>
            <a:r>
              <a:rPr lang="en-US" sz="1260" dirty="0"/>
              <a:t>public </a:t>
            </a:r>
            <a:r>
              <a:rPr lang="en-US" sz="1260" dirty="0"/>
              <a:t>class </a:t>
            </a:r>
            <a:r>
              <a:rPr lang="en-US" sz="1260" dirty="0" err="1"/>
              <a:t>UserServiceBean</a:t>
            </a:r>
            <a:r>
              <a:rPr lang="en-US" sz="1260" dirty="0"/>
              <a:t> implements </a:t>
            </a:r>
            <a:r>
              <a:rPr lang="en-US" sz="1260" dirty="0" err="1"/>
              <a:t>UserServiceBeanRemote</a:t>
            </a:r>
            <a:r>
              <a:rPr lang="en-US" sz="1260" dirty="0"/>
              <a:t>,</a:t>
            </a:r>
            <a:r>
              <a:rPr lang="hu-HU" sz="1260" dirty="0"/>
              <a:t> </a:t>
            </a:r>
            <a:r>
              <a:rPr lang="hu-HU" sz="1260" dirty="0" err="1"/>
              <a:t>UserServiceBeanLocal</a:t>
            </a:r>
            <a:r>
              <a:rPr lang="hu-HU" sz="1260" dirty="0"/>
              <a:t> </a:t>
            </a:r>
            <a:endParaRPr lang="hu-HU" sz="1260" dirty="0"/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Remote</a:t>
            </a:r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interface</a:t>
            </a:r>
            <a:r>
              <a:rPr lang="hu-HU" sz="1260" dirty="0"/>
              <a:t> </a:t>
            </a:r>
            <a:r>
              <a:rPr lang="hu-HU" sz="1260" dirty="0" err="1"/>
              <a:t>UserServiceBeanRemote</a:t>
            </a:r>
            <a:endParaRPr lang="hu-HU" sz="1260" dirty="0"/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/>
              <a:t>@Local</a:t>
            </a:r>
          </a:p>
          <a:p>
            <a:pPr marL="0" indent="0">
              <a:buNone/>
            </a:pP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interface</a:t>
            </a:r>
            <a:r>
              <a:rPr lang="hu-HU" sz="1260" dirty="0"/>
              <a:t> </a:t>
            </a:r>
            <a:r>
              <a:rPr lang="hu-HU" sz="1260" dirty="0" err="1"/>
              <a:t>UserServiceBeanLocal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34920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Stateless</a:t>
            </a:r>
            <a:r>
              <a:rPr lang="hu-HU" dirty="0" smtClean="0"/>
              <a:t> </a:t>
            </a:r>
            <a:r>
              <a:rPr lang="hu-HU" dirty="0"/>
              <a:t>Session </a:t>
            </a:r>
            <a:r>
              <a:rPr lang="hu-HU" dirty="0" err="1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Interface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endParaRPr lang="hu-HU" dirty="0" smtClean="0"/>
          </a:p>
          <a:p>
            <a:pPr lvl="1"/>
            <a:r>
              <a:rPr lang="hu-HU" dirty="0" smtClean="0"/>
              <a:t>Java interfész</a:t>
            </a:r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238324" y="2226610"/>
            <a:ext cx="7277026" cy="2099742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Stateless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@Local(</a:t>
            </a:r>
            <a:r>
              <a:rPr lang="hu-HU" sz="1260" dirty="0" err="1"/>
              <a:t>UserServiceBeanLocal.class</a:t>
            </a:r>
            <a:r>
              <a:rPr lang="hu-HU" sz="1260" b="1" dirty="0"/>
              <a:t>)</a:t>
            </a:r>
          </a:p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Remote</a:t>
            </a:r>
            <a:r>
              <a:rPr lang="hu-HU" sz="1260" dirty="0"/>
              <a:t>(</a:t>
            </a:r>
            <a:r>
              <a:rPr lang="hu-HU" sz="1260" dirty="0" err="1"/>
              <a:t>UserServiceBeanRemote.class</a:t>
            </a:r>
            <a:r>
              <a:rPr lang="hu-HU" sz="1260" b="1" dirty="0"/>
              <a:t>)</a:t>
            </a:r>
            <a:endParaRPr lang="hu-HU" sz="1260" dirty="0"/>
          </a:p>
          <a:p>
            <a:pPr marL="0" indent="0">
              <a:buNone/>
            </a:pPr>
            <a:r>
              <a:rPr lang="en-US" sz="1260" dirty="0"/>
              <a:t>public </a:t>
            </a:r>
            <a:r>
              <a:rPr lang="en-US" sz="1260" dirty="0"/>
              <a:t>class </a:t>
            </a:r>
            <a:r>
              <a:rPr lang="en-US" sz="1260" dirty="0" err="1"/>
              <a:t>UserServiceBean</a:t>
            </a:r>
            <a:r>
              <a:rPr lang="en-US" sz="1260" dirty="0"/>
              <a:t> implements </a:t>
            </a:r>
            <a:r>
              <a:rPr lang="en-US" sz="1260" dirty="0" err="1"/>
              <a:t>UserServiceBeanRemote</a:t>
            </a:r>
            <a:r>
              <a:rPr lang="en-US" sz="1260" dirty="0"/>
              <a:t>,</a:t>
            </a:r>
            <a:r>
              <a:rPr lang="hu-HU" sz="1260" dirty="0"/>
              <a:t> </a:t>
            </a:r>
            <a:r>
              <a:rPr lang="hu-HU" sz="1260" dirty="0" err="1"/>
              <a:t>UserServiceBeanLocal</a:t>
            </a:r>
            <a:r>
              <a:rPr lang="hu-HU" sz="1260" dirty="0"/>
              <a:t> </a:t>
            </a:r>
            <a:endParaRPr lang="hu-HU" sz="1260" dirty="0"/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interface</a:t>
            </a:r>
            <a:r>
              <a:rPr lang="hu-HU" sz="1260" dirty="0"/>
              <a:t> </a:t>
            </a:r>
            <a:r>
              <a:rPr lang="hu-HU" sz="1260" dirty="0" err="1"/>
              <a:t>UserServiceBeanRemote</a:t>
            </a:r>
            <a:endParaRPr lang="hu-HU" sz="1260" dirty="0"/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interface</a:t>
            </a:r>
            <a:r>
              <a:rPr lang="hu-HU" sz="1260" dirty="0"/>
              <a:t> </a:t>
            </a:r>
            <a:r>
              <a:rPr lang="hu-HU" sz="1260" dirty="0" err="1"/>
              <a:t>UserServiceBeanLocal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39552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Stateless</a:t>
            </a:r>
            <a:r>
              <a:rPr lang="hu-HU" dirty="0" smtClean="0"/>
              <a:t> </a:t>
            </a:r>
            <a:r>
              <a:rPr lang="hu-HU" dirty="0"/>
              <a:t>Session </a:t>
            </a:r>
            <a:r>
              <a:rPr lang="hu-HU" dirty="0" err="1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No-interface</a:t>
            </a:r>
            <a:r>
              <a:rPr lang="hu-HU" b="1" dirty="0"/>
              <a:t> </a:t>
            </a:r>
            <a:r>
              <a:rPr lang="hu-HU" dirty="0" err="1" smtClean="0"/>
              <a:t>view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124024" y="2183792"/>
            <a:ext cx="7277026" cy="1634358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Stateless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LocalBean</a:t>
            </a:r>
            <a:endParaRPr lang="hu-HU" sz="1260" dirty="0"/>
          </a:p>
          <a:p>
            <a:pPr marL="0" indent="0">
              <a:buNone/>
            </a:pPr>
            <a:r>
              <a:rPr lang="en-US" sz="1260" dirty="0"/>
              <a:t>public </a:t>
            </a:r>
            <a:r>
              <a:rPr lang="en-US" sz="1260" dirty="0"/>
              <a:t>class </a:t>
            </a:r>
            <a:r>
              <a:rPr lang="en-US" sz="1260" dirty="0" err="1"/>
              <a:t>UserServiceBean</a:t>
            </a:r>
            <a:r>
              <a:rPr lang="en-US" sz="1260" dirty="0"/>
              <a:t> implements </a:t>
            </a:r>
            <a:r>
              <a:rPr lang="en-US" sz="1260" dirty="0" err="1"/>
              <a:t>UserServiceBeanRemote</a:t>
            </a:r>
            <a:r>
              <a:rPr lang="en-US" sz="1260" dirty="0"/>
              <a:t>,</a:t>
            </a:r>
            <a:r>
              <a:rPr lang="hu-HU" sz="1260" dirty="0"/>
              <a:t> </a:t>
            </a:r>
            <a:r>
              <a:rPr lang="hu-HU" sz="1260" dirty="0" err="1"/>
              <a:t>UserServiceBeanLocal</a:t>
            </a:r>
            <a:r>
              <a:rPr lang="hu-HU" sz="1260" dirty="0"/>
              <a:t> </a:t>
            </a:r>
            <a:endParaRPr lang="hu-HU" sz="1260" dirty="0"/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Singleton</a:t>
            </a:r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class</a:t>
            </a:r>
            <a:r>
              <a:rPr lang="hu-HU" sz="1260" dirty="0"/>
              <a:t> </a:t>
            </a:r>
            <a:r>
              <a:rPr lang="hu-HU" sz="1260" dirty="0" err="1"/>
              <a:t>RoleConverter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34568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Stateless</a:t>
            </a:r>
            <a:r>
              <a:rPr lang="hu-HU" dirty="0" smtClean="0"/>
              <a:t> </a:t>
            </a:r>
            <a:r>
              <a:rPr lang="hu-HU" dirty="0"/>
              <a:t>Session </a:t>
            </a:r>
            <a:r>
              <a:rPr lang="hu-HU" dirty="0" err="1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 </a:t>
            </a:r>
          </a:p>
        </p:txBody>
      </p:sp>
      <p:pic>
        <p:nvPicPr>
          <p:cNvPr id="5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44" y="1456548"/>
            <a:ext cx="6858000" cy="293458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1154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Remote</a:t>
            </a:r>
            <a:r>
              <a:rPr lang="hu-HU" dirty="0" smtClean="0"/>
              <a:t> </a:t>
            </a:r>
            <a:r>
              <a:rPr lang="hu-HU" dirty="0"/>
              <a:t>client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>
          <a:xfrm>
            <a:off x="1485901" y="1428747"/>
            <a:ext cx="4098471" cy="282872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hu-HU" dirty="0"/>
              <a:t>Remote Client alatt egy különálló JVM-et értünk, melyben a szolgáltatást használó alkalmazás fut</a:t>
            </a:r>
          </a:p>
          <a:p>
            <a:pPr lvl="1"/>
            <a:r>
              <a:rPr lang="hu-HU" dirty="0"/>
              <a:t>J2SE</a:t>
            </a:r>
          </a:p>
          <a:p>
            <a:pPr lvl="1"/>
            <a:r>
              <a:rPr lang="hu-HU" dirty="0"/>
              <a:t>J2EE Container</a:t>
            </a:r>
          </a:p>
          <a:p>
            <a:pPr lvl="0"/>
            <a:r>
              <a:rPr lang="hu-HU" dirty="0"/>
              <a:t>Ebben a JVM-ben történik a Remote JNDI Lookup, melyek segítségével érjük el a távoli szolgáltatásokat</a:t>
            </a:r>
          </a:p>
        </p:txBody>
      </p:sp>
      <p:sp>
        <p:nvSpPr>
          <p:cNvPr id="4" name="Szabadkézi sokszög 8"/>
          <p:cNvSpPr/>
          <p:nvPr/>
        </p:nvSpPr>
        <p:spPr>
          <a:xfrm>
            <a:off x="5839098" y="1428749"/>
            <a:ext cx="1819002" cy="10450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B5D5A7"/>
              </a:gs>
              <a:gs pos="100000">
                <a:srgbClr val="AACE99"/>
              </a:gs>
            </a:gsLst>
            <a:lin ang="5400000"/>
          </a:gradFill>
          <a:ln w="6345" cap="flat">
            <a:solidFill>
              <a:srgbClr val="70AD47"/>
            </a:solidFill>
            <a:prstDash val="solid"/>
            <a:miter/>
          </a:ln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dirty="0">
                <a:solidFill>
                  <a:srgbClr val="FFFFFF"/>
                </a:solidFill>
                <a:latin typeface="Calibri"/>
                <a:ea typeface=""/>
                <a:cs typeface=""/>
              </a:rPr>
              <a:t>Remote Client JVM</a:t>
            </a:r>
            <a:br>
              <a:rPr lang="hu-HU" sz="1200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1200" dirty="0">
                <a:solidFill>
                  <a:srgbClr val="FFFFFF"/>
                </a:solidFill>
                <a:latin typeface="Calibri"/>
                <a:ea typeface=""/>
                <a:cs typeface=""/>
              </a:rPr>
              <a:t>J2SE / J2EE Container</a:t>
            </a:r>
          </a:p>
        </p:txBody>
      </p:sp>
      <p:sp>
        <p:nvSpPr>
          <p:cNvPr id="5" name="Szabadkézi sokszög 4"/>
          <p:cNvSpPr/>
          <p:nvPr/>
        </p:nvSpPr>
        <p:spPr>
          <a:xfrm>
            <a:off x="5839098" y="2676245"/>
            <a:ext cx="1819002" cy="13316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Business Service JVM</a:t>
            </a:r>
            <a:br>
              <a:rPr lang="hu-HU" sz="1200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1200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J2EE Container</a:t>
            </a:r>
            <a:endParaRPr lang="hu-HU" sz="1200" dirty="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6" name="Szabadkézi sokszög 8"/>
          <p:cNvSpPr/>
          <p:nvPr/>
        </p:nvSpPr>
        <p:spPr>
          <a:xfrm>
            <a:off x="6168934" y="1951260"/>
            <a:ext cx="1159324" cy="33078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81B861"/>
              </a:gs>
              <a:gs pos="100000">
                <a:srgbClr val="6FB242"/>
              </a:gs>
            </a:gsLst>
            <a:lin ang="5400000"/>
          </a:gradFill>
          <a:ln w="6345" cap="flat">
            <a:solidFill>
              <a:srgbClr val="70AD47"/>
            </a:solidFill>
            <a:prstDash val="solid"/>
            <a:miter/>
          </a:ln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Remote InitialContext</a:t>
            </a:r>
            <a:b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JNDI Lookup</a:t>
            </a:r>
          </a:p>
        </p:txBody>
      </p:sp>
      <p:sp>
        <p:nvSpPr>
          <p:cNvPr id="7" name="Szabadkézi sokszög 13"/>
          <p:cNvSpPr/>
          <p:nvPr/>
        </p:nvSpPr>
        <p:spPr>
          <a:xfrm>
            <a:off x="6018709" y="3567924"/>
            <a:ext cx="1459773" cy="3283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1A6DB"/>
              </a:gs>
              <a:gs pos="100000">
                <a:srgbClr val="559BDB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Remote EJB</a:t>
            </a:r>
            <a:b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Business Service</a:t>
            </a:r>
          </a:p>
        </p:txBody>
      </p:sp>
      <p:sp>
        <p:nvSpPr>
          <p:cNvPr id="8" name="Szabadkézi sokszög 13"/>
          <p:cNvSpPr/>
          <p:nvPr/>
        </p:nvSpPr>
        <p:spPr>
          <a:xfrm>
            <a:off x="6018709" y="3128003"/>
            <a:ext cx="1459773" cy="2374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1A6DB"/>
              </a:gs>
              <a:gs pos="100000">
                <a:srgbClr val="559BDB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JNDI Service</a:t>
            </a:r>
          </a:p>
        </p:txBody>
      </p:sp>
      <p:cxnSp>
        <p:nvCxnSpPr>
          <p:cNvPr id="9" name="Egyenes összekötő nyíllal 9"/>
          <p:cNvCxnSpPr>
            <a:stCxn id="7" idx="0"/>
            <a:endCxn id="8" idx="2"/>
          </p:cNvCxnSpPr>
          <p:nvPr/>
        </p:nvCxnSpPr>
        <p:spPr>
          <a:xfrm flipV="1">
            <a:off x="6748595" y="3365460"/>
            <a:ext cx="0" cy="202462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0" name="Szövegdoboz 10"/>
          <p:cNvSpPr txBox="1"/>
          <p:nvPr/>
        </p:nvSpPr>
        <p:spPr>
          <a:xfrm>
            <a:off x="6717060" y="3390810"/>
            <a:ext cx="321242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88" dirty="0">
                <a:solidFill>
                  <a:srgbClr val="FFFFFF"/>
                </a:solidFill>
                <a:latin typeface="Calibri"/>
                <a:ea typeface=""/>
                <a:cs typeface=""/>
              </a:rPr>
              <a:t>Bind</a:t>
            </a:r>
          </a:p>
        </p:txBody>
      </p:sp>
      <p:cxnSp>
        <p:nvCxnSpPr>
          <p:cNvPr id="11" name="Szögletes összekötő 14"/>
          <p:cNvCxnSpPr>
            <a:stCxn id="6" idx="1"/>
            <a:endCxn id="8" idx="1"/>
          </p:cNvCxnSpPr>
          <p:nvPr/>
        </p:nvCxnSpPr>
        <p:spPr>
          <a:xfrm>
            <a:off x="7328257" y="2116655"/>
            <a:ext cx="150225" cy="1130079"/>
          </a:xfrm>
          <a:prstGeom prst="bentConnector3">
            <a:avLst>
              <a:gd name="adj1" fmla="val 307899"/>
            </a:avLst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964866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Local </a:t>
            </a:r>
            <a:r>
              <a:rPr lang="hu-HU" dirty="0"/>
              <a:t>client</a:t>
            </a:r>
          </a:p>
        </p:txBody>
      </p:sp>
      <p:sp>
        <p:nvSpPr>
          <p:cNvPr id="3" name="Tartalom helye 4"/>
          <p:cNvSpPr txBox="1">
            <a:spLocks noGrp="1"/>
          </p:cNvSpPr>
          <p:nvPr>
            <p:ph idx="1"/>
          </p:nvPr>
        </p:nvSpPr>
        <p:spPr>
          <a:xfrm>
            <a:off x="1485901" y="1428747"/>
            <a:ext cx="4098471" cy="2828725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hu-HU" dirty="0"/>
              <a:t>Local Client alatt azt értjük, amikor a kliens és a szolgáltatás ugyanabban a JVM-ben fut.</a:t>
            </a:r>
          </a:p>
          <a:p>
            <a:pPr lvl="0"/>
            <a:r>
              <a:rPr lang="hu-HU" dirty="0"/>
              <a:t>Az InitialContext paraméter nélküli konstruktora mindig az adott</a:t>
            </a:r>
            <a:br>
              <a:rPr lang="hu-HU" dirty="0"/>
            </a:br>
            <a:r>
              <a:rPr lang="hu-HU" dirty="0"/>
              <a:t>JVM-en futó JNDI szolgáltatást adja</a:t>
            </a:r>
          </a:p>
          <a:p>
            <a:pPr lvl="0"/>
            <a:r>
              <a:rPr lang="hu-HU" dirty="0"/>
              <a:t>EJB </a:t>
            </a:r>
            <a:r>
              <a:rPr lang="hu-HU" dirty="0" smtClean="0"/>
              <a:t>3.x </a:t>
            </a:r>
            <a:r>
              <a:rPr lang="hu-HU" dirty="0"/>
              <a:t>esetében Local JNDI Lookup helyett inkább az annotációkat használjuk</a:t>
            </a:r>
          </a:p>
        </p:txBody>
      </p:sp>
      <p:sp>
        <p:nvSpPr>
          <p:cNvPr id="4" name="Szabadkézi sokszög 4"/>
          <p:cNvSpPr/>
          <p:nvPr/>
        </p:nvSpPr>
        <p:spPr>
          <a:xfrm>
            <a:off x="5839098" y="2116653"/>
            <a:ext cx="1819002" cy="18911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B1CBE9"/>
              </a:gs>
              <a:gs pos="100000">
                <a:srgbClr val="A3C1E5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200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Business Service JVM</a:t>
            </a:r>
            <a:br>
              <a:rPr lang="hu-HU" sz="1200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1200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J2EE Container</a:t>
            </a:r>
            <a:endParaRPr lang="hu-HU" sz="1200" dirty="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5" name="Szabadkézi sokszög 8"/>
          <p:cNvSpPr/>
          <p:nvPr/>
        </p:nvSpPr>
        <p:spPr>
          <a:xfrm>
            <a:off x="6168934" y="2586036"/>
            <a:ext cx="1159324" cy="4304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81B861"/>
              </a:gs>
              <a:gs pos="100000">
                <a:srgbClr val="6FB242"/>
              </a:gs>
            </a:gsLst>
            <a:lin ang="5400000"/>
          </a:gradFill>
          <a:ln w="6345" cap="flat">
            <a:solidFill>
              <a:srgbClr val="70AD47"/>
            </a:solidFill>
            <a:prstDash val="solid"/>
            <a:miter/>
          </a:ln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Local InitialContext</a:t>
            </a:r>
            <a:b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JNDI Lookup</a:t>
            </a:r>
            <a:b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@EJB annotation</a:t>
            </a:r>
          </a:p>
        </p:txBody>
      </p:sp>
      <p:sp>
        <p:nvSpPr>
          <p:cNvPr id="6" name="Szabadkézi sokszög 13"/>
          <p:cNvSpPr/>
          <p:nvPr/>
        </p:nvSpPr>
        <p:spPr>
          <a:xfrm>
            <a:off x="6018709" y="3604327"/>
            <a:ext cx="1459773" cy="3283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1A6DB"/>
              </a:gs>
              <a:gs pos="100000">
                <a:srgbClr val="559BDB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>
                <a:solidFill>
                  <a:srgbClr val="FFFFFF"/>
                </a:solidFill>
                <a:latin typeface="Calibri"/>
                <a:ea typeface=""/>
                <a:cs typeface=""/>
              </a:rPr>
              <a:t>Local </a:t>
            </a: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EJB</a:t>
            </a:r>
            <a:b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Business Service</a:t>
            </a:r>
          </a:p>
        </p:txBody>
      </p:sp>
      <p:sp>
        <p:nvSpPr>
          <p:cNvPr id="7" name="Szabadkézi sokszög 13"/>
          <p:cNvSpPr/>
          <p:nvPr/>
        </p:nvSpPr>
        <p:spPr>
          <a:xfrm>
            <a:off x="6018709" y="3128003"/>
            <a:ext cx="1459773" cy="2374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1A6DB"/>
              </a:gs>
              <a:gs pos="100000">
                <a:srgbClr val="559BDB"/>
              </a:gs>
            </a:gsLst>
            <a:lin ang="5400000"/>
          </a:gradFill>
          <a:ln w="6345" cap="flat">
            <a:solidFill>
              <a:srgbClr val="5B9BD5"/>
            </a:solidFill>
            <a:prstDash val="solid"/>
            <a:miter/>
          </a:ln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JNDI Service</a:t>
            </a:r>
          </a:p>
        </p:txBody>
      </p:sp>
      <p:cxnSp>
        <p:nvCxnSpPr>
          <p:cNvPr id="8" name="Egyenes összekötő nyíllal 9"/>
          <p:cNvCxnSpPr>
            <a:stCxn id="6" idx="0"/>
            <a:endCxn id="7" idx="2"/>
          </p:cNvCxnSpPr>
          <p:nvPr/>
        </p:nvCxnSpPr>
        <p:spPr>
          <a:xfrm flipV="1">
            <a:off x="6748595" y="3365462"/>
            <a:ext cx="0" cy="238865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9" name="Szövegdoboz 10"/>
          <p:cNvSpPr txBox="1"/>
          <p:nvPr/>
        </p:nvSpPr>
        <p:spPr>
          <a:xfrm>
            <a:off x="6717060" y="3390810"/>
            <a:ext cx="321242" cy="19050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88" dirty="0">
                <a:solidFill>
                  <a:srgbClr val="FFFFFF"/>
                </a:solidFill>
                <a:latin typeface="Calibri"/>
                <a:ea typeface=""/>
                <a:cs typeface=""/>
              </a:rPr>
              <a:t>Bind</a:t>
            </a:r>
          </a:p>
        </p:txBody>
      </p:sp>
      <p:cxnSp>
        <p:nvCxnSpPr>
          <p:cNvPr id="10" name="Szögletes összekötő 14"/>
          <p:cNvCxnSpPr>
            <a:stCxn id="5" idx="1"/>
            <a:endCxn id="7" idx="1"/>
          </p:cNvCxnSpPr>
          <p:nvPr/>
        </p:nvCxnSpPr>
        <p:spPr>
          <a:xfrm>
            <a:off x="7328257" y="2801246"/>
            <a:ext cx="150225" cy="445486"/>
          </a:xfrm>
          <a:prstGeom prst="bentConnector3">
            <a:avLst>
              <a:gd name="adj1" fmla="val 293094"/>
            </a:avLst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54584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JNDI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err="1">
                <a:latin typeface="Consolas" pitchFamily="49"/>
                <a:cs typeface="Consolas" pitchFamily="49"/>
              </a:rPr>
              <a:t>javax.naming</a:t>
            </a:r>
            <a:endParaRPr lang="hu-HU" dirty="0">
              <a:latin typeface="Consolas" pitchFamily="49"/>
              <a:cs typeface="Consolas" pitchFamily="49"/>
            </a:endParaRPr>
          </a:p>
          <a:p>
            <a:pPr lvl="1"/>
            <a:r>
              <a:rPr lang="hu-HU" dirty="0" err="1">
                <a:latin typeface="Consolas" pitchFamily="49"/>
                <a:cs typeface="Consolas" pitchFamily="49"/>
              </a:rPr>
              <a:t>InitialContext</a:t>
            </a:r>
            <a:endParaRPr lang="hu-HU" dirty="0">
              <a:latin typeface="Consolas" pitchFamily="49"/>
              <a:cs typeface="Consolas" pitchFamily="49"/>
            </a:endParaRPr>
          </a:p>
          <a:p>
            <a:pPr lvl="1"/>
            <a:r>
              <a:rPr lang="hu-HU" dirty="0" err="1">
                <a:latin typeface="Consolas" pitchFamily="49"/>
                <a:cs typeface="Consolas" pitchFamily="49"/>
              </a:rPr>
              <a:t>lookup</a:t>
            </a:r>
            <a:r>
              <a:rPr lang="hu-HU" dirty="0">
                <a:latin typeface="Consolas" pitchFamily="49"/>
                <a:cs typeface="Consolas" pitchFamily="49"/>
              </a:rPr>
              <a:t>()</a:t>
            </a:r>
          </a:p>
          <a:p>
            <a:endParaRPr lang="hu-HU" dirty="0"/>
          </a:p>
        </p:txBody>
      </p:sp>
      <p:grpSp>
        <p:nvGrpSpPr>
          <p:cNvPr id="4" name="Diagram 4"/>
          <p:cNvGrpSpPr/>
          <p:nvPr/>
        </p:nvGrpSpPr>
        <p:grpSpPr>
          <a:xfrm>
            <a:off x="1228808" y="2428424"/>
            <a:ext cx="6777974" cy="1618331"/>
            <a:chOff x="114409" y="2666399"/>
            <a:chExt cx="9037298" cy="2157774"/>
          </a:xfrm>
        </p:grpSpPr>
        <p:sp>
          <p:nvSpPr>
            <p:cNvPr id="5" name="Szabadkézi sokszög 4"/>
            <p:cNvSpPr/>
            <p:nvPr/>
          </p:nvSpPr>
          <p:spPr>
            <a:xfrm>
              <a:off x="114409" y="3606338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3886" tIns="23886" rIns="23886" bIns="23886" anchor="ctr" anchorCtr="1" compatLnSpc="1">
              <a:noAutofit/>
            </a:bodyPr>
            <a:lstStyle/>
            <a:p>
              <a:pPr algn="ctr" defTabSz="66672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50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/</a:t>
              </a:r>
            </a:p>
          </p:txBody>
        </p:sp>
        <p:sp>
          <p:nvSpPr>
            <p:cNvPr id="6" name="Szabadkézi sokszög 5"/>
            <p:cNvSpPr/>
            <p:nvPr/>
          </p:nvSpPr>
          <p:spPr>
            <a:xfrm rot="18770819">
              <a:off x="1299082" y="3626271"/>
              <a:ext cx="769211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9211"/>
                <a:gd name="f7" fmla="val 50048"/>
                <a:gd name="f8" fmla="val 25024"/>
                <a:gd name="f9" fmla="+- 0 0 -90"/>
                <a:gd name="f10" fmla="*/ f3 1 769211"/>
                <a:gd name="f11" fmla="*/ f4 1 50048"/>
                <a:gd name="f12" fmla="+- f7 0 f5"/>
                <a:gd name="f13" fmla="+- f6 0 f5"/>
                <a:gd name="f14" fmla="*/ f9 f0 1"/>
                <a:gd name="f15" fmla="*/ f13 1 769211"/>
                <a:gd name="f16" fmla="*/ f12 1 50048"/>
                <a:gd name="f17" fmla="*/ 0 f13 1"/>
                <a:gd name="f18" fmla="*/ 25024 f12 1"/>
                <a:gd name="f19" fmla="*/ 769211 f13 1"/>
                <a:gd name="f20" fmla="*/ f14 1 f2"/>
                <a:gd name="f21" fmla="*/ f17 1 769211"/>
                <a:gd name="f22" fmla="*/ f18 1 50048"/>
                <a:gd name="f23" fmla="*/ f19 1 769211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769211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3D6696"/>
              </a:solidFill>
              <a:prstDash val="solid"/>
              <a:miter/>
            </a:ln>
          </p:spPr>
          <p:txBody>
            <a:bodyPr vert="horz" wrap="square" lIns="283557" tIns="4348" rIns="283557" bIns="4348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9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7" name="Szabadkézi sokszög 6"/>
            <p:cNvSpPr/>
            <p:nvPr/>
          </p:nvSpPr>
          <p:spPr>
            <a:xfrm>
              <a:off x="1945248" y="3042382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3886" tIns="23886" rIns="23886" bIns="23886" anchor="ctr" anchorCtr="1" compatLnSpc="1">
              <a:noAutofit/>
            </a:bodyPr>
            <a:lstStyle/>
            <a:p>
              <a:pPr algn="ctr" defTabSz="66672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50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hu/</a:t>
              </a:r>
            </a:p>
          </p:txBody>
        </p:sp>
        <p:sp>
          <p:nvSpPr>
            <p:cNvPr id="8" name="Szabadkézi sokszög 7"/>
            <p:cNvSpPr/>
            <p:nvPr/>
          </p:nvSpPr>
          <p:spPr>
            <a:xfrm>
              <a:off x="3252987" y="3344289"/>
              <a:ext cx="523100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3097"/>
                <a:gd name="f7" fmla="val 50048"/>
                <a:gd name="f8" fmla="val 25024"/>
                <a:gd name="f9" fmla="+- 0 0 -90"/>
                <a:gd name="f10" fmla="*/ f3 1 523097"/>
                <a:gd name="f11" fmla="*/ f4 1 50048"/>
                <a:gd name="f12" fmla="+- f7 0 f5"/>
                <a:gd name="f13" fmla="+- f6 0 f5"/>
                <a:gd name="f14" fmla="*/ f9 f0 1"/>
                <a:gd name="f15" fmla="*/ f13 1 523097"/>
                <a:gd name="f16" fmla="*/ f12 1 50048"/>
                <a:gd name="f17" fmla="*/ 0 f13 1"/>
                <a:gd name="f18" fmla="*/ 25024 f12 1"/>
                <a:gd name="f19" fmla="*/ 523097 f13 1"/>
                <a:gd name="f20" fmla="*/ f14 1 f2"/>
                <a:gd name="f21" fmla="*/ f17 1 523097"/>
                <a:gd name="f22" fmla="*/ f18 1 50048"/>
                <a:gd name="f23" fmla="*/ f19 1 523097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523097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195878" tIns="8963" rIns="195878" bIns="8963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9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9" name="Szabadkézi sokszög 8"/>
            <p:cNvSpPr/>
            <p:nvPr/>
          </p:nvSpPr>
          <p:spPr>
            <a:xfrm>
              <a:off x="3776087" y="3042382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3886" tIns="23886" rIns="23886" bIns="23886" anchor="ctr" anchorCtr="1" compatLnSpc="1">
              <a:noAutofit/>
            </a:bodyPr>
            <a:lstStyle/>
            <a:p>
              <a:pPr algn="ctr" defTabSz="66672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5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neuron/</a:t>
              </a:r>
              <a:endParaRPr lang="hu-HU" sz="1500" dirty="0">
                <a:solidFill>
                  <a:srgbClr val="FFFFFF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0" name="Szabadkézi sokszög 9"/>
            <p:cNvSpPr/>
            <p:nvPr/>
          </p:nvSpPr>
          <p:spPr>
            <a:xfrm rot="19457612">
              <a:off x="5023287" y="3156298"/>
              <a:ext cx="644194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44196"/>
                <a:gd name="f7" fmla="val 50048"/>
                <a:gd name="f8" fmla="val 25024"/>
                <a:gd name="f9" fmla="+- 0 0 -90"/>
                <a:gd name="f10" fmla="*/ f3 1 644196"/>
                <a:gd name="f11" fmla="*/ f4 1 50048"/>
                <a:gd name="f12" fmla="+- f7 0 f5"/>
                <a:gd name="f13" fmla="+- f6 0 f5"/>
                <a:gd name="f14" fmla="*/ f9 f0 1"/>
                <a:gd name="f15" fmla="*/ f13 1 644196"/>
                <a:gd name="f16" fmla="*/ f12 1 50048"/>
                <a:gd name="f17" fmla="*/ 0 f13 1"/>
                <a:gd name="f18" fmla="*/ 25024 f12 1"/>
                <a:gd name="f19" fmla="*/ 644196 f13 1"/>
                <a:gd name="f20" fmla="*/ f14 1 f2"/>
                <a:gd name="f21" fmla="*/ f17 1 644196"/>
                <a:gd name="f22" fmla="*/ f18 1 50048"/>
                <a:gd name="f23" fmla="*/ f19 1 644196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644196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239021" tIns="6686" rIns="239021" bIns="6693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9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5606927" y="2666399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3886" tIns="23886" rIns="23886" bIns="23886" anchor="ctr" anchorCtr="1" compatLnSpc="1">
              <a:noAutofit/>
            </a:bodyPr>
            <a:lstStyle/>
            <a:p>
              <a:pPr algn="ctr" defTabSz="66672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500" dirty="0" err="1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jdbc</a:t>
              </a:r>
              <a:r>
                <a:rPr lang="hu-HU" sz="15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/</a:t>
              </a:r>
            </a:p>
          </p:txBody>
        </p:sp>
        <p:sp>
          <p:nvSpPr>
            <p:cNvPr id="12" name="Szabadkézi sokszög 11"/>
            <p:cNvSpPr/>
            <p:nvPr/>
          </p:nvSpPr>
          <p:spPr>
            <a:xfrm>
              <a:off x="6914674" y="2968316"/>
              <a:ext cx="523100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3097"/>
                <a:gd name="f7" fmla="val 50048"/>
                <a:gd name="f8" fmla="val 25024"/>
                <a:gd name="f9" fmla="+- 0 0 -90"/>
                <a:gd name="f10" fmla="*/ f3 1 523097"/>
                <a:gd name="f11" fmla="*/ f4 1 50048"/>
                <a:gd name="f12" fmla="+- f7 0 f5"/>
                <a:gd name="f13" fmla="+- f6 0 f5"/>
                <a:gd name="f14" fmla="*/ f9 f0 1"/>
                <a:gd name="f15" fmla="*/ f13 1 523097"/>
                <a:gd name="f16" fmla="*/ f12 1 50048"/>
                <a:gd name="f17" fmla="*/ 0 f13 1"/>
                <a:gd name="f18" fmla="*/ 25024 f12 1"/>
                <a:gd name="f19" fmla="*/ 523097 f13 1"/>
                <a:gd name="f20" fmla="*/ f14 1 f2"/>
                <a:gd name="f21" fmla="*/ f17 1 523097"/>
                <a:gd name="f22" fmla="*/ f18 1 50048"/>
                <a:gd name="f23" fmla="*/ f19 1 523097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523097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195878" tIns="8963" rIns="195878" bIns="8963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9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3" name="Szabadkézi sokszög 12"/>
            <p:cNvSpPr/>
            <p:nvPr/>
          </p:nvSpPr>
          <p:spPr>
            <a:xfrm>
              <a:off x="7437766" y="2666399"/>
              <a:ext cx="1713941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77164"/>
                <a:gd name="f7" fmla="val 653871"/>
                <a:gd name="f8" fmla="val 65387"/>
                <a:gd name="f9" fmla="val 29275"/>
                <a:gd name="f10" fmla="val 1511777"/>
                <a:gd name="f11" fmla="val 1547889"/>
                <a:gd name="f12" fmla="val 588484"/>
                <a:gd name="f13" fmla="val 624596"/>
                <a:gd name="f14" fmla="+- 0 0 -90"/>
                <a:gd name="f15" fmla="*/ f3 1 1577164"/>
                <a:gd name="f16" fmla="*/ f4 1 653871"/>
                <a:gd name="f17" fmla="+- f7 0 f5"/>
                <a:gd name="f18" fmla="+- f6 0 f5"/>
                <a:gd name="f19" fmla="*/ f14 f0 1"/>
                <a:gd name="f20" fmla="*/ f18 1 1577164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511777 f18 1"/>
                <a:gd name="f27" fmla="*/ 1577164 f18 1"/>
                <a:gd name="f28" fmla="*/ 588484 f17 1"/>
                <a:gd name="f29" fmla="*/ 653871 f17 1"/>
                <a:gd name="f30" fmla="*/ f19 1 f2"/>
                <a:gd name="f31" fmla="*/ f22 1 1577164"/>
                <a:gd name="f32" fmla="*/ f23 1 653871"/>
                <a:gd name="f33" fmla="*/ f24 1 1577164"/>
                <a:gd name="f34" fmla="*/ f25 1 653871"/>
                <a:gd name="f35" fmla="*/ f26 1 1577164"/>
                <a:gd name="f36" fmla="*/ f27 1 1577164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577164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21033" tIns="21033" rIns="21033" bIns="21033" anchor="ctr" anchorCtr="1" compatLnSpc="1">
              <a:noAutofit/>
            </a:bodyPr>
            <a:lstStyle/>
            <a:p>
              <a:pPr algn="ctr" defTabSz="466709">
                <a:lnSpc>
                  <a:spcPct val="90000"/>
                </a:lnSpc>
                <a:spcAft>
                  <a:spcPts val="45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kern="0" dirty="0" err="1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DataSource</a:t>
              </a:r>
              <a:endParaRPr lang="hu-HU" sz="1050" kern="0" dirty="0">
                <a:solidFill>
                  <a:srgbClr val="FFFFFF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4" name="Szabadkézi sokszög 13"/>
            <p:cNvSpPr/>
            <p:nvPr/>
          </p:nvSpPr>
          <p:spPr>
            <a:xfrm rot="2142404">
              <a:off x="5023281" y="3532281"/>
              <a:ext cx="644194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44196"/>
                <a:gd name="f7" fmla="val 50048"/>
                <a:gd name="f8" fmla="val 25024"/>
                <a:gd name="f9" fmla="+- 0 0 -90"/>
                <a:gd name="f10" fmla="*/ f3 1 644196"/>
                <a:gd name="f11" fmla="*/ f4 1 50048"/>
                <a:gd name="f12" fmla="+- f7 0 f5"/>
                <a:gd name="f13" fmla="+- f6 0 f5"/>
                <a:gd name="f14" fmla="*/ f9 f0 1"/>
                <a:gd name="f15" fmla="*/ f13 1 644196"/>
                <a:gd name="f16" fmla="*/ f12 1 50048"/>
                <a:gd name="f17" fmla="*/ 0 f13 1"/>
                <a:gd name="f18" fmla="*/ 25024 f12 1"/>
                <a:gd name="f19" fmla="*/ 644196 f13 1"/>
                <a:gd name="f20" fmla="*/ f14 1 f2"/>
                <a:gd name="f21" fmla="*/ f17 1 644196"/>
                <a:gd name="f22" fmla="*/ f18 1 50048"/>
                <a:gd name="f23" fmla="*/ f19 1 644196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644196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239021" tIns="6686" rIns="239021" bIns="6686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9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5" name="Szabadkézi sokszög 14"/>
            <p:cNvSpPr/>
            <p:nvPr/>
          </p:nvSpPr>
          <p:spPr>
            <a:xfrm>
              <a:off x="5606927" y="3418356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3886" tIns="23886" rIns="23886" bIns="23886" anchor="ctr" anchorCtr="1" compatLnSpc="1">
              <a:noAutofit/>
            </a:bodyPr>
            <a:lstStyle/>
            <a:p>
              <a:pPr algn="ctr" defTabSz="66672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50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ejb/</a:t>
              </a:r>
            </a:p>
          </p:txBody>
        </p:sp>
        <p:sp>
          <p:nvSpPr>
            <p:cNvPr id="16" name="Szabadkézi sokszög 15"/>
            <p:cNvSpPr/>
            <p:nvPr/>
          </p:nvSpPr>
          <p:spPr>
            <a:xfrm>
              <a:off x="6914674" y="3720263"/>
              <a:ext cx="523100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3097"/>
                <a:gd name="f7" fmla="val 50048"/>
                <a:gd name="f8" fmla="val 25024"/>
                <a:gd name="f9" fmla="+- 0 0 -90"/>
                <a:gd name="f10" fmla="*/ f3 1 523097"/>
                <a:gd name="f11" fmla="*/ f4 1 50048"/>
                <a:gd name="f12" fmla="+- f7 0 f5"/>
                <a:gd name="f13" fmla="+- f6 0 f5"/>
                <a:gd name="f14" fmla="*/ f9 f0 1"/>
                <a:gd name="f15" fmla="*/ f13 1 523097"/>
                <a:gd name="f16" fmla="*/ f12 1 50048"/>
                <a:gd name="f17" fmla="*/ 0 f13 1"/>
                <a:gd name="f18" fmla="*/ 25024 f12 1"/>
                <a:gd name="f19" fmla="*/ 523097 f13 1"/>
                <a:gd name="f20" fmla="*/ f14 1 f2"/>
                <a:gd name="f21" fmla="*/ f17 1 523097"/>
                <a:gd name="f22" fmla="*/ f18 1 50048"/>
                <a:gd name="f23" fmla="*/ f19 1 523097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523097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195878" tIns="8963" rIns="195878" bIns="8963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9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7" name="Szabadkézi sokszög 16"/>
            <p:cNvSpPr/>
            <p:nvPr/>
          </p:nvSpPr>
          <p:spPr>
            <a:xfrm>
              <a:off x="7437766" y="3418356"/>
              <a:ext cx="1713941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91824"/>
                <a:gd name="f7" fmla="val 653871"/>
                <a:gd name="f8" fmla="val 65387"/>
                <a:gd name="f9" fmla="val 29275"/>
                <a:gd name="f10" fmla="val 1526437"/>
                <a:gd name="f11" fmla="val 1562549"/>
                <a:gd name="f12" fmla="val 588484"/>
                <a:gd name="f13" fmla="val 624596"/>
                <a:gd name="f14" fmla="+- 0 0 -90"/>
                <a:gd name="f15" fmla="*/ f3 1 1591824"/>
                <a:gd name="f16" fmla="*/ f4 1 653871"/>
                <a:gd name="f17" fmla="+- f7 0 f5"/>
                <a:gd name="f18" fmla="+- f6 0 f5"/>
                <a:gd name="f19" fmla="*/ f14 f0 1"/>
                <a:gd name="f20" fmla="*/ f18 1 1591824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526437 f18 1"/>
                <a:gd name="f27" fmla="*/ 1591824 f18 1"/>
                <a:gd name="f28" fmla="*/ 588484 f17 1"/>
                <a:gd name="f29" fmla="*/ 653871 f17 1"/>
                <a:gd name="f30" fmla="*/ f19 1 f2"/>
                <a:gd name="f31" fmla="*/ f22 1 1591824"/>
                <a:gd name="f32" fmla="*/ f23 1 653871"/>
                <a:gd name="f33" fmla="*/ f24 1 1591824"/>
                <a:gd name="f34" fmla="*/ f25 1 653871"/>
                <a:gd name="f35" fmla="*/ f26 1 1591824"/>
                <a:gd name="f36" fmla="*/ f27 1 1591824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591824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21033" tIns="21033" rIns="21033" bIns="21033" anchor="ctr" anchorCtr="1" compatLnSpc="1">
              <a:noAutofit/>
            </a:bodyPr>
            <a:lstStyle/>
            <a:p>
              <a:pPr algn="ctr" defTabSz="466709">
                <a:lnSpc>
                  <a:spcPct val="90000"/>
                </a:lnSpc>
                <a:spcAft>
                  <a:spcPts val="45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050" kern="0" dirty="0" err="1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UserServiceBeanLocal</a:t>
              </a:r>
              <a:r>
                <a:rPr lang="hu-HU" sz="105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/>
              </a:r>
              <a:br>
                <a:rPr lang="hu-HU" sz="105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</a:br>
              <a:endParaRPr lang="hu-HU" sz="900" dirty="0">
                <a:solidFill>
                  <a:srgbClr val="FFFFFF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8" name="Szabadkézi sokszög 17"/>
            <p:cNvSpPr/>
            <p:nvPr/>
          </p:nvSpPr>
          <p:spPr>
            <a:xfrm rot="2829162">
              <a:off x="1299057" y="4190237"/>
              <a:ext cx="769211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9211"/>
                <a:gd name="f7" fmla="val 50048"/>
                <a:gd name="f8" fmla="val 25024"/>
                <a:gd name="f9" fmla="+- 0 0 -90"/>
                <a:gd name="f10" fmla="*/ f3 1 769211"/>
                <a:gd name="f11" fmla="*/ f4 1 50048"/>
                <a:gd name="f12" fmla="+- f7 0 f5"/>
                <a:gd name="f13" fmla="+- f6 0 f5"/>
                <a:gd name="f14" fmla="*/ f9 f0 1"/>
                <a:gd name="f15" fmla="*/ f13 1 769211"/>
                <a:gd name="f16" fmla="*/ f12 1 50048"/>
                <a:gd name="f17" fmla="*/ 0 f13 1"/>
                <a:gd name="f18" fmla="*/ 25024 f12 1"/>
                <a:gd name="f19" fmla="*/ 769211 f13 1"/>
                <a:gd name="f20" fmla="*/ f14 1 f2"/>
                <a:gd name="f21" fmla="*/ f17 1 769211"/>
                <a:gd name="f22" fmla="*/ f18 1 50048"/>
                <a:gd name="f23" fmla="*/ f19 1 769211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769211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3D6696"/>
              </a:solidFill>
              <a:prstDash val="solid"/>
              <a:miter/>
            </a:ln>
          </p:spPr>
          <p:txBody>
            <a:bodyPr vert="horz" wrap="square" lIns="283557" tIns="4348" rIns="283557" bIns="4348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9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19" name="Szabadkézi sokszög 18"/>
            <p:cNvSpPr/>
            <p:nvPr/>
          </p:nvSpPr>
          <p:spPr>
            <a:xfrm>
              <a:off x="1945248" y="4170304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3886" tIns="23886" rIns="23886" bIns="23886" anchor="ctr" anchorCtr="1" compatLnSpc="1">
              <a:noAutofit/>
            </a:bodyPr>
            <a:lstStyle/>
            <a:p>
              <a:pPr algn="ctr" defTabSz="66672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50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com/</a:t>
              </a:r>
            </a:p>
          </p:txBody>
        </p:sp>
        <p:sp>
          <p:nvSpPr>
            <p:cNvPr id="20" name="Szabadkézi sokszög 19"/>
            <p:cNvSpPr/>
            <p:nvPr/>
          </p:nvSpPr>
          <p:spPr>
            <a:xfrm>
              <a:off x="3252987" y="4472220"/>
              <a:ext cx="523100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3097"/>
                <a:gd name="f7" fmla="val 50048"/>
                <a:gd name="f8" fmla="val 25024"/>
                <a:gd name="f9" fmla="+- 0 0 -90"/>
                <a:gd name="f10" fmla="*/ f3 1 523097"/>
                <a:gd name="f11" fmla="*/ f4 1 50048"/>
                <a:gd name="f12" fmla="+- f7 0 f5"/>
                <a:gd name="f13" fmla="+- f6 0 f5"/>
                <a:gd name="f14" fmla="*/ f9 f0 1"/>
                <a:gd name="f15" fmla="*/ f13 1 523097"/>
                <a:gd name="f16" fmla="*/ f12 1 50048"/>
                <a:gd name="f17" fmla="*/ 0 f13 1"/>
                <a:gd name="f18" fmla="*/ 25024 f12 1"/>
                <a:gd name="f19" fmla="*/ 523097 f13 1"/>
                <a:gd name="f20" fmla="*/ f14 1 f2"/>
                <a:gd name="f21" fmla="*/ f17 1 523097"/>
                <a:gd name="f22" fmla="*/ f18 1 50048"/>
                <a:gd name="f23" fmla="*/ f19 1 523097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523097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195878" tIns="8957" rIns="195878" bIns="8963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900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21" name="Szabadkézi sokszög 20"/>
            <p:cNvSpPr/>
            <p:nvPr/>
          </p:nvSpPr>
          <p:spPr>
            <a:xfrm>
              <a:off x="3776087" y="4170304"/>
              <a:ext cx="1307747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43"/>
                <a:gd name="f7" fmla="val 653871"/>
                <a:gd name="f8" fmla="val 65387"/>
                <a:gd name="f9" fmla="val 29275"/>
                <a:gd name="f10" fmla="val 1242356"/>
                <a:gd name="f11" fmla="val 1278468"/>
                <a:gd name="f12" fmla="val 588484"/>
                <a:gd name="f13" fmla="val 624596"/>
                <a:gd name="f14" fmla="+- 0 0 -90"/>
                <a:gd name="f15" fmla="*/ f3 1 1307743"/>
                <a:gd name="f16" fmla="*/ f4 1 653871"/>
                <a:gd name="f17" fmla="+- f7 0 f5"/>
                <a:gd name="f18" fmla="+- f6 0 f5"/>
                <a:gd name="f19" fmla="*/ f14 f0 1"/>
                <a:gd name="f20" fmla="*/ f18 1 1307743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1242356 f18 1"/>
                <a:gd name="f27" fmla="*/ 1307743 f18 1"/>
                <a:gd name="f28" fmla="*/ 588484 f17 1"/>
                <a:gd name="f29" fmla="*/ 653871 f17 1"/>
                <a:gd name="f30" fmla="*/ f19 1 f2"/>
                <a:gd name="f31" fmla="*/ f22 1 1307743"/>
                <a:gd name="f32" fmla="*/ f23 1 653871"/>
                <a:gd name="f33" fmla="*/ f24 1 1307743"/>
                <a:gd name="f34" fmla="*/ f25 1 653871"/>
                <a:gd name="f35" fmla="*/ f26 1 1307743"/>
                <a:gd name="f36" fmla="*/ f27 1 1307743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307743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3886" tIns="23886" rIns="23886" bIns="23886" anchor="ctr" anchorCtr="1" compatLnSpc="1">
              <a:noAutofit/>
            </a:bodyPr>
            <a:lstStyle/>
            <a:p>
              <a:pPr algn="ctr" defTabSz="66672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50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oracle/</a:t>
              </a:r>
            </a:p>
          </p:txBody>
        </p:sp>
        <p:sp>
          <p:nvSpPr>
            <p:cNvPr id="22" name="Szabadkézi sokszög 21"/>
            <p:cNvSpPr/>
            <p:nvPr/>
          </p:nvSpPr>
          <p:spPr>
            <a:xfrm>
              <a:off x="5083835" y="4472220"/>
              <a:ext cx="523100" cy="50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3097"/>
                <a:gd name="f7" fmla="val 50048"/>
                <a:gd name="f8" fmla="val 25024"/>
                <a:gd name="f9" fmla="+- 0 0 -90"/>
                <a:gd name="f10" fmla="*/ f3 1 523097"/>
                <a:gd name="f11" fmla="*/ f4 1 50048"/>
                <a:gd name="f12" fmla="+- f7 0 f5"/>
                <a:gd name="f13" fmla="+- f6 0 f5"/>
                <a:gd name="f14" fmla="*/ f9 f0 1"/>
                <a:gd name="f15" fmla="*/ f13 1 523097"/>
                <a:gd name="f16" fmla="*/ f12 1 50048"/>
                <a:gd name="f17" fmla="*/ 0 f13 1"/>
                <a:gd name="f18" fmla="*/ 25024 f12 1"/>
                <a:gd name="f19" fmla="*/ 523097 f13 1"/>
                <a:gd name="f20" fmla="*/ f14 1 f2"/>
                <a:gd name="f21" fmla="*/ f17 1 523097"/>
                <a:gd name="f22" fmla="*/ f18 1 50048"/>
                <a:gd name="f23" fmla="*/ f19 1 523097"/>
                <a:gd name="f24" fmla="*/ f5 1 f15"/>
                <a:gd name="f25" fmla="*/ f6 1 f15"/>
                <a:gd name="f26" fmla="*/ f5 1 f16"/>
                <a:gd name="f27" fmla="*/ f7 1 f16"/>
                <a:gd name="f28" fmla="+- f20 0 f1"/>
                <a:gd name="f29" fmla="*/ f21 1 f15"/>
                <a:gd name="f30" fmla="*/ f22 1 f16"/>
                <a:gd name="f31" fmla="*/ f23 1 f15"/>
                <a:gd name="f32" fmla="*/ f24 f10 1"/>
                <a:gd name="f33" fmla="*/ f25 f10 1"/>
                <a:gd name="f34" fmla="*/ f27 f11 1"/>
                <a:gd name="f35" fmla="*/ f26 f11 1"/>
                <a:gd name="f36" fmla="*/ f29 f10 1"/>
                <a:gd name="f37" fmla="*/ f30 f11 1"/>
                <a:gd name="f38" fmla="*/ f31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36" y="f37"/>
                </a:cxn>
                <a:cxn ang="f28">
                  <a:pos x="f38" y="f37"/>
                </a:cxn>
              </a:cxnLst>
              <a:rect l="f32" t="f35" r="f33" b="f34"/>
              <a:pathLst>
                <a:path w="523097" h="50048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25402" cap="flat">
              <a:solidFill>
                <a:srgbClr val="4774AB"/>
              </a:solidFill>
              <a:prstDash val="solid"/>
              <a:miter/>
            </a:ln>
          </p:spPr>
          <p:txBody>
            <a:bodyPr vert="horz" wrap="square" lIns="195878" tIns="8957" rIns="195878" bIns="8963" anchor="ctr" anchorCtr="1" compatLnSpc="1">
              <a:noAutofit/>
            </a:bodyPr>
            <a:lstStyle/>
            <a:p>
              <a:pPr algn="ctr" defTabSz="166684">
                <a:lnSpc>
                  <a:spcPct val="90000"/>
                </a:lnSpc>
                <a:spcAft>
                  <a:spcPts val="15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375">
                <a:solidFill>
                  <a:srgbClr val="000000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23" name="Szabadkézi sokszög 22"/>
            <p:cNvSpPr/>
            <p:nvPr/>
          </p:nvSpPr>
          <p:spPr>
            <a:xfrm>
              <a:off x="5606927" y="4170304"/>
              <a:ext cx="3110596" cy="6538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110598"/>
                <a:gd name="f7" fmla="val 653871"/>
                <a:gd name="f8" fmla="val 65387"/>
                <a:gd name="f9" fmla="val 29275"/>
                <a:gd name="f10" fmla="val 3045211"/>
                <a:gd name="f11" fmla="val 3081323"/>
                <a:gd name="f12" fmla="val 588484"/>
                <a:gd name="f13" fmla="val 624596"/>
                <a:gd name="f14" fmla="+- 0 0 -90"/>
                <a:gd name="f15" fmla="*/ f3 1 3110598"/>
                <a:gd name="f16" fmla="*/ f4 1 653871"/>
                <a:gd name="f17" fmla="+- f7 0 f5"/>
                <a:gd name="f18" fmla="+- f6 0 f5"/>
                <a:gd name="f19" fmla="*/ f14 f0 1"/>
                <a:gd name="f20" fmla="*/ f18 1 3110598"/>
                <a:gd name="f21" fmla="*/ f17 1 653871"/>
                <a:gd name="f22" fmla="*/ 0 f18 1"/>
                <a:gd name="f23" fmla="*/ 65387 f17 1"/>
                <a:gd name="f24" fmla="*/ 65387 f18 1"/>
                <a:gd name="f25" fmla="*/ 0 f17 1"/>
                <a:gd name="f26" fmla="*/ 3045211 f18 1"/>
                <a:gd name="f27" fmla="*/ 3110598 f18 1"/>
                <a:gd name="f28" fmla="*/ 588484 f17 1"/>
                <a:gd name="f29" fmla="*/ 653871 f17 1"/>
                <a:gd name="f30" fmla="*/ f19 1 f2"/>
                <a:gd name="f31" fmla="*/ f22 1 3110598"/>
                <a:gd name="f32" fmla="*/ f23 1 653871"/>
                <a:gd name="f33" fmla="*/ f24 1 3110598"/>
                <a:gd name="f34" fmla="*/ f25 1 653871"/>
                <a:gd name="f35" fmla="*/ f26 1 3110598"/>
                <a:gd name="f36" fmla="*/ f27 1 3110598"/>
                <a:gd name="f37" fmla="*/ f28 1 653871"/>
                <a:gd name="f38" fmla="*/ f29 1 653871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3110598" h="653871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9BBB59"/>
            </a:solidFill>
            <a:ln w="25402" cap="flat">
              <a:solidFill>
                <a:srgbClr val="71893F"/>
              </a:solidFill>
              <a:prstDash val="solid"/>
              <a:miter/>
            </a:ln>
          </p:spPr>
          <p:txBody>
            <a:bodyPr vert="horz" wrap="square" lIns="23886" tIns="23886" rIns="23886" bIns="23886" anchor="ctr" anchorCtr="1" compatLnSpc="1">
              <a:noAutofit/>
            </a:bodyPr>
            <a:lstStyle/>
            <a:p>
              <a:pPr algn="ctr" defTabSz="66672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50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DefaultConnectionFactory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3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EJB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Enterprise</a:t>
            </a:r>
            <a:r>
              <a:rPr lang="hu-HU" dirty="0"/>
              <a:t> </a:t>
            </a:r>
            <a:r>
              <a:rPr lang="hu-HU" dirty="0" err="1"/>
              <a:t>JavaBeans</a:t>
            </a:r>
            <a:endParaRPr lang="hu-HU" dirty="0"/>
          </a:p>
          <a:p>
            <a:r>
              <a:rPr lang="hu-HU" dirty="0" smtClean="0"/>
              <a:t>Komponens alapú megoldás</a:t>
            </a:r>
          </a:p>
          <a:p>
            <a:r>
              <a:rPr lang="hu-HU" dirty="0" smtClean="0"/>
              <a:t>Általános problémákra ad megoldásokat</a:t>
            </a:r>
          </a:p>
          <a:p>
            <a:r>
              <a:rPr lang="hu-HU" dirty="0" smtClean="0"/>
              <a:t>Sokat változott a különböző kiadások között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77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JNDI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>
                <a:latin typeface="Consolas" pitchFamily="49"/>
                <a:cs typeface="Consolas" pitchFamily="49"/>
              </a:rPr>
              <a:t>Global </a:t>
            </a:r>
            <a:r>
              <a:rPr lang="hu-HU" dirty="0" smtClean="0">
                <a:latin typeface="Consolas" pitchFamily="49"/>
                <a:cs typeface="Consolas" pitchFamily="49"/>
              </a:rPr>
              <a:t>JNDI</a:t>
            </a:r>
          </a:p>
          <a:p>
            <a:pPr lvl="1"/>
            <a:r>
              <a:rPr lang="en-US" dirty="0" err="1"/>
              <a:t>java:global</a:t>
            </a:r>
            <a:r>
              <a:rPr lang="en-US" dirty="0"/>
              <a:t>/&lt;app&gt;/&lt;module&gt;/&lt;bean&gt;!&lt;interface&gt;</a:t>
            </a:r>
            <a:endParaRPr lang="hu-HU" dirty="0">
              <a:latin typeface="Consolas" pitchFamily="49"/>
              <a:cs typeface="Consolas" pitchFamily="49"/>
            </a:endParaRPr>
          </a:p>
          <a:p>
            <a:pPr lvl="0"/>
            <a:r>
              <a:rPr lang="hu-HU" dirty="0">
                <a:latin typeface="Consolas" pitchFamily="49"/>
                <a:cs typeface="Consolas" pitchFamily="49"/>
              </a:rPr>
              <a:t>Local </a:t>
            </a:r>
            <a:r>
              <a:rPr lang="hu-HU" dirty="0" smtClean="0">
                <a:latin typeface="Consolas" pitchFamily="49"/>
                <a:cs typeface="Consolas" pitchFamily="49"/>
              </a:rPr>
              <a:t>JNDI</a:t>
            </a:r>
          </a:p>
          <a:p>
            <a:pPr lvl="1"/>
            <a:r>
              <a:rPr lang="hu-HU" dirty="0" smtClean="0"/>
              <a:t>Implementáció függő</a:t>
            </a:r>
          </a:p>
          <a:p>
            <a:pPr lvl="1"/>
            <a:endParaRPr lang="hu-HU" dirty="0">
              <a:latin typeface="Consolas" pitchFamily="49"/>
              <a:cs typeface="Consolas" pitchFamily="49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36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JNDI </a:t>
            </a:r>
            <a:r>
              <a:rPr lang="hu-HU" dirty="0" err="1" smtClean="0"/>
              <a:t>Lookup</a:t>
            </a:r>
            <a:endParaRPr lang="hu-HU" dirty="0"/>
          </a:p>
        </p:txBody>
      </p:sp>
      <p:sp>
        <p:nvSpPr>
          <p:cNvPr id="6" name="Tartalom helye 3"/>
          <p:cNvSpPr txBox="1">
            <a:spLocks noGrp="1"/>
          </p:cNvSpPr>
          <p:nvPr>
            <p:ph idx="1"/>
          </p:nvPr>
        </p:nvSpPr>
        <p:spPr>
          <a:xfrm>
            <a:off x="868680" y="1268017"/>
            <a:ext cx="7406640" cy="3341171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 err="1"/>
              <a:t>Properties</a:t>
            </a:r>
            <a:r>
              <a:rPr lang="hu-HU" sz="1260" dirty="0"/>
              <a:t> </a:t>
            </a:r>
            <a:r>
              <a:rPr lang="hu-HU" sz="1260" dirty="0" err="1"/>
              <a:t>properties</a:t>
            </a:r>
            <a:r>
              <a:rPr lang="hu-HU" sz="1260" dirty="0"/>
              <a:t> = </a:t>
            </a:r>
            <a:r>
              <a:rPr lang="hu-HU" sz="1260" dirty="0" err="1"/>
              <a:t>new</a:t>
            </a:r>
            <a:r>
              <a:rPr lang="hu-HU" sz="1260" dirty="0"/>
              <a:t> </a:t>
            </a:r>
            <a:r>
              <a:rPr lang="hu-HU" sz="1260" dirty="0" err="1"/>
              <a:t>Properties</a:t>
            </a:r>
            <a:r>
              <a:rPr lang="hu-HU" sz="1260" dirty="0"/>
              <a:t>(); </a:t>
            </a:r>
            <a:r>
              <a:rPr lang="hu-HU" sz="1260" dirty="0" err="1"/>
              <a:t>properties.put</a:t>
            </a:r>
            <a:r>
              <a:rPr lang="hu-HU" sz="1260" dirty="0"/>
              <a:t>(</a:t>
            </a:r>
            <a:r>
              <a:rPr lang="hu-HU" sz="1260" dirty="0" err="1"/>
              <a:t>Context.INITIAL</a:t>
            </a:r>
            <a:r>
              <a:rPr lang="hu-HU" sz="1260" dirty="0"/>
              <a:t>_CONTEXT_FACTORY,"</a:t>
            </a:r>
            <a:r>
              <a:rPr lang="hu-HU" sz="1260" dirty="0" err="1"/>
              <a:t>weblogic.jndi.WLInitialContextFactory</a:t>
            </a:r>
            <a:r>
              <a:rPr lang="hu-HU" sz="1260" dirty="0"/>
              <a:t>");</a:t>
            </a:r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/>
              <a:t>  </a:t>
            </a:r>
            <a:r>
              <a:rPr lang="hu-HU" sz="1260" dirty="0" err="1"/>
              <a:t>properties.put</a:t>
            </a:r>
            <a:r>
              <a:rPr lang="hu-HU" sz="1260" dirty="0"/>
              <a:t>(</a:t>
            </a:r>
            <a:r>
              <a:rPr lang="hu-HU" sz="1260" dirty="0" err="1"/>
              <a:t>Context.SECURITY</a:t>
            </a:r>
            <a:r>
              <a:rPr lang="hu-HU" sz="1260" dirty="0"/>
              <a:t>_PRINCIPAL,"</a:t>
            </a:r>
            <a:r>
              <a:rPr lang="hu-HU" sz="1260" dirty="0" err="1"/>
              <a:t>weblogic</a:t>
            </a:r>
            <a:r>
              <a:rPr lang="hu-HU" sz="1260" dirty="0"/>
              <a:t>");</a:t>
            </a:r>
          </a:p>
          <a:p>
            <a:pPr marL="0" indent="0">
              <a:buNone/>
            </a:pPr>
            <a:r>
              <a:rPr lang="hu-HU" sz="1260" dirty="0"/>
              <a:t>  </a:t>
            </a:r>
            <a:r>
              <a:rPr lang="hu-HU" sz="1260" dirty="0" err="1"/>
              <a:t>properties.put</a:t>
            </a:r>
            <a:r>
              <a:rPr lang="hu-HU" sz="1260" dirty="0"/>
              <a:t>(</a:t>
            </a:r>
            <a:r>
              <a:rPr lang="hu-HU" sz="1260" dirty="0" err="1"/>
              <a:t>Context.SECURITY</a:t>
            </a:r>
            <a:r>
              <a:rPr lang="hu-HU" sz="1260" dirty="0"/>
              <a:t>_CREDENTIALS,"weblogic1");</a:t>
            </a:r>
          </a:p>
          <a:p>
            <a:pPr marL="0" indent="0">
              <a:buNone/>
            </a:pPr>
            <a:r>
              <a:rPr lang="hu-HU" sz="1260" dirty="0"/>
              <a:t>  </a:t>
            </a:r>
            <a:r>
              <a:rPr lang="hu-HU" sz="1260" dirty="0" err="1"/>
              <a:t>properties.put</a:t>
            </a:r>
            <a:r>
              <a:rPr lang="hu-HU" sz="1260" dirty="0"/>
              <a:t>(</a:t>
            </a:r>
            <a:r>
              <a:rPr lang="hu-HU" sz="1260" dirty="0" err="1"/>
              <a:t>Context.PROVIDER</a:t>
            </a:r>
            <a:r>
              <a:rPr lang="hu-HU" sz="1260" dirty="0"/>
              <a:t>_URL,"t3://</a:t>
            </a:r>
            <a:r>
              <a:rPr lang="hu-HU" sz="1260" dirty="0" err="1"/>
              <a:t>localhost</a:t>
            </a:r>
            <a:r>
              <a:rPr lang="hu-HU" sz="1260" dirty="0"/>
              <a:t>:7001");</a:t>
            </a:r>
          </a:p>
          <a:p>
            <a:pPr marL="0" indent="0">
              <a:buNone/>
            </a:pPr>
            <a:r>
              <a:rPr lang="hu-HU" sz="1260" dirty="0"/>
              <a:t>  </a:t>
            </a:r>
            <a:r>
              <a:rPr lang="hu-HU" sz="1260" dirty="0" err="1"/>
              <a:t>try</a:t>
            </a:r>
            <a:r>
              <a:rPr lang="hu-HU" sz="1260" dirty="0"/>
              <a:t> {</a:t>
            </a:r>
          </a:p>
          <a:p>
            <a:pPr marL="0" indent="0">
              <a:buNone/>
            </a:pPr>
            <a:r>
              <a:rPr lang="hu-HU" sz="1260" dirty="0"/>
              <a:t>   </a:t>
            </a:r>
            <a:r>
              <a:rPr lang="hu-HU" sz="1260" dirty="0" err="1"/>
              <a:t>Context</a:t>
            </a:r>
            <a:r>
              <a:rPr lang="hu-HU" sz="1260" dirty="0"/>
              <a:t> </a:t>
            </a:r>
            <a:r>
              <a:rPr lang="hu-HU" sz="1260" dirty="0" err="1"/>
              <a:t>context</a:t>
            </a:r>
            <a:r>
              <a:rPr lang="hu-HU" sz="1260" dirty="0"/>
              <a:t> = </a:t>
            </a:r>
            <a:r>
              <a:rPr lang="hu-HU" sz="1260" dirty="0" err="1"/>
              <a:t>new</a:t>
            </a:r>
            <a:r>
              <a:rPr lang="hu-HU" sz="1260" dirty="0"/>
              <a:t> </a:t>
            </a:r>
            <a:r>
              <a:rPr lang="hu-HU" sz="1260" dirty="0" err="1"/>
              <a:t>InitialContext</a:t>
            </a:r>
            <a:r>
              <a:rPr lang="hu-HU" sz="1260" dirty="0"/>
              <a:t>(</a:t>
            </a:r>
            <a:r>
              <a:rPr lang="hu-HU" sz="1260" dirty="0" err="1"/>
              <a:t>properties</a:t>
            </a:r>
            <a:r>
              <a:rPr lang="hu-HU" sz="1260" dirty="0"/>
              <a:t>);</a:t>
            </a:r>
          </a:p>
          <a:p>
            <a:pPr marL="0" indent="0">
              <a:buNone/>
            </a:pPr>
            <a:r>
              <a:rPr lang="hu-HU" sz="1260" dirty="0"/>
              <a:t>   </a:t>
            </a:r>
            <a:r>
              <a:rPr lang="hu-HU" sz="1260" dirty="0" err="1"/>
              <a:t>UserServiceBeanRemote</a:t>
            </a:r>
            <a:r>
              <a:rPr lang="hu-HU" sz="1260" dirty="0"/>
              <a:t> </a:t>
            </a:r>
            <a:r>
              <a:rPr lang="hu-HU" sz="1260" dirty="0" err="1"/>
              <a:t>customerService</a:t>
            </a:r>
            <a:r>
              <a:rPr lang="hu-HU" sz="1260" dirty="0"/>
              <a:t> =   		(</a:t>
            </a:r>
            <a:r>
              <a:rPr lang="hu-HU" sz="1260" dirty="0" err="1"/>
              <a:t>UserServiceBeanRemote</a:t>
            </a:r>
            <a:r>
              <a:rPr lang="hu-HU" sz="1260" dirty="0"/>
              <a:t>)</a:t>
            </a:r>
            <a:r>
              <a:rPr lang="hu-HU" sz="1260" dirty="0" err="1"/>
              <a:t>context.lookup</a:t>
            </a:r>
            <a:r>
              <a:rPr lang="hu-HU" sz="1260" dirty="0"/>
              <a:t>(</a:t>
            </a:r>
          </a:p>
          <a:p>
            <a:pPr marL="0" indent="0">
              <a:buNone/>
            </a:pPr>
            <a:r>
              <a:rPr lang="hu-HU" sz="1260" dirty="0"/>
              <a:t>"</a:t>
            </a:r>
            <a:r>
              <a:rPr lang="hu-HU" sz="1260" dirty="0" err="1"/>
              <a:t>UserServiceBean</a:t>
            </a:r>
            <a:r>
              <a:rPr lang="hu-HU" sz="1260" dirty="0"/>
              <a:t>#</a:t>
            </a:r>
            <a:r>
              <a:rPr lang="hu-HU" sz="1260" dirty="0" err="1"/>
              <a:t>hu.neruon.java.ejb.client.service.UserServiceBeanRemote</a:t>
            </a:r>
            <a:r>
              <a:rPr lang="hu-HU" sz="1260" dirty="0"/>
              <a:t>");</a:t>
            </a:r>
          </a:p>
          <a:p>
            <a:pPr marL="0" indent="0">
              <a:buNone/>
            </a:pPr>
            <a:r>
              <a:rPr lang="hu-HU" sz="1260" dirty="0"/>
              <a:t>      </a:t>
            </a:r>
          </a:p>
          <a:p>
            <a:pPr marL="0" indent="0">
              <a:buNone/>
            </a:pPr>
            <a:r>
              <a:rPr lang="hu-HU" sz="1260" dirty="0"/>
              <a:t>  } </a:t>
            </a:r>
            <a:r>
              <a:rPr lang="hu-HU" sz="1260" dirty="0" err="1"/>
              <a:t>catch</a:t>
            </a:r>
            <a:r>
              <a:rPr lang="hu-HU" sz="1260" dirty="0"/>
              <a:t> (</a:t>
            </a:r>
            <a:r>
              <a:rPr lang="hu-HU" sz="1260" dirty="0" err="1"/>
              <a:t>NamingException</a:t>
            </a:r>
            <a:r>
              <a:rPr lang="hu-HU" sz="1260" dirty="0"/>
              <a:t> e) {</a:t>
            </a:r>
          </a:p>
          <a:p>
            <a:pPr marL="0" indent="0">
              <a:buNone/>
            </a:pPr>
            <a:r>
              <a:rPr lang="hu-HU" sz="1260" dirty="0"/>
              <a:t>   </a:t>
            </a:r>
            <a:r>
              <a:rPr lang="hu-HU" sz="1260" dirty="0" err="1"/>
              <a:t>e.printStackTrace</a:t>
            </a:r>
            <a:r>
              <a:rPr lang="hu-HU" sz="1260" dirty="0"/>
              <a:t>();</a:t>
            </a:r>
          </a:p>
          <a:p>
            <a:pPr marL="0" indent="0">
              <a:buNone/>
            </a:pPr>
            <a:r>
              <a:rPr lang="hu-HU" sz="1260" dirty="0"/>
              <a:t>  </a:t>
            </a:r>
            <a:r>
              <a:rPr lang="hu-HU" sz="1260" dirty="0"/>
              <a:t>}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9022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EJB </a:t>
            </a:r>
            <a:r>
              <a:rPr lang="hu-HU" dirty="0" err="1" smtClean="0"/>
              <a:t>refernce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61975" y="1268017"/>
            <a:ext cx="7886700" cy="3263504"/>
          </a:xfrm>
        </p:spPr>
        <p:txBody>
          <a:bodyPr/>
          <a:lstStyle/>
          <a:p>
            <a:r>
              <a:rPr lang="hu-HU" dirty="0" err="1" smtClean="0"/>
              <a:t>ejb-jar.xml</a:t>
            </a: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err="1" smtClean="0"/>
              <a:t>Web.xml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952322" y="1748951"/>
            <a:ext cx="7406640" cy="144045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ejb-ref</a:t>
            </a:r>
            <a:r>
              <a:rPr lang="hu-HU" sz="1260" dirty="0"/>
              <a:t> </a:t>
            </a:r>
            <a:r>
              <a:rPr lang="hu-HU" sz="1260" dirty="0" err="1"/>
              <a:t>id</a:t>
            </a:r>
            <a:r>
              <a:rPr lang="hu-HU" sz="1260" dirty="0"/>
              <a:t>="</a:t>
            </a:r>
            <a:r>
              <a:rPr lang="hu-HU" sz="1260" dirty="0" err="1"/>
              <a:t>EJBRef</a:t>
            </a:r>
            <a:r>
              <a:rPr lang="hu-HU" sz="1260" dirty="0"/>
              <a:t>_1"&gt;</a:t>
            </a:r>
          </a:p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ejb-ref-name</a:t>
            </a:r>
            <a:r>
              <a:rPr lang="hu-HU" sz="1260" dirty="0"/>
              <a:t>&gt;</a:t>
            </a:r>
            <a:r>
              <a:rPr lang="hu-HU" sz="1260" dirty="0" err="1"/>
              <a:t>ejb.UserServiceBean</a:t>
            </a:r>
            <a:r>
              <a:rPr lang="hu-HU" sz="1260" dirty="0" err="1"/>
              <a:t>Remote</a:t>
            </a:r>
            <a:r>
              <a:rPr lang="hu-HU" sz="1260" dirty="0"/>
              <a:t>&lt;/</a:t>
            </a:r>
            <a:r>
              <a:rPr lang="hu-HU" sz="1260" dirty="0" err="1"/>
              <a:t>ejb-ref-name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ejb-ref-type</a:t>
            </a:r>
            <a:r>
              <a:rPr lang="hu-HU" sz="1260" dirty="0"/>
              <a:t>&gt;Session&lt;/</a:t>
            </a:r>
            <a:r>
              <a:rPr lang="hu-HU" sz="1260" dirty="0" err="1"/>
              <a:t>ejb-ref-type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home</a:t>
            </a:r>
            <a:r>
              <a:rPr lang="hu-HU" sz="1260" dirty="0"/>
              <a:t>&gt;&lt;/</a:t>
            </a:r>
            <a:r>
              <a:rPr lang="hu-HU" sz="1260" dirty="0" err="1"/>
              <a:t>home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remote</a:t>
            </a:r>
            <a:r>
              <a:rPr lang="hu-HU" sz="1260" dirty="0"/>
              <a:t>&gt;</a:t>
            </a:r>
            <a:r>
              <a:rPr lang="hu-HU" sz="1260" dirty="0" err="1"/>
              <a:t>hu.neruon.java.ejb.client.service.UserServiceBeanRemote</a:t>
            </a:r>
            <a:r>
              <a:rPr lang="hu-HU" sz="1260" dirty="0"/>
              <a:t>&lt;/</a:t>
            </a:r>
            <a:r>
              <a:rPr lang="hu-HU" sz="1260" dirty="0" err="1"/>
              <a:t>remote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ejb-ref</a:t>
            </a:r>
            <a:r>
              <a:rPr lang="hu-HU" sz="1260" dirty="0"/>
              <a:t>&gt;</a:t>
            </a: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868680" y="3756117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ejb-local-ref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ejb-ref-name</a:t>
            </a:r>
            <a:r>
              <a:rPr lang="hu-HU" sz="1260" dirty="0"/>
              <a:t>&gt;</a:t>
            </a:r>
            <a:r>
              <a:rPr lang="hu-HU" sz="1260" dirty="0" err="1"/>
              <a:t>ejb.UserServiceBeanLocal</a:t>
            </a:r>
            <a:r>
              <a:rPr lang="hu-HU" sz="1260" dirty="0"/>
              <a:t>&lt;/</a:t>
            </a:r>
            <a:r>
              <a:rPr lang="hu-HU" sz="1260" dirty="0" err="1"/>
              <a:t>ejb-ref-name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/>
              <a:t>local&gt;</a:t>
            </a:r>
            <a:r>
              <a:rPr lang="hu-HU" sz="1260" dirty="0" err="1"/>
              <a:t>hu.neruon.java.ejb.client.service.UserServiceBeanLocal</a:t>
            </a:r>
            <a:r>
              <a:rPr lang="hu-HU" sz="1260" dirty="0"/>
              <a:t>&lt;/</a:t>
            </a:r>
            <a:r>
              <a:rPr lang="hu-HU" sz="1260" dirty="0" err="1"/>
              <a:t>local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ejb-local-ref</a:t>
            </a:r>
            <a:r>
              <a:rPr lang="hu-HU" sz="126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447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Dependency</a:t>
            </a:r>
            <a:r>
              <a:rPr lang="hu-HU" dirty="0" smtClean="0"/>
              <a:t> </a:t>
            </a:r>
            <a:r>
              <a:rPr lang="hu-HU" dirty="0" err="1"/>
              <a:t>Injection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@</a:t>
            </a:r>
            <a:r>
              <a:rPr lang="hu-HU" dirty="0" err="1" smtClean="0"/>
              <a:t>Inject</a:t>
            </a:r>
            <a:endParaRPr lang="hu-HU" dirty="0" smtClean="0"/>
          </a:p>
          <a:p>
            <a:r>
              <a:rPr lang="hu-HU" dirty="0" smtClean="0"/>
              <a:t>@EJB</a:t>
            </a:r>
          </a:p>
          <a:p>
            <a:r>
              <a:rPr lang="hu-HU" dirty="0"/>
              <a:t>@</a:t>
            </a:r>
            <a:r>
              <a:rPr lang="hu-HU" dirty="0" err="1"/>
              <a:t>Resource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2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Timer</a:t>
            </a:r>
            <a:r>
              <a:rPr lang="hu-HU" dirty="0" smtClean="0"/>
              <a:t> </a:t>
            </a:r>
            <a:r>
              <a:rPr lang="hu-HU" dirty="0" smtClean="0"/>
              <a:t>service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868680" y="1400176"/>
            <a:ext cx="7406640" cy="3244221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Stateless</a:t>
            </a:r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class</a:t>
            </a:r>
            <a:r>
              <a:rPr lang="hu-HU" sz="1260" dirty="0"/>
              <a:t> </a:t>
            </a:r>
            <a:r>
              <a:rPr lang="hu-HU" sz="1260" dirty="0" err="1"/>
              <a:t>TimerSessionBean</a:t>
            </a:r>
            <a:r>
              <a:rPr lang="hu-HU" sz="1260" dirty="0"/>
              <a:t> </a:t>
            </a:r>
            <a:r>
              <a:rPr lang="hu-HU" sz="1260" dirty="0" err="1"/>
              <a:t>implements</a:t>
            </a:r>
            <a:r>
              <a:rPr lang="hu-HU" sz="1260" dirty="0"/>
              <a:t> </a:t>
            </a:r>
            <a:r>
              <a:rPr lang="hu-HU" sz="1260" dirty="0" err="1"/>
              <a:t>TimerSession</a:t>
            </a:r>
            <a:r>
              <a:rPr lang="hu-HU" sz="1260" dirty="0"/>
              <a:t> {</a:t>
            </a:r>
          </a:p>
          <a:p>
            <a:pPr marL="0" indent="0">
              <a:buNone/>
            </a:pPr>
            <a:r>
              <a:rPr lang="hu-HU" sz="1260" dirty="0"/>
              <a:t>    @</a:t>
            </a:r>
            <a:r>
              <a:rPr lang="hu-HU" sz="1260" dirty="0" err="1"/>
              <a:t>Resource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    </a:t>
            </a:r>
            <a:r>
              <a:rPr lang="hu-HU" sz="1260" dirty="0" err="1"/>
              <a:t>TimerService</a:t>
            </a:r>
            <a:r>
              <a:rPr lang="hu-HU" sz="1260" dirty="0"/>
              <a:t> </a:t>
            </a:r>
            <a:r>
              <a:rPr lang="hu-HU" sz="1260" dirty="0" err="1"/>
              <a:t>timerService</a:t>
            </a:r>
            <a:r>
              <a:rPr lang="hu-HU" sz="1260" dirty="0"/>
              <a:t>;</a:t>
            </a:r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/>
              <a:t>    </a:t>
            </a: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void</a:t>
            </a:r>
            <a:r>
              <a:rPr lang="hu-HU" sz="1260" dirty="0"/>
              <a:t> </a:t>
            </a:r>
            <a:r>
              <a:rPr lang="hu-HU" sz="1260" dirty="0" err="1"/>
              <a:t>createTimer</a:t>
            </a:r>
            <a:r>
              <a:rPr lang="hu-HU" sz="1260" dirty="0"/>
              <a:t>(</a:t>
            </a:r>
            <a:r>
              <a:rPr lang="hu-HU" sz="1260" dirty="0" err="1"/>
              <a:t>long</a:t>
            </a:r>
            <a:r>
              <a:rPr lang="hu-HU" sz="1260" dirty="0"/>
              <a:t> </a:t>
            </a:r>
            <a:r>
              <a:rPr lang="hu-HU" sz="1260" dirty="0" err="1"/>
              <a:t>intervalDuration</a:t>
            </a:r>
            <a:r>
              <a:rPr lang="hu-HU" sz="1260" dirty="0"/>
              <a:t>) {</a:t>
            </a:r>
          </a:p>
          <a:p>
            <a:pPr marL="0" indent="0">
              <a:buNone/>
            </a:pPr>
            <a:r>
              <a:rPr lang="hu-HU" sz="1260" dirty="0"/>
              <a:t>        </a:t>
            </a:r>
            <a:r>
              <a:rPr lang="hu-HU" sz="1260" dirty="0" err="1"/>
              <a:t>Timer</a:t>
            </a:r>
            <a:r>
              <a:rPr lang="hu-HU" sz="1260" dirty="0"/>
              <a:t> </a:t>
            </a:r>
            <a:r>
              <a:rPr lang="hu-HU" sz="1260" dirty="0" err="1"/>
              <a:t>timer</a:t>
            </a:r>
            <a:r>
              <a:rPr lang="hu-HU" sz="1260" dirty="0"/>
              <a:t> = </a:t>
            </a:r>
            <a:r>
              <a:rPr lang="hu-HU" sz="1260" dirty="0" err="1"/>
              <a:t>timerService.createTimer</a:t>
            </a:r>
            <a:r>
              <a:rPr lang="hu-HU" sz="1260" dirty="0"/>
              <a:t>(</a:t>
            </a:r>
            <a:r>
              <a:rPr lang="hu-HU" sz="1260" dirty="0" err="1"/>
              <a:t>intervalDuration</a:t>
            </a:r>
            <a:r>
              <a:rPr lang="hu-HU" sz="1260" dirty="0"/>
              <a:t>,</a:t>
            </a:r>
          </a:p>
          <a:p>
            <a:pPr marL="0" indent="0">
              <a:buNone/>
            </a:pPr>
            <a:r>
              <a:rPr lang="hu-HU" sz="1260" dirty="0"/>
              <a:t>                "</a:t>
            </a:r>
            <a:r>
              <a:rPr lang="hu-HU" sz="1260" dirty="0" err="1"/>
              <a:t>Created</a:t>
            </a:r>
            <a:r>
              <a:rPr lang="hu-HU" sz="1260" dirty="0"/>
              <a:t> </a:t>
            </a:r>
            <a:r>
              <a:rPr lang="hu-HU" sz="1260" dirty="0" err="1"/>
              <a:t>new</a:t>
            </a:r>
            <a:r>
              <a:rPr lang="hu-HU" sz="1260" dirty="0"/>
              <a:t> </a:t>
            </a:r>
            <a:r>
              <a:rPr lang="hu-HU" sz="1260" dirty="0" err="1"/>
              <a:t>timer</a:t>
            </a:r>
            <a:r>
              <a:rPr lang="hu-HU" sz="1260" dirty="0"/>
              <a:t>");</a:t>
            </a:r>
          </a:p>
          <a:p>
            <a:pPr marL="0" indent="0">
              <a:buNone/>
            </a:pPr>
            <a:r>
              <a:rPr lang="hu-HU" sz="1260" dirty="0"/>
              <a:t>    }</a:t>
            </a:r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/>
              <a:t>    @</a:t>
            </a:r>
            <a:r>
              <a:rPr lang="hu-HU" sz="1260" dirty="0" err="1"/>
              <a:t>Timeout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    </a:t>
            </a: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void</a:t>
            </a:r>
            <a:r>
              <a:rPr lang="hu-HU" sz="1260" dirty="0"/>
              <a:t> </a:t>
            </a:r>
            <a:r>
              <a:rPr lang="hu-HU" sz="1260" dirty="0" err="1"/>
              <a:t>timeout</a:t>
            </a:r>
            <a:r>
              <a:rPr lang="hu-HU" sz="1260" dirty="0"/>
              <a:t>(</a:t>
            </a:r>
            <a:r>
              <a:rPr lang="hu-HU" sz="1260" dirty="0" err="1"/>
              <a:t>Timer</a:t>
            </a:r>
            <a:r>
              <a:rPr lang="hu-HU" sz="1260" dirty="0"/>
              <a:t> </a:t>
            </a:r>
            <a:r>
              <a:rPr lang="hu-HU" sz="1260" dirty="0" err="1"/>
              <a:t>timer</a:t>
            </a:r>
            <a:r>
              <a:rPr lang="hu-HU" sz="1260" dirty="0"/>
              <a:t>) {</a:t>
            </a:r>
          </a:p>
          <a:p>
            <a:pPr marL="0" indent="0">
              <a:buNone/>
            </a:pPr>
            <a:r>
              <a:rPr lang="hu-HU" sz="1260" dirty="0"/>
              <a:t>        </a:t>
            </a:r>
            <a:r>
              <a:rPr lang="hu-HU" sz="1260" dirty="0" err="1"/>
              <a:t>logger.info</a:t>
            </a:r>
            <a:r>
              <a:rPr lang="hu-HU" sz="1260" dirty="0"/>
              <a:t>("</a:t>
            </a:r>
            <a:r>
              <a:rPr lang="hu-HU" sz="1260" dirty="0" err="1"/>
              <a:t>Timeout</a:t>
            </a:r>
            <a:r>
              <a:rPr lang="hu-HU" sz="1260" dirty="0"/>
              <a:t> </a:t>
            </a:r>
            <a:r>
              <a:rPr lang="hu-HU" sz="1260" dirty="0" err="1"/>
              <a:t>occurred</a:t>
            </a:r>
            <a:r>
              <a:rPr lang="hu-HU" sz="1260" dirty="0"/>
              <a:t>");</a:t>
            </a:r>
          </a:p>
          <a:p>
            <a:pPr marL="0" indent="0">
              <a:buNone/>
            </a:pPr>
            <a:r>
              <a:rPr lang="hu-HU" sz="1260" dirty="0"/>
              <a:t>    }</a:t>
            </a:r>
          </a:p>
          <a:p>
            <a:pPr marL="0" indent="0">
              <a:buNone/>
            </a:pPr>
            <a:r>
              <a:rPr lang="hu-HU" sz="126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55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Timer</a:t>
            </a:r>
            <a:r>
              <a:rPr lang="hu-HU" dirty="0" smtClean="0"/>
              <a:t> </a:t>
            </a:r>
            <a:r>
              <a:rPr lang="hu-HU" dirty="0" smtClean="0"/>
              <a:t>service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868680" y="1419226"/>
            <a:ext cx="7406640" cy="260423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Singleton</a:t>
            </a:r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class</a:t>
            </a:r>
            <a:r>
              <a:rPr lang="hu-HU" sz="1260" dirty="0"/>
              <a:t> </a:t>
            </a:r>
            <a:r>
              <a:rPr lang="hu-HU" sz="1260" dirty="0" err="1"/>
              <a:t>SimpleTimer</a:t>
            </a:r>
            <a:r>
              <a:rPr lang="hu-HU" sz="1260" dirty="0"/>
              <a:t> {</a:t>
            </a:r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private</a:t>
            </a:r>
            <a:r>
              <a:rPr lang="hu-HU" sz="1260" dirty="0"/>
              <a:t> </a:t>
            </a:r>
            <a:r>
              <a:rPr lang="hu-HU" sz="1260" dirty="0" err="1"/>
              <a:t>static</a:t>
            </a:r>
            <a:r>
              <a:rPr lang="hu-HU" sz="1260" dirty="0"/>
              <a:t> </a:t>
            </a:r>
            <a:r>
              <a:rPr lang="hu-HU" sz="1260" dirty="0" err="1"/>
              <a:t>final</a:t>
            </a:r>
            <a:r>
              <a:rPr lang="hu-HU" sz="1260" dirty="0"/>
              <a:t> </a:t>
            </a:r>
            <a:r>
              <a:rPr lang="hu-HU" sz="1260" dirty="0" err="1"/>
              <a:t>Logger</a:t>
            </a:r>
            <a:r>
              <a:rPr lang="hu-HU" sz="1260" dirty="0"/>
              <a:t> </a:t>
            </a:r>
            <a:r>
              <a:rPr lang="hu-HU" sz="1260" dirty="0" err="1"/>
              <a:t>logger</a:t>
            </a:r>
            <a:r>
              <a:rPr lang="hu-HU" sz="1260" dirty="0"/>
              <a:t> = </a:t>
            </a:r>
            <a:r>
              <a:rPr lang="hu-HU" sz="1260" dirty="0" err="1"/>
              <a:t>Logger.getLogger</a:t>
            </a:r>
            <a:r>
              <a:rPr lang="hu-HU" sz="1260" dirty="0"/>
              <a:t>(</a:t>
            </a:r>
            <a:r>
              <a:rPr lang="hu-HU" sz="1260" dirty="0" err="1"/>
              <a:t>SimpleTimer.class</a:t>
            </a:r>
            <a:r>
              <a:rPr lang="hu-HU" sz="1260" dirty="0"/>
              <a:t>);</a:t>
            </a:r>
          </a:p>
          <a:p>
            <a:pPr marL="0" indent="0">
              <a:buNone/>
            </a:pPr>
            <a:endParaRPr lang="hu-HU" sz="1260" dirty="0"/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Schedules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Schedule(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= "*", minute = "*",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= "10"),</a:t>
            </a:r>
          </a:p>
          <a:p>
            <a:pPr marL="360045" lvl="1" indent="0">
              <a:buNone/>
            </a:pP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Schedule(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= "*", minute = "*",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= "45") })</a:t>
            </a:r>
          </a:p>
          <a:p>
            <a:pPr marL="360045" lvl="1" indent="0">
              <a:buNone/>
            </a:pP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6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printTime</a:t>
            </a:r>
            <a:r>
              <a:rPr lang="hu-HU" sz="126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logger.debug</a:t>
            </a:r>
            <a:r>
              <a:rPr lang="hu-HU" sz="1260" dirty="0"/>
              <a:t>(</a:t>
            </a:r>
            <a:r>
              <a:rPr lang="hu-HU" sz="1260" dirty="0" err="1"/>
              <a:t>getClass</a:t>
            </a:r>
            <a:r>
              <a:rPr lang="hu-HU" sz="1260" dirty="0"/>
              <a:t>().</a:t>
            </a:r>
            <a:r>
              <a:rPr lang="hu-HU" sz="1260" dirty="0" err="1"/>
              <a:t>getName</a:t>
            </a:r>
            <a:r>
              <a:rPr lang="hu-HU" sz="1260" dirty="0"/>
              <a:t>() + ": " + </a:t>
            </a:r>
            <a:r>
              <a:rPr lang="hu-HU" sz="1260" dirty="0" err="1"/>
              <a:t>new</a:t>
            </a:r>
            <a:r>
              <a:rPr lang="hu-HU" sz="1260" dirty="0"/>
              <a:t> </a:t>
            </a:r>
            <a:r>
              <a:rPr lang="hu-HU" sz="1260" dirty="0" err="1"/>
              <a:t>Date</a:t>
            </a:r>
            <a:r>
              <a:rPr lang="hu-HU" sz="1260" dirty="0"/>
              <a:t>());</a:t>
            </a:r>
          </a:p>
          <a:p>
            <a:pPr marL="0" indent="0">
              <a:buNone/>
            </a:pPr>
            <a:r>
              <a:rPr lang="hu-HU" sz="1260" dirty="0"/>
              <a:t>	}</a:t>
            </a:r>
          </a:p>
          <a:p>
            <a:pPr marL="0" indent="0">
              <a:buNone/>
            </a:pPr>
            <a:r>
              <a:rPr lang="hu-HU" sz="126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18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Asynchronous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Aszinkron  metódus</a:t>
            </a:r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770483" y="1815357"/>
            <a:ext cx="7406640" cy="2371227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Asynchronous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Future</a:t>
            </a:r>
            <a:r>
              <a:rPr lang="hu-HU" sz="1260" dirty="0"/>
              <a:t>&lt;</a:t>
            </a:r>
            <a:r>
              <a:rPr lang="hu-HU" sz="1260" dirty="0" err="1"/>
              <a:t>Date</a:t>
            </a:r>
            <a:r>
              <a:rPr lang="hu-HU" sz="1260" dirty="0"/>
              <a:t>&gt; </a:t>
            </a:r>
            <a:r>
              <a:rPr lang="hu-HU" sz="1260" dirty="0" err="1"/>
              <a:t>asynchronousPrintTime</a:t>
            </a:r>
            <a:r>
              <a:rPr lang="hu-HU" sz="1260" dirty="0"/>
              <a:t>() {</a:t>
            </a:r>
          </a:p>
          <a:p>
            <a:pPr marL="0" indent="0">
              <a:buNone/>
            </a:pPr>
            <a:r>
              <a:rPr lang="hu-HU" sz="1260" dirty="0"/>
              <a:t>		</a:t>
            </a:r>
            <a:r>
              <a:rPr lang="hu-HU" sz="1260" dirty="0" err="1"/>
              <a:t>logger.debug</a:t>
            </a:r>
            <a:r>
              <a:rPr lang="hu-HU" sz="1260" dirty="0"/>
              <a:t>("</a:t>
            </a:r>
            <a:r>
              <a:rPr lang="hu-HU" sz="1260" dirty="0" err="1"/>
              <a:t>call</a:t>
            </a:r>
            <a:r>
              <a:rPr lang="hu-HU" sz="1260" dirty="0"/>
              <a:t> </a:t>
            </a:r>
            <a:r>
              <a:rPr lang="hu-HU" sz="1260" dirty="0" err="1"/>
              <a:t>printTime</a:t>
            </a:r>
            <a:r>
              <a:rPr lang="hu-HU" sz="1260" dirty="0"/>
              <a:t>");</a:t>
            </a:r>
          </a:p>
          <a:p>
            <a:pPr marL="0" indent="0">
              <a:buNone/>
            </a:pPr>
            <a:r>
              <a:rPr lang="hu-HU" sz="1260" dirty="0"/>
              <a:t>		</a:t>
            </a:r>
            <a:r>
              <a:rPr lang="hu-HU" sz="1260" dirty="0" err="1"/>
              <a:t>try</a:t>
            </a:r>
            <a:r>
              <a:rPr lang="hu-HU" sz="1260" dirty="0"/>
              <a:t> {</a:t>
            </a:r>
          </a:p>
          <a:p>
            <a:pPr marL="0" indent="0">
              <a:buNone/>
            </a:pPr>
            <a:r>
              <a:rPr lang="hu-HU" sz="1260" dirty="0"/>
              <a:t>			</a:t>
            </a:r>
            <a:r>
              <a:rPr lang="hu-HU" sz="1260" dirty="0" err="1"/>
              <a:t>Thread.sleep</a:t>
            </a:r>
            <a:r>
              <a:rPr lang="hu-HU" sz="1260" dirty="0"/>
              <a:t>(5 * 1000);</a:t>
            </a:r>
          </a:p>
          <a:p>
            <a:pPr marL="0" indent="0">
              <a:buNone/>
            </a:pPr>
            <a:r>
              <a:rPr lang="hu-HU" sz="1260" dirty="0"/>
              <a:t>		} </a:t>
            </a:r>
            <a:r>
              <a:rPr lang="hu-HU" sz="1260" dirty="0" err="1"/>
              <a:t>catch</a:t>
            </a:r>
            <a:r>
              <a:rPr lang="hu-HU" sz="1260" dirty="0"/>
              <a:t> (</a:t>
            </a:r>
            <a:r>
              <a:rPr lang="hu-HU" sz="1260" dirty="0" err="1"/>
              <a:t>Exception</a:t>
            </a:r>
            <a:r>
              <a:rPr lang="hu-HU" sz="1260" dirty="0"/>
              <a:t> e) {</a:t>
            </a:r>
          </a:p>
          <a:p>
            <a:pPr marL="0" indent="0">
              <a:buNone/>
            </a:pPr>
            <a:r>
              <a:rPr lang="hu-HU" sz="1260" dirty="0"/>
              <a:t>			</a:t>
            </a:r>
            <a:r>
              <a:rPr lang="hu-HU" sz="1260" dirty="0" err="1"/>
              <a:t>e.printStackTrace</a:t>
            </a:r>
            <a:r>
              <a:rPr lang="hu-HU" sz="1260" dirty="0"/>
              <a:t>();</a:t>
            </a:r>
          </a:p>
          <a:p>
            <a:pPr marL="0" indent="0">
              <a:buNone/>
            </a:pPr>
            <a:r>
              <a:rPr lang="hu-HU" sz="1260" dirty="0"/>
              <a:t>		}</a:t>
            </a:r>
          </a:p>
          <a:p>
            <a:pPr marL="0" indent="0">
              <a:buNone/>
            </a:pPr>
            <a:r>
              <a:rPr lang="hu-HU" sz="1260" dirty="0"/>
              <a:t>		</a:t>
            </a:r>
            <a:r>
              <a:rPr lang="hu-HU" sz="1260" dirty="0" err="1"/>
              <a:t>return</a:t>
            </a:r>
            <a:r>
              <a:rPr lang="hu-HU" sz="1260" dirty="0"/>
              <a:t> </a:t>
            </a:r>
            <a:r>
              <a:rPr lang="hu-HU" sz="1260" dirty="0" err="1"/>
              <a:t>new</a:t>
            </a:r>
            <a:r>
              <a:rPr lang="hu-HU" sz="1260" dirty="0"/>
              <a:t> </a:t>
            </a:r>
            <a:r>
              <a:rPr lang="hu-HU" sz="1260" dirty="0" err="1"/>
              <a:t>AsyncResult</a:t>
            </a:r>
            <a:r>
              <a:rPr lang="hu-HU" sz="1260" dirty="0"/>
              <a:t>&lt;</a:t>
            </a:r>
            <a:r>
              <a:rPr lang="hu-HU" sz="1260" dirty="0" err="1"/>
              <a:t>Date</a:t>
            </a:r>
            <a:r>
              <a:rPr lang="hu-HU" sz="1260" dirty="0"/>
              <a:t>&gt;(</a:t>
            </a:r>
            <a:r>
              <a:rPr lang="hu-HU" sz="1260" dirty="0" err="1"/>
              <a:t>new</a:t>
            </a:r>
            <a:r>
              <a:rPr lang="hu-HU" sz="1260" dirty="0"/>
              <a:t> </a:t>
            </a:r>
            <a:r>
              <a:rPr lang="hu-HU" sz="1260" dirty="0" err="1"/>
              <a:t>Date</a:t>
            </a:r>
            <a:r>
              <a:rPr lang="hu-HU" sz="1260" dirty="0"/>
              <a:t>());</a:t>
            </a:r>
          </a:p>
          <a:p>
            <a:pPr marL="0" indent="0">
              <a:buNone/>
            </a:pPr>
            <a:r>
              <a:rPr lang="hu-HU" sz="126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575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Startup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StartUp</a:t>
            </a:r>
            <a:r>
              <a:rPr lang="hu-HU" dirty="0" smtClean="0"/>
              <a:t> service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Függőség</a:t>
            </a:r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942797" y="1824507"/>
            <a:ext cx="7406640" cy="742383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60" dirty="0"/>
              <a:t>@Startup</a:t>
            </a:r>
          </a:p>
          <a:p>
            <a:pPr marL="0" indent="0">
              <a:buNone/>
            </a:pPr>
            <a:r>
              <a:rPr lang="en-US" sz="1260" dirty="0"/>
              <a:t>@Singleton</a:t>
            </a:r>
          </a:p>
          <a:p>
            <a:pPr marL="0" indent="0">
              <a:buNone/>
            </a:pPr>
            <a:r>
              <a:rPr lang="en-US" sz="1260" dirty="0"/>
              <a:t>public class </a:t>
            </a:r>
            <a:r>
              <a:rPr lang="en-US" sz="1260" dirty="0" err="1"/>
              <a:t>StartupBean</a:t>
            </a:r>
            <a:r>
              <a:rPr lang="hu-HU" sz="1260" dirty="0"/>
              <a:t>{</a:t>
            </a:r>
            <a:endParaRPr lang="hu-HU" sz="1260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942797" y="3413682"/>
            <a:ext cx="7406640" cy="27699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60" dirty="0"/>
              <a:t>@</a:t>
            </a:r>
            <a:r>
              <a:rPr lang="en-US" sz="1260" dirty="0" err="1"/>
              <a:t>DependsOn</a:t>
            </a:r>
            <a:r>
              <a:rPr lang="en-US" sz="1260" dirty="0"/>
              <a:t>("</a:t>
            </a:r>
            <a:r>
              <a:rPr lang="en-US" sz="1260" dirty="0" err="1"/>
              <a:t>StartupBean</a:t>
            </a:r>
            <a:r>
              <a:rPr lang="en-US" sz="1260" dirty="0"/>
              <a:t>")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25530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Interceptors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Definiálás</a:t>
            </a:r>
          </a:p>
        </p:txBody>
      </p:sp>
      <p:sp>
        <p:nvSpPr>
          <p:cNvPr id="9" name="Tartalom helye 3"/>
          <p:cNvSpPr txBox="1">
            <a:spLocks/>
          </p:cNvSpPr>
          <p:nvPr/>
        </p:nvSpPr>
        <p:spPr>
          <a:xfrm>
            <a:off x="868680" y="2005463"/>
            <a:ext cx="7406640" cy="144045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60" dirty="0"/>
              <a:t>public class </a:t>
            </a:r>
            <a:r>
              <a:rPr lang="en-US" sz="1260" dirty="0" err="1"/>
              <a:t>SimpleInterceptor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AroundInvoke</a:t>
            </a:r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Object</a:t>
            </a:r>
            <a:r>
              <a:rPr lang="hu-HU" sz="1260" dirty="0"/>
              <a:t> </a:t>
            </a:r>
            <a:r>
              <a:rPr lang="hu-HU" sz="1260" dirty="0" err="1"/>
              <a:t>intercept</a:t>
            </a:r>
            <a:r>
              <a:rPr lang="hu-HU" sz="1260" dirty="0"/>
              <a:t>(</a:t>
            </a:r>
            <a:r>
              <a:rPr lang="hu-HU" sz="1260" dirty="0" err="1"/>
              <a:t>InvocationContext</a:t>
            </a:r>
            <a:r>
              <a:rPr lang="hu-HU" sz="1260" dirty="0"/>
              <a:t> </a:t>
            </a:r>
            <a:r>
              <a:rPr lang="hu-HU" sz="1260" dirty="0" err="1"/>
              <a:t>context</a:t>
            </a:r>
            <a:r>
              <a:rPr lang="hu-HU" sz="1260" dirty="0"/>
              <a:t>) 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/>
              <a:t>		</a:t>
            </a:r>
            <a:r>
              <a:rPr lang="hu-HU" sz="1260" dirty="0" err="1"/>
              <a:t>throws</a:t>
            </a:r>
            <a:r>
              <a:rPr lang="hu-HU" sz="1260" dirty="0"/>
              <a:t> </a:t>
            </a:r>
            <a:r>
              <a:rPr lang="hu-HU" sz="1260" dirty="0" err="1"/>
              <a:t>Exception</a:t>
            </a:r>
            <a:r>
              <a:rPr lang="hu-HU" sz="1260" dirty="0"/>
              <a:t>{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Object</a:t>
            </a:r>
            <a:r>
              <a:rPr lang="hu-HU" sz="1260" dirty="0"/>
              <a:t> </a:t>
            </a:r>
            <a:r>
              <a:rPr lang="hu-HU" sz="1260" dirty="0" err="1"/>
              <a:t>result</a:t>
            </a:r>
            <a:r>
              <a:rPr lang="hu-HU" sz="1260" dirty="0"/>
              <a:t> = </a:t>
            </a:r>
            <a:r>
              <a:rPr lang="hu-HU" sz="1260" dirty="0" err="1"/>
              <a:t>context.proceed</a:t>
            </a:r>
            <a:r>
              <a:rPr lang="hu-HU" sz="1260" dirty="0"/>
              <a:t>();</a:t>
            </a:r>
          </a:p>
          <a:p>
            <a:pPr marL="0" indent="0">
              <a:buNone/>
            </a:pPr>
            <a:r>
              <a:rPr lang="hu-HU" sz="1260" dirty="0" err="1"/>
              <a:t>return</a:t>
            </a:r>
            <a:r>
              <a:rPr lang="hu-HU" sz="1260" dirty="0"/>
              <a:t> </a:t>
            </a:r>
            <a:r>
              <a:rPr lang="hu-HU" sz="1260" dirty="0" err="1"/>
              <a:t>result</a:t>
            </a:r>
            <a:r>
              <a:rPr lang="hu-HU" sz="1260" dirty="0"/>
              <a:t>;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340" y="1011291"/>
            <a:ext cx="2560097" cy="357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5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Interceptors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Default</a:t>
            </a:r>
            <a:r>
              <a:rPr lang="hu-HU" dirty="0"/>
              <a:t> </a:t>
            </a:r>
            <a:r>
              <a:rPr lang="hu-HU" dirty="0" err="1" smtClean="0"/>
              <a:t>ejb-jar.xml</a:t>
            </a:r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err="1" smtClean="0"/>
              <a:t>Class</a:t>
            </a:r>
            <a:endParaRPr lang="hu-HU" dirty="0" smtClean="0"/>
          </a:p>
          <a:p>
            <a:endParaRPr lang="hu-HU" dirty="0"/>
          </a:p>
          <a:p>
            <a:r>
              <a:rPr lang="hu-HU" dirty="0" err="1" smtClean="0"/>
              <a:t>Method</a:t>
            </a:r>
            <a:endParaRPr lang="hu-HU" dirty="0" smtClean="0"/>
          </a:p>
          <a:p>
            <a:endParaRPr lang="hu-HU" dirty="0" smtClean="0"/>
          </a:p>
        </p:txBody>
      </p:sp>
      <p:sp>
        <p:nvSpPr>
          <p:cNvPr id="9" name="Tartalom helye 3"/>
          <p:cNvSpPr txBox="1">
            <a:spLocks/>
          </p:cNvSpPr>
          <p:nvPr/>
        </p:nvSpPr>
        <p:spPr>
          <a:xfrm>
            <a:off x="942797" y="1844835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en-US" sz="1260" dirty="0"/>
              <a:t>interceptor-binding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&lt;</a:t>
            </a:r>
            <a:r>
              <a:rPr lang="en-US" sz="1260" dirty="0" err="1"/>
              <a:t>ejb</a:t>
            </a:r>
            <a:r>
              <a:rPr lang="en-US" sz="1260" dirty="0"/>
              <a:t>-name&gt;*&lt;/</a:t>
            </a:r>
            <a:r>
              <a:rPr lang="en-US" sz="1260" dirty="0" err="1"/>
              <a:t>ejb</a:t>
            </a:r>
            <a:r>
              <a:rPr lang="en-US" sz="1260" dirty="0"/>
              <a:t>-name&gt;</a:t>
            </a:r>
          </a:p>
          <a:p>
            <a:pPr marL="0" indent="0">
              <a:buNone/>
            </a:pPr>
            <a:r>
              <a:rPr lang="en-US" sz="1260" dirty="0"/>
              <a:t>&lt;interceptor-class&gt;</a:t>
            </a:r>
            <a:r>
              <a:rPr lang="en-US" sz="1260" dirty="0" err="1"/>
              <a:t>hu.neruon.java.ejb.SimpleInterceptor</a:t>
            </a:r>
            <a:r>
              <a:rPr lang="en-US" sz="1260" dirty="0"/>
              <a:t>&lt;/interceptor-class&gt;</a:t>
            </a:r>
          </a:p>
          <a:p>
            <a:pPr marL="0" indent="0">
              <a:buNone/>
            </a:pPr>
            <a:r>
              <a:rPr lang="en-US" sz="1260" dirty="0"/>
              <a:t>&lt;/</a:t>
            </a:r>
            <a:r>
              <a:rPr lang="en-US" sz="1260" dirty="0"/>
              <a:t>interceptor-binding&gt;</a:t>
            </a:r>
            <a:endParaRPr lang="hu-HU" sz="1260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942797" y="3358048"/>
            <a:ext cx="7406640" cy="509691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Interceptors</a:t>
            </a:r>
            <a:r>
              <a:rPr lang="hu-HU" sz="1260" dirty="0"/>
              <a:t>(</a:t>
            </a:r>
            <a:r>
              <a:rPr lang="hu-HU" sz="1260" dirty="0" err="1"/>
              <a:t>SimpleInterceptor.class</a:t>
            </a:r>
            <a:r>
              <a:rPr lang="hu-HU" sz="1260" dirty="0"/>
              <a:t>)</a:t>
            </a:r>
          </a:p>
          <a:p>
            <a:pPr marL="0" indent="0">
              <a:buNone/>
            </a:pP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class</a:t>
            </a:r>
            <a:r>
              <a:rPr lang="hu-HU" sz="1260" dirty="0"/>
              <a:t> </a:t>
            </a:r>
            <a:r>
              <a:rPr lang="hu-HU" sz="1260" dirty="0" err="1"/>
              <a:t>RoleConverter</a:t>
            </a:r>
            <a:endParaRPr lang="hu-HU" sz="1260" dirty="0"/>
          </a:p>
        </p:txBody>
      </p:sp>
      <p:sp>
        <p:nvSpPr>
          <p:cNvPr id="8" name="Tartalom helye 3"/>
          <p:cNvSpPr txBox="1">
            <a:spLocks/>
          </p:cNvSpPr>
          <p:nvPr/>
        </p:nvSpPr>
        <p:spPr>
          <a:xfrm>
            <a:off x="942797" y="4331641"/>
            <a:ext cx="7406640" cy="509691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Interceptors</a:t>
            </a:r>
            <a:r>
              <a:rPr lang="hu-HU" sz="1260" dirty="0"/>
              <a:t>(</a:t>
            </a:r>
            <a:r>
              <a:rPr lang="hu-HU" sz="1260" dirty="0" err="1"/>
              <a:t>SimpleInterceptor.class</a:t>
            </a:r>
            <a:r>
              <a:rPr lang="hu-HU" sz="1260" dirty="0"/>
              <a:t>)</a:t>
            </a:r>
          </a:p>
          <a:p>
            <a:pPr marL="0" indent="0">
              <a:buNone/>
            </a:pP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class</a:t>
            </a:r>
            <a:r>
              <a:rPr lang="hu-HU" sz="1260" dirty="0"/>
              <a:t> </a:t>
            </a:r>
            <a:r>
              <a:rPr lang="hu-HU" sz="1260" dirty="0" err="1"/>
              <a:t>RoleConverter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5234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EJB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 </a:t>
            </a:r>
          </a:p>
        </p:txBody>
      </p:sp>
      <p:grpSp>
        <p:nvGrpSpPr>
          <p:cNvPr id="40" name="Diagram 5"/>
          <p:cNvGrpSpPr/>
          <p:nvPr/>
        </p:nvGrpSpPr>
        <p:grpSpPr>
          <a:xfrm>
            <a:off x="868680" y="1200151"/>
            <a:ext cx="7406640" cy="3394472"/>
            <a:chOff x="830668" y="1489877"/>
            <a:chExt cx="7626681" cy="3023272"/>
          </a:xfrm>
        </p:grpSpPr>
        <p:sp>
          <p:nvSpPr>
            <p:cNvPr id="41" name="Szabadkézi sokszög 40"/>
            <p:cNvSpPr/>
            <p:nvPr/>
          </p:nvSpPr>
          <p:spPr>
            <a:xfrm>
              <a:off x="830668" y="1489877"/>
              <a:ext cx="7626681" cy="6840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26681"/>
                <a:gd name="f7" fmla="val 684026"/>
                <a:gd name="f8" fmla="val 68403"/>
                <a:gd name="f9" fmla="val 30625"/>
                <a:gd name="f10" fmla="val 7558278"/>
                <a:gd name="f11" fmla="val 7596056"/>
                <a:gd name="f12" fmla="val 615623"/>
                <a:gd name="f13" fmla="val 653401"/>
                <a:gd name="f14" fmla="+- 0 0 -90"/>
                <a:gd name="f15" fmla="*/ f3 1 7626681"/>
                <a:gd name="f16" fmla="*/ f4 1 684026"/>
                <a:gd name="f17" fmla="+- f7 0 f5"/>
                <a:gd name="f18" fmla="+- f6 0 f5"/>
                <a:gd name="f19" fmla="*/ f14 f0 1"/>
                <a:gd name="f20" fmla="*/ f18 1 7626681"/>
                <a:gd name="f21" fmla="*/ f17 1 684026"/>
                <a:gd name="f22" fmla="*/ 0 f18 1"/>
                <a:gd name="f23" fmla="*/ 68403 f17 1"/>
                <a:gd name="f24" fmla="*/ 68403 f18 1"/>
                <a:gd name="f25" fmla="*/ 0 f17 1"/>
                <a:gd name="f26" fmla="*/ 7558278 f18 1"/>
                <a:gd name="f27" fmla="*/ 7626681 f18 1"/>
                <a:gd name="f28" fmla="*/ 615623 f17 1"/>
                <a:gd name="f29" fmla="*/ 684026 f17 1"/>
                <a:gd name="f30" fmla="*/ f19 1 f2"/>
                <a:gd name="f31" fmla="*/ f22 1 7626681"/>
                <a:gd name="f32" fmla="*/ f23 1 684026"/>
                <a:gd name="f33" fmla="*/ f24 1 7626681"/>
                <a:gd name="f34" fmla="*/ f25 1 684026"/>
                <a:gd name="f35" fmla="*/ f26 1 7626681"/>
                <a:gd name="f36" fmla="*/ f27 1 7626681"/>
                <a:gd name="f37" fmla="*/ f28 1 684026"/>
                <a:gd name="f38" fmla="*/ f29 1 68402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626681" h="68402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140754" tIns="140754" rIns="140754" bIns="140754" anchor="ctr" anchorCtr="1" compatLnSpc="1">
              <a:noAutofit/>
            </a:bodyPr>
            <a:lstStyle/>
            <a:p>
              <a:pPr algn="ctr" defTabSz="1466792">
                <a:lnSpc>
                  <a:spcPct val="90000"/>
                </a:lnSpc>
                <a:spcAft>
                  <a:spcPts val="135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33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EJB</a:t>
              </a:r>
            </a:p>
          </p:txBody>
        </p:sp>
        <p:sp>
          <p:nvSpPr>
            <p:cNvPr id="42" name="Szabadkézi sokszög 41"/>
            <p:cNvSpPr/>
            <p:nvPr/>
          </p:nvSpPr>
          <p:spPr>
            <a:xfrm>
              <a:off x="838084" y="2313742"/>
              <a:ext cx="2992401" cy="42936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92402"/>
                <a:gd name="f7" fmla="val 429362"/>
                <a:gd name="f8" fmla="val 42936"/>
                <a:gd name="f9" fmla="val 19223"/>
                <a:gd name="f10" fmla="val 2949466"/>
                <a:gd name="f11" fmla="val 2973179"/>
                <a:gd name="f12" fmla="val 386426"/>
                <a:gd name="f13" fmla="val 410139"/>
                <a:gd name="f14" fmla="+- 0 0 -90"/>
                <a:gd name="f15" fmla="*/ f3 1 2992402"/>
                <a:gd name="f16" fmla="*/ f4 1 429362"/>
                <a:gd name="f17" fmla="+- f7 0 f5"/>
                <a:gd name="f18" fmla="+- f6 0 f5"/>
                <a:gd name="f19" fmla="*/ f14 f0 1"/>
                <a:gd name="f20" fmla="*/ f18 1 2992402"/>
                <a:gd name="f21" fmla="*/ f17 1 429362"/>
                <a:gd name="f22" fmla="*/ 0 f18 1"/>
                <a:gd name="f23" fmla="*/ 42936 f17 1"/>
                <a:gd name="f24" fmla="*/ 42936 f18 1"/>
                <a:gd name="f25" fmla="*/ 0 f17 1"/>
                <a:gd name="f26" fmla="*/ 2949466 f18 1"/>
                <a:gd name="f27" fmla="*/ 2992402 f18 1"/>
                <a:gd name="f28" fmla="*/ 386426 f17 1"/>
                <a:gd name="f29" fmla="*/ 429362 f17 1"/>
                <a:gd name="f30" fmla="*/ f19 1 f2"/>
                <a:gd name="f31" fmla="*/ f22 1 2992402"/>
                <a:gd name="f32" fmla="*/ f23 1 429362"/>
                <a:gd name="f33" fmla="*/ f24 1 2992402"/>
                <a:gd name="f34" fmla="*/ f25 1 429362"/>
                <a:gd name="f35" fmla="*/ f26 1 2992402"/>
                <a:gd name="f36" fmla="*/ f27 1 2992402"/>
                <a:gd name="f37" fmla="*/ f28 1 429362"/>
                <a:gd name="f38" fmla="*/ f29 1 42936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992402" h="42936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2787A0">
                    <a:alpha val="70000"/>
                  </a:srgbClr>
                </a:gs>
                <a:gs pos="100000">
                  <a:srgbClr val="36B1D2">
                    <a:alpha val="70000"/>
                  </a:srgbClr>
                </a:gs>
              </a:gsLst>
              <a:lin ang="16200000"/>
            </a:gradFill>
            <a:ln cap="flat"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78010" tIns="78010" rIns="78010" bIns="78010" anchor="ctr" anchorCtr="1" compatLnSpc="1">
              <a:noAutofit/>
            </a:bodyPr>
            <a:lstStyle/>
            <a:p>
              <a:pPr algn="ctr" defTabSz="800070">
                <a:lnSpc>
                  <a:spcPct val="90000"/>
                </a:lnSpc>
                <a:spcAft>
                  <a:spcPts val="75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Service</a:t>
              </a:r>
            </a:p>
          </p:txBody>
        </p:sp>
        <p:sp>
          <p:nvSpPr>
            <p:cNvPr id="61" name="Szabadkézi sokszög 60"/>
            <p:cNvSpPr/>
            <p:nvPr/>
          </p:nvSpPr>
          <p:spPr>
            <a:xfrm>
              <a:off x="849733" y="2882938"/>
              <a:ext cx="2969102" cy="989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69104"/>
                <a:gd name="f7" fmla="val 989406"/>
                <a:gd name="f8" fmla="val 98941"/>
                <a:gd name="f9" fmla="val 44297"/>
                <a:gd name="f10" fmla="val 2870163"/>
                <a:gd name="f11" fmla="val 2924807"/>
                <a:gd name="f12" fmla="val 890465"/>
                <a:gd name="f13" fmla="val 945109"/>
                <a:gd name="f14" fmla="+- 0 0 -90"/>
                <a:gd name="f15" fmla="*/ f3 1 2969104"/>
                <a:gd name="f16" fmla="*/ f4 1 989406"/>
                <a:gd name="f17" fmla="+- f7 0 f5"/>
                <a:gd name="f18" fmla="+- f6 0 f5"/>
                <a:gd name="f19" fmla="*/ f14 f0 1"/>
                <a:gd name="f20" fmla="*/ f18 1 2969104"/>
                <a:gd name="f21" fmla="*/ f17 1 989406"/>
                <a:gd name="f22" fmla="*/ 0 f18 1"/>
                <a:gd name="f23" fmla="*/ 98941 f17 1"/>
                <a:gd name="f24" fmla="*/ 98941 f18 1"/>
                <a:gd name="f25" fmla="*/ 0 f17 1"/>
                <a:gd name="f26" fmla="*/ 2870163 f18 1"/>
                <a:gd name="f27" fmla="*/ 2969104 f18 1"/>
                <a:gd name="f28" fmla="*/ 890465 f17 1"/>
                <a:gd name="f29" fmla="*/ 989406 f17 1"/>
                <a:gd name="f30" fmla="*/ f19 1 f2"/>
                <a:gd name="f31" fmla="*/ f22 1 2969104"/>
                <a:gd name="f32" fmla="*/ f23 1 989406"/>
                <a:gd name="f33" fmla="*/ f24 1 2969104"/>
                <a:gd name="f34" fmla="*/ f25 1 989406"/>
                <a:gd name="f35" fmla="*/ f26 1 2969104"/>
                <a:gd name="f36" fmla="*/ f27 1 2969104"/>
                <a:gd name="f37" fmla="*/ f28 1 989406"/>
                <a:gd name="f38" fmla="*/ f29 1 98940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969104" h="98940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73168" tIns="73168" rIns="73168" bIns="73168" anchor="ctr" anchorCtr="1" compatLnSpc="1">
              <a:noAutofit/>
            </a:bodyPr>
            <a:lstStyle/>
            <a:p>
              <a:pPr algn="ctr" defTabSz="60005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35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Session Bean</a:t>
              </a:r>
            </a:p>
          </p:txBody>
        </p:sp>
        <p:sp>
          <p:nvSpPr>
            <p:cNvPr id="62" name="Szabadkézi sokszög 61"/>
            <p:cNvSpPr/>
            <p:nvPr/>
          </p:nvSpPr>
          <p:spPr>
            <a:xfrm>
              <a:off x="849953" y="4012186"/>
              <a:ext cx="730770" cy="4954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495475"/>
                <a:gd name="f8" fmla="val 49548"/>
                <a:gd name="f9" fmla="val 22183"/>
                <a:gd name="f10" fmla="val 681219"/>
                <a:gd name="f11" fmla="val 708584"/>
                <a:gd name="f12" fmla="val 730767"/>
                <a:gd name="f13" fmla="val 181675"/>
                <a:gd name="f14" fmla="val 313801"/>
                <a:gd name="f15" fmla="val 445928"/>
                <a:gd name="f16" fmla="val 473293"/>
                <a:gd name="f17" fmla="val 708583"/>
                <a:gd name="f18" fmla="val 495476"/>
                <a:gd name="f19" fmla="val 681218"/>
                <a:gd name="f20" fmla="val 473292"/>
                <a:gd name="f21" fmla="val 445927"/>
                <a:gd name="f22" fmla="+- 0 0 -90"/>
                <a:gd name="f23" fmla="*/ f3 1 730766"/>
                <a:gd name="f24" fmla="*/ f4 1 495475"/>
                <a:gd name="f25" fmla="+- f7 0 f5"/>
                <a:gd name="f26" fmla="+- f6 0 f5"/>
                <a:gd name="f27" fmla="*/ f22 f0 1"/>
                <a:gd name="f28" fmla="*/ f26 1 730766"/>
                <a:gd name="f29" fmla="*/ f25 1 495475"/>
                <a:gd name="f30" fmla="*/ 0 f26 1"/>
                <a:gd name="f31" fmla="*/ 49548 f25 1"/>
                <a:gd name="f32" fmla="*/ 49548 f26 1"/>
                <a:gd name="f33" fmla="*/ 0 f25 1"/>
                <a:gd name="f34" fmla="*/ 681219 f26 1"/>
                <a:gd name="f35" fmla="*/ 730767 f26 1"/>
                <a:gd name="f36" fmla="*/ 730766 f26 1"/>
                <a:gd name="f37" fmla="*/ 445928 f25 1"/>
                <a:gd name="f38" fmla="*/ 681218 f26 1"/>
                <a:gd name="f39" fmla="*/ 495476 f25 1"/>
                <a:gd name="f40" fmla="*/ 495475 f25 1"/>
                <a:gd name="f41" fmla="*/ 445927 f25 1"/>
                <a:gd name="f42" fmla="*/ f27 1 f2"/>
                <a:gd name="f43" fmla="*/ f30 1 730766"/>
                <a:gd name="f44" fmla="*/ f31 1 495475"/>
                <a:gd name="f45" fmla="*/ f32 1 730766"/>
                <a:gd name="f46" fmla="*/ f33 1 495475"/>
                <a:gd name="f47" fmla="*/ f34 1 730766"/>
                <a:gd name="f48" fmla="*/ f35 1 730766"/>
                <a:gd name="f49" fmla="*/ f36 1 730766"/>
                <a:gd name="f50" fmla="*/ f37 1 495475"/>
                <a:gd name="f51" fmla="*/ f38 1 730766"/>
                <a:gd name="f52" fmla="*/ f39 1 495475"/>
                <a:gd name="f53" fmla="*/ f40 1 495475"/>
                <a:gd name="f54" fmla="*/ f41 1 49547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730766" h="49547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45174" tIns="45174" rIns="45174" bIns="45174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9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Stateless</a:t>
              </a:r>
            </a:p>
          </p:txBody>
        </p:sp>
        <p:sp>
          <p:nvSpPr>
            <p:cNvPr id="63" name="Szabadkézi sokszög 62"/>
            <p:cNvSpPr/>
            <p:nvPr/>
          </p:nvSpPr>
          <p:spPr>
            <a:xfrm>
              <a:off x="1595920" y="4012186"/>
              <a:ext cx="730770" cy="4954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495475"/>
                <a:gd name="f8" fmla="val 49548"/>
                <a:gd name="f9" fmla="val 22183"/>
                <a:gd name="f10" fmla="val 681219"/>
                <a:gd name="f11" fmla="val 708584"/>
                <a:gd name="f12" fmla="val 730767"/>
                <a:gd name="f13" fmla="val 181675"/>
                <a:gd name="f14" fmla="val 313801"/>
                <a:gd name="f15" fmla="val 445928"/>
                <a:gd name="f16" fmla="val 473293"/>
                <a:gd name="f17" fmla="val 708583"/>
                <a:gd name="f18" fmla="val 495476"/>
                <a:gd name="f19" fmla="val 681218"/>
                <a:gd name="f20" fmla="val 473292"/>
                <a:gd name="f21" fmla="val 445927"/>
                <a:gd name="f22" fmla="+- 0 0 -90"/>
                <a:gd name="f23" fmla="*/ f3 1 730766"/>
                <a:gd name="f24" fmla="*/ f4 1 495475"/>
                <a:gd name="f25" fmla="+- f7 0 f5"/>
                <a:gd name="f26" fmla="+- f6 0 f5"/>
                <a:gd name="f27" fmla="*/ f22 f0 1"/>
                <a:gd name="f28" fmla="*/ f26 1 730766"/>
                <a:gd name="f29" fmla="*/ f25 1 495475"/>
                <a:gd name="f30" fmla="*/ 0 f26 1"/>
                <a:gd name="f31" fmla="*/ 49548 f25 1"/>
                <a:gd name="f32" fmla="*/ 49548 f26 1"/>
                <a:gd name="f33" fmla="*/ 0 f25 1"/>
                <a:gd name="f34" fmla="*/ 681219 f26 1"/>
                <a:gd name="f35" fmla="*/ 730767 f26 1"/>
                <a:gd name="f36" fmla="*/ 730766 f26 1"/>
                <a:gd name="f37" fmla="*/ 445928 f25 1"/>
                <a:gd name="f38" fmla="*/ 681218 f26 1"/>
                <a:gd name="f39" fmla="*/ 495476 f25 1"/>
                <a:gd name="f40" fmla="*/ 495475 f25 1"/>
                <a:gd name="f41" fmla="*/ 445927 f25 1"/>
                <a:gd name="f42" fmla="*/ f27 1 f2"/>
                <a:gd name="f43" fmla="*/ f30 1 730766"/>
                <a:gd name="f44" fmla="*/ f31 1 495475"/>
                <a:gd name="f45" fmla="*/ f32 1 730766"/>
                <a:gd name="f46" fmla="*/ f33 1 495475"/>
                <a:gd name="f47" fmla="*/ f34 1 730766"/>
                <a:gd name="f48" fmla="*/ f35 1 730766"/>
                <a:gd name="f49" fmla="*/ f36 1 730766"/>
                <a:gd name="f50" fmla="*/ f37 1 495475"/>
                <a:gd name="f51" fmla="*/ f38 1 730766"/>
                <a:gd name="f52" fmla="*/ f39 1 495475"/>
                <a:gd name="f53" fmla="*/ f40 1 495475"/>
                <a:gd name="f54" fmla="*/ f41 1 49547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730766" h="49547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45174" tIns="45174" rIns="45174" bIns="45174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9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Statefull</a:t>
              </a:r>
            </a:p>
          </p:txBody>
        </p:sp>
        <p:sp>
          <p:nvSpPr>
            <p:cNvPr id="64" name="Szabadkézi sokszög 63"/>
            <p:cNvSpPr/>
            <p:nvPr/>
          </p:nvSpPr>
          <p:spPr>
            <a:xfrm>
              <a:off x="2341878" y="4012186"/>
              <a:ext cx="730770" cy="50096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500966"/>
                <a:gd name="f8" fmla="val 50097"/>
                <a:gd name="f9" fmla="val 22429"/>
                <a:gd name="f10" fmla="val 680669"/>
                <a:gd name="f11" fmla="val 708337"/>
                <a:gd name="f12" fmla="val 450869"/>
                <a:gd name="f13" fmla="val 478537"/>
                <a:gd name="f14" fmla="+- 0 0 -90"/>
                <a:gd name="f15" fmla="*/ f3 1 730766"/>
                <a:gd name="f16" fmla="*/ f4 1 500966"/>
                <a:gd name="f17" fmla="+- f7 0 f5"/>
                <a:gd name="f18" fmla="+- f6 0 f5"/>
                <a:gd name="f19" fmla="*/ f14 f0 1"/>
                <a:gd name="f20" fmla="*/ f18 1 730766"/>
                <a:gd name="f21" fmla="*/ f17 1 500966"/>
                <a:gd name="f22" fmla="*/ 0 f18 1"/>
                <a:gd name="f23" fmla="*/ 50097 f17 1"/>
                <a:gd name="f24" fmla="*/ 50097 f18 1"/>
                <a:gd name="f25" fmla="*/ 0 f17 1"/>
                <a:gd name="f26" fmla="*/ 680669 f18 1"/>
                <a:gd name="f27" fmla="*/ 730766 f18 1"/>
                <a:gd name="f28" fmla="*/ 450869 f17 1"/>
                <a:gd name="f29" fmla="*/ 500966 f17 1"/>
                <a:gd name="f30" fmla="*/ f19 1 f2"/>
                <a:gd name="f31" fmla="*/ f22 1 730766"/>
                <a:gd name="f32" fmla="*/ f23 1 500966"/>
                <a:gd name="f33" fmla="*/ f24 1 730766"/>
                <a:gd name="f34" fmla="*/ f25 1 500966"/>
                <a:gd name="f35" fmla="*/ f26 1 730766"/>
                <a:gd name="f36" fmla="*/ f27 1 730766"/>
                <a:gd name="f37" fmla="*/ f28 1 500966"/>
                <a:gd name="f38" fmla="*/ f29 1 50096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30766" h="50096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45297" tIns="45297" rIns="45297" bIns="45297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9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Local</a:t>
              </a:r>
            </a:p>
          </p:txBody>
        </p:sp>
        <p:sp>
          <p:nvSpPr>
            <p:cNvPr id="65" name="Szabadkézi sokszög 64"/>
            <p:cNvSpPr/>
            <p:nvPr/>
          </p:nvSpPr>
          <p:spPr>
            <a:xfrm>
              <a:off x="3087846" y="4012186"/>
              <a:ext cx="730770" cy="50096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500966"/>
                <a:gd name="f8" fmla="val 50097"/>
                <a:gd name="f9" fmla="val 22429"/>
                <a:gd name="f10" fmla="val 680669"/>
                <a:gd name="f11" fmla="val 708337"/>
                <a:gd name="f12" fmla="val 450869"/>
                <a:gd name="f13" fmla="val 478537"/>
                <a:gd name="f14" fmla="+- 0 0 -90"/>
                <a:gd name="f15" fmla="*/ f3 1 730766"/>
                <a:gd name="f16" fmla="*/ f4 1 500966"/>
                <a:gd name="f17" fmla="+- f7 0 f5"/>
                <a:gd name="f18" fmla="+- f6 0 f5"/>
                <a:gd name="f19" fmla="*/ f14 f0 1"/>
                <a:gd name="f20" fmla="*/ f18 1 730766"/>
                <a:gd name="f21" fmla="*/ f17 1 500966"/>
                <a:gd name="f22" fmla="*/ 0 f18 1"/>
                <a:gd name="f23" fmla="*/ 50097 f17 1"/>
                <a:gd name="f24" fmla="*/ 50097 f18 1"/>
                <a:gd name="f25" fmla="*/ 0 f17 1"/>
                <a:gd name="f26" fmla="*/ 680669 f18 1"/>
                <a:gd name="f27" fmla="*/ 730766 f18 1"/>
                <a:gd name="f28" fmla="*/ 450869 f17 1"/>
                <a:gd name="f29" fmla="*/ 500966 f17 1"/>
                <a:gd name="f30" fmla="*/ f19 1 f2"/>
                <a:gd name="f31" fmla="*/ f22 1 730766"/>
                <a:gd name="f32" fmla="*/ f23 1 500966"/>
                <a:gd name="f33" fmla="*/ f24 1 730766"/>
                <a:gd name="f34" fmla="*/ f25 1 500966"/>
                <a:gd name="f35" fmla="*/ f26 1 730766"/>
                <a:gd name="f36" fmla="*/ f27 1 730766"/>
                <a:gd name="f37" fmla="*/ f28 1 500966"/>
                <a:gd name="f38" fmla="*/ f29 1 50096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30766" h="50096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45297" tIns="45297" rIns="45297" bIns="45297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9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Remote</a:t>
              </a:r>
            </a:p>
          </p:txBody>
        </p:sp>
        <p:sp>
          <p:nvSpPr>
            <p:cNvPr id="66" name="Szabadkézi sokszög 65"/>
            <p:cNvSpPr/>
            <p:nvPr/>
          </p:nvSpPr>
          <p:spPr>
            <a:xfrm>
              <a:off x="3892107" y="2313742"/>
              <a:ext cx="1488451" cy="42936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88452"/>
                <a:gd name="f7" fmla="val 429362"/>
                <a:gd name="f8" fmla="val 42936"/>
                <a:gd name="f9" fmla="val 19223"/>
                <a:gd name="f10" fmla="val 1445516"/>
                <a:gd name="f11" fmla="val 1469229"/>
                <a:gd name="f12" fmla="val 386426"/>
                <a:gd name="f13" fmla="val 410139"/>
                <a:gd name="f14" fmla="+- 0 0 -90"/>
                <a:gd name="f15" fmla="*/ f3 1 1488452"/>
                <a:gd name="f16" fmla="*/ f4 1 429362"/>
                <a:gd name="f17" fmla="+- f7 0 f5"/>
                <a:gd name="f18" fmla="+- f6 0 f5"/>
                <a:gd name="f19" fmla="*/ f14 f0 1"/>
                <a:gd name="f20" fmla="*/ f18 1 1488452"/>
                <a:gd name="f21" fmla="*/ f17 1 429362"/>
                <a:gd name="f22" fmla="*/ 0 f18 1"/>
                <a:gd name="f23" fmla="*/ 42936 f17 1"/>
                <a:gd name="f24" fmla="*/ 42936 f18 1"/>
                <a:gd name="f25" fmla="*/ 0 f17 1"/>
                <a:gd name="f26" fmla="*/ 1445516 f18 1"/>
                <a:gd name="f27" fmla="*/ 1488452 f18 1"/>
                <a:gd name="f28" fmla="*/ 386426 f17 1"/>
                <a:gd name="f29" fmla="*/ 429362 f17 1"/>
                <a:gd name="f30" fmla="*/ f19 1 f2"/>
                <a:gd name="f31" fmla="*/ f22 1 1488452"/>
                <a:gd name="f32" fmla="*/ f23 1 429362"/>
                <a:gd name="f33" fmla="*/ f24 1 1488452"/>
                <a:gd name="f34" fmla="*/ f25 1 429362"/>
                <a:gd name="f35" fmla="*/ f26 1 1488452"/>
                <a:gd name="f36" fmla="*/ f27 1 1488452"/>
                <a:gd name="f37" fmla="*/ f28 1 429362"/>
                <a:gd name="f38" fmla="*/ f29 1 42936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488452" h="42936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2787A0">
                    <a:alpha val="70000"/>
                  </a:srgbClr>
                </a:gs>
                <a:gs pos="100000">
                  <a:srgbClr val="36B1D2">
                    <a:alpha val="70000"/>
                  </a:srgbClr>
                </a:gs>
              </a:gsLst>
              <a:lin ang="16200000"/>
            </a:gradFill>
            <a:ln cap="flat"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78010" tIns="78010" rIns="78010" bIns="78010" anchor="ctr" anchorCtr="1" compatLnSpc="1">
              <a:noAutofit/>
            </a:bodyPr>
            <a:lstStyle/>
            <a:p>
              <a:pPr algn="ctr" defTabSz="800070">
                <a:lnSpc>
                  <a:spcPct val="90000"/>
                </a:lnSpc>
                <a:spcAft>
                  <a:spcPts val="75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Async</a:t>
              </a:r>
            </a:p>
          </p:txBody>
        </p:sp>
        <p:sp>
          <p:nvSpPr>
            <p:cNvPr id="67" name="Szabadkézi sokszög 66"/>
            <p:cNvSpPr/>
            <p:nvPr/>
          </p:nvSpPr>
          <p:spPr>
            <a:xfrm>
              <a:off x="3897904" y="2882938"/>
              <a:ext cx="1476865" cy="989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76864"/>
                <a:gd name="f7" fmla="val 989406"/>
                <a:gd name="f8" fmla="val 98941"/>
                <a:gd name="f9" fmla="val 44297"/>
                <a:gd name="f10" fmla="val 1377923"/>
                <a:gd name="f11" fmla="val 1432567"/>
                <a:gd name="f12" fmla="val 890465"/>
                <a:gd name="f13" fmla="val 945109"/>
                <a:gd name="f14" fmla="+- 0 0 -90"/>
                <a:gd name="f15" fmla="*/ f3 1 1476864"/>
                <a:gd name="f16" fmla="*/ f4 1 989406"/>
                <a:gd name="f17" fmla="+- f7 0 f5"/>
                <a:gd name="f18" fmla="+- f6 0 f5"/>
                <a:gd name="f19" fmla="*/ f14 f0 1"/>
                <a:gd name="f20" fmla="*/ f18 1 1476864"/>
                <a:gd name="f21" fmla="*/ f17 1 989406"/>
                <a:gd name="f22" fmla="*/ 0 f18 1"/>
                <a:gd name="f23" fmla="*/ 98941 f17 1"/>
                <a:gd name="f24" fmla="*/ 98941 f18 1"/>
                <a:gd name="f25" fmla="*/ 0 f17 1"/>
                <a:gd name="f26" fmla="*/ 1377923 f18 1"/>
                <a:gd name="f27" fmla="*/ 1476864 f18 1"/>
                <a:gd name="f28" fmla="*/ 890465 f17 1"/>
                <a:gd name="f29" fmla="*/ 989406 f17 1"/>
                <a:gd name="f30" fmla="*/ f19 1 f2"/>
                <a:gd name="f31" fmla="*/ f22 1 1476864"/>
                <a:gd name="f32" fmla="*/ f23 1 989406"/>
                <a:gd name="f33" fmla="*/ f24 1 1476864"/>
                <a:gd name="f34" fmla="*/ f25 1 989406"/>
                <a:gd name="f35" fmla="*/ f26 1 1476864"/>
                <a:gd name="f36" fmla="*/ f27 1 1476864"/>
                <a:gd name="f37" fmla="*/ f28 1 989406"/>
                <a:gd name="f38" fmla="*/ f29 1 98940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1476864" h="98940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73168" tIns="73168" rIns="73168" bIns="73168" anchor="ctr" anchorCtr="1" compatLnSpc="1">
              <a:noAutofit/>
            </a:bodyPr>
            <a:lstStyle/>
            <a:p>
              <a:pPr algn="ctr" defTabSz="60005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35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Message Driven Bean</a:t>
              </a:r>
            </a:p>
          </p:txBody>
        </p:sp>
        <p:sp>
          <p:nvSpPr>
            <p:cNvPr id="68" name="Szabadkézi sokszög 67"/>
            <p:cNvSpPr/>
            <p:nvPr/>
          </p:nvSpPr>
          <p:spPr>
            <a:xfrm>
              <a:off x="3897968" y="4012186"/>
              <a:ext cx="730770" cy="4954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495475"/>
                <a:gd name="f8" fmla="val 49548"/>
                <a:gd name="f9" fmla="val 22183"/>
                <a:gd name="f10" fmla="val 681219"/>
                <a:gd name="f11" fmla="val 708584"/>
                <a:gd name="f12" fmla="val 730767"/>
                <a:gd name="f13" fmla="val 181675"/>
                <a:gd name="f14" fmla="val 313801"/>
                <a:gd name="f15" fmla="val 445928"/>
                <a:gd name="f16" fmla="val 473293"/>
                <a:gd name="f17" fmla="val 708583"/>
                <a:gd name="f18" fmla="val 495476"/>
                <a:gd name="f19" fmla="val 681218"/>
                <a:gd name="f20" fmla="val 473292"/>
                <a:gd name="f21" fmla="val 445927"/>
                <a:gd name="f22" fmla="+- 0 0 -90"/>
                <a:gd name="f23" fmla="*/ f3 1 730766"/>
                <a:gd name="f24" fmla="*/ f4 1 495475"/>
                <a:gd name="f25" fmla="+- f7 0 f5"/>
                <a:gd name="f26" fmla="+- f6 0 f5"/>
                <a:gd name="f27" fmla="*/ f22 f0 1"/>
                <a:gd name="f28" fmla="*/ f26 1 730766"/>
                <a:gd name="f29" fmla="*/ f25 1 495475"/>
                <a:gd name="f30" fmla="*/ 0 f26 1"/>
                <a:gd name="f31" fmla="*/ 49548 f25 1"/>
                <a:gd name="f32" fmla="*/ 49548 f26 1"/>
                <a:gd name="f33" fmla="*/ 0 f25 1"/>
                <a:gd name="f34" fmla="*/ 681219 f26 1"/>
                <a:gd name="f35" fmla="*/ 730767 f26 1"/>
                <a:gd name="f36" fmla="*/ 730766 f26 1"/>
                <a:gd name="f37" fmla="*/ 445928 f25 1"/>
                <a:gd name="f38" fmla="*/ 681218 f26 1"/>
                <a:gd name="f39" fmla="*/ 495476 f25 1"/>
                <a:gd name="f40" fmla="*/ 495475 f25 1"/>
                <a:gd name="f41" fmla="*/ 445927 f25 1"/>
                <a:gd name="f42" fmla="*/ f27 1 f2"/>
                <a:gd name="f43" fmla="*/ f30 1 730766"/>
                <a:gd name="f44" fmla="*/ f31 1 495475"/>
                <a:gd name="f45" fmla="*/ f32 1 730766"/>
                <a:gd name="f46" fmla="*/ f33 1 495475"/>
                <a:gd name="f47" fmla="*/ f34 1 730766"/>
                <a:gd name="f48" fmla="*/ f35 1 730766"/>
                <a:gd name="f49" fmla="*/ f36 1 730766"/>
                <a:gd name="f50" fmla="*/ f37 1 495475"/>
                <a:gd name="f51" fmla="*/ f38 1 730766"/>
                <a:gd name="f52" fmla="*/ f39 1 495475"/>
                <a:gd name="f53" fmla="*/ f40 1 495475"/>
                <a:gd name="f54" fmla="*/ f41 1 49547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730766" h="49547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45174" tIns="45174" rIns="45174" bIns="45174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9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Queue</a:t>
              </a:r>
            </a:p>
          </p:txBody>
        </p:sp>
        <p:sp>
          <p:nvSpPr>
            <p:cNvPr id="69" name="Szabadkézi sokszög 68"/>
            <p:cNvSpPr/>
            <p:nvPr/>
          </p:nvSpPr>
          <p:spPr>
            <a:xfrm>
              <a:off x="4643935" y="4012186"/>
              <a:ext cx="730770" cy="4954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495475"/>
                <a:gd name="f8" fmla="val 49548"/>
                <a:gd name="f9" fmla="val 22183"/>
                <a:gd name="f10" fmla="val 681219"/>
                <a:gd name="f11" fmla="val 708584"/>
                <a:gd name="f12" fmla="val 730767"/>
                <a:gd name="f13" fmla="val 181675"/>
                <a:gd name="f14" fmla="val 313801"/>
                <a:gd name="f15" fmla="val 445928"/>
                <a:gd name="f16" fmla="val 473293"/>
                <a:gd name="f17" fmla="val 708583"/>
                <a:gd name="f18" fmla="val 495476"/>
                <a:gd name="f19" fmla="val 681218"/>
                <a:gd name="f20" fmla="val 473292"/>
                <a:gd name="f21" fmla="val 445927"/>
                <a:gd name="f22" fmla="+- 0 0 -90"/>
                <a:gd name="f23" fmla="*/ f3 1 730766"/>
                <a:gd name="f24" fmla="*/ f4 1 495475"/>
                <a:gd name="f25" fmla="+- f7 0 f5"/>
                <a:gd name="f26" fmla="+- f6 0 f5"/>
                <a:gd name="f27" fmla="*/ f22 f0 1"/>
                <a:gd name="f28" fmla="*/ f26 1 730766"/>
                <a:gd name="f29" fmla="*/ f25 1 495475"/>
                <a:gd name="f30" fmla="*/ 0 f26 1"/>
                <a:gd name="f31" fmla="*/ 49548 f25 1"/>
                <a:gd name="f32" fmla="*/ 49548 f26 1"/>
                <a:gd name="f33" fmla="*/ 0 f25 1"/>
                <a:gd name="f34" fmla="*/ 681219 f26 1"/>
                <a:gd name="f35" fmla="*/ 730767 f26 1"/>
                <a:gd name="f36" fmla="*/ 730766 f26 1"/>
                <a:gd name="f37" fmla="*/ 445928 f25 1"/>
                <a:gd name="f38" fmla="*/ 681218 f26 1"/>
                <a:gd name="f39" fmla="*/ 495476 f25 1"/>
                <a:gd name="f40" fmla="*/ 495475 f25 1"/>
                <a:gd name="f41" fmla="*/ 445927 f25 1"/>
                <a:gd name="f42" fmla="*/ f27 1 f2"/>
                <a:gd name="f43" fmla="*/ f30 1 730766"/>
                <a:gd name="f44" fmla="*/ f31 1 495475"/>
                <a:gd name="f45" fmla="*/ f32 1 730766"/>
                <a:gd name="f46" fmla="*/ f33 1 495475"/>
                <a:gd name="f47" fmla="*/ f34 1 730766"/>
                <a:gd name="f48" fmla="*/ f35 1 730766"/>
                <a:gd name="f49" fmla="*/ f36 1 730766"/>
                <a:gd name="f50" fmla="*/ f37 1 495475"/>
                <a:gd name="f51" fmla="*/ f38 1 730766"/>
                <a:gd name="f52" fmla="*/ f39 1 495475"/>
                <a:gd name="f53" fmla="*/ f40 1 495475"/>
                <a:gd name="f54" fmla="*/ f41 1 49547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730766" h="49547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45174" tIns="45174" rIns="45174" bIns="45174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9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Topic</a:t>
              </a:r>
            </a:p>
          </p:txBody>
        </p:sp>
        <p:sp>
          <p:nvSpPr>
            <p:cNvPr id="70" name="Szabadkézi sokszög 69"/>
            <p:cNvSpPr/>
            <p:nvPr/>
          </p:nvSpPr>
          <p:spPr>
            <a:xfrm>
              <a:off x="5442188" y="2313742"/>
              <a:ext cx="3007745" cy="42936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07748"/>
                <a:gd name="f7" fmla="val 429362"/>
                <a:gd name="f8" fmla="val 42936"/>
                <a:gd name="f9" fmla="val 19223"/>
                <a:gd name="f10" fmla="val 2964812"/>
                <a:gd name="f11" fmla="val 2988525"/>
                <a:gd name="f12" fmla="val 386426"/>
                <a:gd name="f13" fmla="val 410139"/>
                <a:gd name="f14" fmla="+- 0 0 -90"/>
                <a:gd name="f15" fmla="*/ f3 1 3007748"/>
                <a:gd name="f16" fmla="*/ f4 1 429362"/>
                <a:gd name="f17" fmla="+- f7 0 f5"/>
                <a:gd name="f18" fmla="+- f6 0 f5"/>
                <a:gd name="f19" fmla="*/ f14 f0 1"/>
                <a:gd name="f20" fmla="*/ f18 1 3007748"/>
                <a:gd name="f21" fmla="*/ f17 1 429362"/>
                <a:gd name="f22" fmla="*/ 0 f18 1"/>
                <a:gd name="f23" fmla="*/ 42936 f17 1"/>
                <a:gd name="f24" fmla="*/ 42936 f18 1"/>
                <a:gd name="f25" fmla="*/ 0 f17 1"/>
                <a:gd name="f26" fmla="*/ 2964812 f18 1"/>
                <a:gd name="f27" fmla="*/ 3007748 f18 1"/>
                <a:gd name="f28" fmla="*/ 386426 f17 1"/>
                <a:gd name="f29" fmla="*/ 429362 f17 1"/>
                <a:gd name="f30" fmla="*/ f19 1 f2"/>
                <a:gd name="f31" fmla="*/ f22 1 3007748"/>
                <a:gd name="f32" fmla="*/ f23 1 429362"/>
                <a:gd name="f33" fmla="*/ f24 1 3007748"/>
                <a:gd name="f34" fmla="*/ f25 1 429362"/>
                <a:gd name="f35" fmla="*/ f26 1 3007748"/>
                <a:gd name="f36" fmla="*/ f27 1 3007748"/>
                <a:gd name="f37" fmla="*/ f28 1 429362"/>
                <a:gd name="f38" fmla="*/ f29 1 429362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3007748" h="429362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gradFill>
              <a:gsLst>
                <a:gs pos="0">
                  <a:srgbClr val="2787A0">
                    <a:alpha val="70000"/>
                  </a:srgbClr>
                </a:gs>
                <a:gs pos="100000">
                  <a:srgbClr val="36B1D2">
                    <a:alpha val="70000"/>
                  </a:srgbClr>
                </a:gs>
              </a:gsLst>
              <a:lin ang="16200000"/>
            </a:gradFill>
            <a:ln cap="flat">
              <a:noFill/>
              <a:prstDash val="solid"/>
            </a:ln>
            <a:effectLst>
              <a:outerShdw dist="22997" dir="5400000" algn="tl">
                <a:srgbClr val="000000">
                  <a:alpha val="35000"/>
                </a:srgbClr>
              </a:outerShdw>
            </a:effectLst>
          </p:spPr>
          <p:txBody>
            <a:bodyPr vert="horz" wrap="square" lIns="78010" tIns="78010" rIns="78010" bIns="78010" anchor="ctr" anchorCtr="1" compatLnSpc="1">
              <a:noAutofit/>
            </a:bodyPr>
            <a:lstStyle/>
            <a:p>
              <a:pPr algn="ctr" defTabSz="800070">
                <a:lnSpc>
                  <a:spcPct val="90000"/>
                </a:lnSpc>
                <a:spcAft>
                  <a:spcPts val="75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Persistence</a:t>
              </a:r>
            </a:p>
          </p:txBody>
        </p:sp>
        <p:sp>
          <p:nvSpPr>
            <p:cNvPr id="71" name="Szabadkézi sokszög 70"/>
            <p:cNvSpPr/>
            <p:nvPr/>
          </p:nvSpPr>
          <p:spPr>
            <a:xfrm>
              <a:off x="5453893" y="2882938"/>
              <a:ext cx="2222933" cy="989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22931"/>
                <a:gd name="f7" fmla="val 989406"/>
                <a:gd name="f8" fmla="val 98941"/>
                <a:gd name="f9" fmla="val 44297"/>
                <a:gd name="f10" fmla="val 2123990"/>
                <a:gd name="f11" fmla="val 2178634"/>
                <a:gd name="f12" fmla="val 890465"/>
                <a:gd name="f13" fmla="val 945109"/>
                <a:gd name="f14" fmla="+- 0 0 -90"/>
                <a:gd name="f15" fmla="*/ f3 1 2222931"/>
                <a:gd name="f16" fmla="*/ f4 1 989406"/>
                <a:gd name="f17" fmla="+- f7 0 f5"/>
                <a:gd name="f18" fmla="+- f6 0 f5"/>
                <a:gd name="f19" fmla="*/ f14 f0 1"/>
                <a:gd name="f20" fmla="*/ f18 1 2222931"/>
                <a:gd name="f21" fmla="*/ f17 1 989406"/>
                <a:gd name="f22" fmla="*/ 0 f18 1"/>
                <a:gd name="f23" fmla="*/ 98941 f17 1"/>
                <a:gd name="f24" fmla="*/ 98941 f18 1"/>
                <a:gd name="f25" fmla="*/ 0 f17 1"/>
                <a:gd name="f26" fmla="*/ 2123990 f18 1"/>
                <a:gd name="f27" fmla="*/ 2222931 f18 1"/>
                <a:gd name="f28" fmla="*/ 890465 f17 1"/>
                <a:gd name="f29" fmla="*/ 989406 f17 1"/>
                <a:gd name="f30" fmla="*/ f19 1 f2"/>
                <a:gd name="f31" fmla="*/ f22 1 2222931"/>
                <a:gd name="f32" fmla="*/ f23 1 989406"/>
                <a:gd name="f33" fmla="*/ f24 1 2222931"/>
                <a:gd name="f34" fmla="*/ f25 1 989406"/>
                <a:gd name="f35" fmla="*/ f26 1 2222931"/>
                <a:gd name="f36" fmla="*/ f27 1 2222931"/>
                <a:gd name="f37" fmla="*/ f28 1 989406"/>
                <a:gd name="f38" fmla="*/ f29 1 98940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2222931" h="98940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73168" tIns="73168" rIns="73168" bIns="73168" anchor="ctr" anchorCtr="1" compatLnSpc="1">
              <a:noAutofit/>
            </a:bodyPr>
            <a:lstStyle/>
            <a:p>
              <a:pPr algn="ctr" defTabSz="60005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35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JPA</a:t>
              </a:r>
              <a:br>
                <a:rPr lang="hu-HU" sz="135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</a:br>
              <a:r>
                <a:rPr lang="hu-HU" sz="825" i="1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(Java Persistence API)</a:t>
              </a:r>
              <a:endParaRPr lang="hu-HU" sz="1350" i="1" dirty="0">
                <a:solidFill>
                  <a:srgbClr val="FFFFFF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72" name="Szabadkézi sokszög 71"/>
            <p:cNvSpPr/>
            <p:nvPr/>
          </p:nvSpPr>
          <p:spPr>
            <a:xfrm>
              <a:off x="5454011" y="4012186"/>
              <a:ext cx="730770" cy="4954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495475"/>
                <a:gd name="f8" fmla="val 49548"/>
                <a:gd name="f9" fmla="val 22183"/>
                <a:gd name="f10" fmla="val 681219"/>
                <a:gd name="f11" fmla="val 708584"/>
                <a:gd name="f12" fmla="val 730767"/>
                <a:gd name="f13" fmla="val 181675"/>
                <a:gd name="f14" fmla="val 313801"/>
                <a:gd name="f15" fmla="val 445928"/>
                <a:gd name="f16" fmla="val 473293"/>
                <a:gd name="f17" fmla="val 708583"/>
                <a:gd name="f18" fmla="val 495476"/>
                <a:gd name="f19" fmla="val 681218"/>
                <a:gd name="f20" fmla="val 473292"/>
                <a:gd name="f21" fmla="val 445927"/>
                <a:gd name="f22" fmla="+- 0 0 -90"/>
                <a:gd name="f23" fmla="*/ f3 1 730766"/>
                <a:gd name="f24" fmla="*/ f4 1 495475"/>
                <a:gd name="f25" fmla="+- f7 0 f5"/>
                <a:gd name="f26" fmla="+- f6 0 f5"/>
                <a:gd name="f27" fmla="*/ f22 f0 1"/>
                <a:gd name="f28" fmla="*/ f26 1 730766"/>
                <a:gd name="f29" fmla="*/ f25 1 495475"/>
                <a:gd name="f30" fmla="*/ 0 f26 1"/>
                <a:gd name="f31" fmla="*/ 49548 f25 1"/>
                <a:gd name="f32" fmla="*/ 49548 f26 1"/>
                <a:gd name="f33" fmla="*/ 0 f25 1"/>
                <a:gd name="f34" fmla="*/ 681219 f26 1"/>
                <a:gd name="f35" fmla="*/ 730767 f26 1"/>
                <a:gd name="f36" fmla="*/ 730766 f26 1"/>
                <a:gd name="f37" fmla="*/ 445928 f25 1"/>
                <a:gd name="f38" fmla="*/ 681218 f26 1"/>
                <a:gd name="f39" fmla="*/ 495476 f25 1"/>
                <a:gd name="f40" fmla="*/ 495475 f25 1"/>
                <a:gd name="f41" fmla="*/ 445927 f25 1"/>
                <a:gd name="f42" fmla="*/ f27 1 f2"/>
                <a:gd name="f43" fmla="*/ f30 1 730766"/>
                <a:gd name="f44" fmla="*/ f31 1 495475"/>
                <a:gd name="f45" fmla="*/ f32 1 730766"/>
                <a:gd name="f46" fmla="*/ f33 1 495475"/>
                <a:gd name="f47" fmla="*/ f34 1 730766"/>
                <a:gd name="f48" fmla="*/ f35 1 730766"/>
                <a:gd name="f49" fmla="*/ f36 1 730766"/>
                <a:gd name="f50" fmla="*/ f37 1 495475"/>
                <a:gd name="f51" fmla="*/ f38 1 730766"/>
                <a:gd name="f52" fmla="*/ f39 1 495475"/>
                <a:gd name="f53" fmla="*/ f40 1 495475"/>
                <a:gd name="f54" fmla="*/ f41 1 49547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730766" h="49547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45174" tIns="45174" rIns="45174" bIns="45174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9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Entity</a:t>
              </a:r>
            </a:p>
          </p:txBody>
        </p:sp>
        <p:sp>
          <p:nvSpPr>
            <p:cNvPr id="73" name="Szabadkézi sokszög 72"/>
            <p:cNvSpPr/>
            <p:nvPr/>
          </p:nvSpPr>
          <p:spPr>
            <a:xfrm>
              <a:off x="6199979" y="4012186"/>
              <a:ext cx="730770" cy="4954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495475"/>
                <a:gd name="f8" fmla="val 49548"/>
                <a:gd name="f9" fmla="val 22183"/>
                <a:gd name="f10" fmla="val 681219"/>
                <a:gd name="f11" fmla="val 708584"/>
                <a:gd name="f12" fmla="val 730767"/>
                <a:gd name="f13" fmla="val 181675"/>
                <a:gd name="f14" fmla="val 313801"/>
                <a:gd name="f15" fmla="val 445928"/>
                <a:gd name="f16" fmla="val 473293"/>
                <a:gd name="f17" fmla="val 708583"/>
                <a:gd name="f18" fmla="val 495476"/>
                <a:gd name="f19" fmla="val 681218"/>
                <a:gd name="f20" fmla="val 473292"/>
                <a:gd name="f21" fmla="val 445927"/>
                <a:gd name="f22" fmla="+- 0 0 -90"/>
                <a:gd name="f23" fmla="*/ f3 1 730766"/>
                <a:gd name="f24" fmla="*/ f4 1 495475"/>
                <a:gd name="f25" fmla="+- f7 0 f5"/>
                <a:gd name="f26" fmla="+- f6 0 f5"/>
                <a:gd name="f27" fmla="*/ f22 f0 1"/>
                <a:gd name="f28" fmla="*/ f26 1 730766"/>
                <a:gd name="f29" fmla="*/ f25 1 495475"/>
                <a:gd name="f30" fmla="*/ 0 f26 1"/>
                <a:gd name="f31" fmla="*/ 49548 f25 1"/>
                <a:gd name="f32" fmla="*/ 49548 f26 1"/>
                <a:gd name="f33" fmla="*/ 0 f25 1"/>
                <a:gd name="f34" fmla="*/ 681219 f26 1"/>
                <a:gd name="f35" fmla="*/ 730767 f26 1"/>
                <a:gd name="f36" fmla="*/ 730766 f26 1"/>
                <a:gd name="f37" fmla="*/ 445928 f25 1"/>
                <a:gd name="f38" fmla="*/ 681218 f26 1"/>
                <a:gd name="f39" fmla="*/ 495476 f25 1"/>
                <a:gd name="f40" fmla="*/ 495475 f25 1"/>
                <a:gd name="f41" fmla="*/ 445927 f25 1"/>
                <a:gd name="f42" fmla="*/ f27 1 f2"/>
                <a:gd name="f43" fmla="*/ f30 1 730766"/>
                <a:gd name="f44" fmla="*/ f31 1 495475"/>
                <a:gd name="f45" fmla="*/ f32 1 730766"/>
                <a:gd name="f46" fmla="*/ f33 1 495475"/>
                <a:gd name="f47" fmla="*/ f34 1 730766"/>
                <a:gd name="f48" fmla="*/ f35 1 730766"/>
                <a:gd name="f49" fmla="*/ f36 1 730766"/>
                <a:gd name="f50" fmla="*/ f37 1 495475"/>
                <a:gd name="f51" fmla="*/ f38 1 730766"/>
                <a:gd name="f52" fmla="*/ f39 1 495475"/>
                <a:gd name="f53" fmla="*/ f40 1 495475"/>
                <a:gd name="f54" fmla="*/ f41 1 49547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730766" h="49547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45174" tIns="45174" rIns="45174" bIns="45174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9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Entity</a:t>
              </a:r>
              <a:br>
                <a:rPr lang="hu-HU" sz="9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</a:br>
              <a:r>
                <a:rPr lang="hu-HU" sz="9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Manager</a:t>
              </a:r>
            </a:p>
          </p:txBody>
        </p:sp>
        <p:sp>
          <p:nvSpPr>
            <p:cNvPr id="74" name="Szabadkézi sokszög 73"/>
            <p:cNvSpPr/>
            <p:nvPr/>
          </p:nvSpPr>
          <p:spPr>
            <a:xfrm>
              <a:off x="6945937" y="4012186"/>
              <a:ext cx="730770" cy="4954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495475"/>
                <a:gd name="f8" fmla="val 49548"/>
                <a:gd name="f9" fmla="val 22183"/>
                <a:gd name="f10" fmla="val 681219"/>
                <a:gd name="f11" fmla="val 708584"/>
                <a:gd name="f12" fmla="val 730767"/>
                <a:gd name="f13" fmla="val 181675"/>
                <a:gd name="f14" fmla="val 313801"/>
                <a:gd name="f15" fmla="val 445928"/>
                <a:gd name="f16" fmla="val 473293"/>
                <a:gd name="f17" fmla="val 708583"/>
                <a:gd name="f18" fmla="val 495476"/>
                <a:gd name="f19" fmla="val 681218"/>
                <a:gd name="f20" fmla="val 473292"/>
                <a:gd name="f21" fmla="val 445927"/>
                <a:gd name="f22" fmla="+- 0 0 -90"/>
                <a:gd name="f23" fmla="*/ f3 1 730766"/>
                <a:gd name="f24" fmla="*/ f4 1 495475"/>
                <a:gd name="f25" fmla="+- f7 0 f5"/>
                <a:gd name="f26" fmla="+- f6 0 f5"/>
                <a:gd name="f27" fmla="*/ f22 f0 1"/>
                <a:gd name="f28" fmla="*/ f26 1 730766"/>
                <a:gd name="f29" fmla="*/ f25 1 495475"/>
                <a:gd name="f30" fmla="*/ 0 f26 1"/>
                <a:gd name="f31" fmla="*/ 49548 f25 1"/>
                <a:gd name="f32" fmla="*/ 49548 f26 1"/>
                <a:gd name="f33" fmla="*/ 0 f25 1"/>
                <a:gd name="f34" fmla="*/ 681219 f26 1"/>
                <a:gd name="f35" fmla="*/ 730767 f26 1"/>
                <a:gd name="f36" fmla="*/ 730766 f26 1"/>
                <a:gd name="f37" fmla="*/ 445928 f25 1"/>
                <a:gd name="f38" fmla="*/ 681218 f26 1"/>
                <a:gd name="f39" fmla="*/ 495476 f25 1"/>
                <a:gd name="f40" fmla="*/ 495475 f25 1"/>
                <a:gd name="f41" fmla="*/ 445927 f25 1"/>
                <a:gd name="f42" fmla="*/ f27 1 f2"/>
                <a:gd name="f43" fmla="*/ f30 1 730766"/>
                <a:gd name="f44" fmla="*/ f31 1 495475"/>
                <a:gd name="f45" fmla="*/ f32 1 730766"/>
                <a:gd name="f46" fmla="*/ f33 1 495475"/>
                <a:gd name="f47" fmla="*/ f34 1 730766"/>
                <a:gd name="f48" fmla="*/ f35 1 730766"/>
                <a:gd name="f49" fmla="*/ f36 1 730766"/>
                <a:gd name="f50" fmla="*/ f37 1 495475"/>
                <a:gd name="f51" fmla="*/ f38 1 730766"/>
                <a:gd name="f52" fmla="*/ f39 1 495475"/>
                <a:gd name="f53" fmla="*/ f40 1 495475"/>
                <a:gd name="f54" fmla="*/ f41 1 495475"/>
                <a:gd name="f55" fmla="*/ f5 1 f28"/>
                <a:gd name="f56" fmla="*/ f6 1 f28"/>
                <a:gd name="f57" fmla="*/ f5 1 f29"/>
                <a:gd name="f58" fmla="*/ f7 1 f29"/>
                <a:gd name="f59" fmla="+- f42 0 f1"/>
                <a:gd name="f60" fmla="*/ f43 1 f28"/>
                <a:gd name="f61" fmla="*/ f44 1 f29"/>
                <a:gd name="f62" fmla="*/ f45 1 f28"/>
                <a:gd name="f63" fmla="*/ f46 1 f29"/>
                <a:gd name="f64" fmla="*/ f47 1 f28"/>
                <a:gd name="f65" fmla="*/ f48 1 f28"/>
                <a:gd name="f66" fmla="*/ f49 1 f28"/>
                <a:gd name="f67" fmla="*/ f50 1 f29"/>
                <a:gd name="f68" fmla="*/ f51 1 f28"/>
                <a:gd name="f69" fmla="*/ f52 1 f29"/>
                <a:gd name="f70" fmla="*/ f53 1 f29"/>
                <a:gd name="f71" fmla="*/ f54 1 f29"/>
                <a:gd name="f72" fmla="*/ f55 f23 1"/>
                <a:gd name="f73" fmla="*/ f56 f23 1"/>
                <a:gd name="f74" fmla="*/ f58 f24 1"/>
                <a:gd name="f75" fmla="*/ f57 f24 1"/>
                <a:gd name="f76" fmla="*/ f60 f23 1"/>
                <a:gd name="f77" fmla="*/ f61 f24 1"/>
                <a:gd name="f78" fmla="*/ f62 f23 1"/>
                <a:gd name="f79" fmla="*/ f63 f24 1"/>
                <a:gd name="f80" fmla="*/ f64 f23 1"/>
                <a:gd name="f81" fmla="*/ f65 f23 1"/>
                <a:gd name="f82" fmla="*/ f66 f23 1"/>
                <a:gd name="f83" fmla="*/ f67 f24 1"/>
                <a:gd name="f84" fmla="*/ f68 f23 1"/>
                <a:gd name="f85" fmla="*/ f69 f24 1"/>
                <a:gd name="f86" fmla="*/ f70 f24 1"/>
                <a:gd name="f87" fmla="*/ f71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76" y="f77"/>
                </a:cxn>
                <a:cxn ang="f59">
                  <a:pos x="f78" y="f79"/>
                </a:cxn>
                <a:cxn ang="f59">
                  <a:pos x="f80" y="f79"/>
                </a:cxn>
                <a:cxn ang="f59">
                  <a:pos x="f81" y="f77"/>
                </a:cxn>
                <a:cxn ang="f59">
                  <a:pos x="f82" y="f83"/>
                </a:cxn>
                <a:cxn ang="f59">
                  <a:pos x="f84" y="f85"/>
                </a:cxn>
                <a:cxn ang="f59">
                  <a:pos x="f78" y="f86"/>
                </a:cxn>
                <a:cxn ang="f59">
                  <a:pos x="f76" y="f87"/>
                </a:cxn>
                <a:cxn ang="f59">
                  <a:pos x="f76" y="f77"/>
                </a:cxn>
              </a:cxnLst>
              <a:rect l="f72" t="f75" r="f73" b="f74"/>
              <a:pathLst>
                <a:path w="730766" h="495475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12" y="f9"/>
                    <a:pt x="f12" y="f8"/>
                  </a:cubicBezTo>
                  <a:cubicBezTo>
                    <a:pt x="f12" y="f13"/>
                    <a:pt x="f6" y="f14"/>
                    <a:pt x="f6" y="f15"/>
                  </a:cubicBezTo>
                  <a:cubicBezTo>
                    <a:pt x="f6" y="f16"/>
                    <a:pt x="f17" y="f18"/>
                    <a:pt x="f19" y="f18"/>
                  </a:cubicBezTo>
                  <a:lnTo>
                    <a:pt x="f8" y="f7"/>
                  </a:lnTo>
                  <a:cubicBezTo>
                    <a:pt x="f9" y="f7"/>
                    <a:pt x="f5" y="f20"/>
                    <a:pt x="f5" y="f21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45174" tIns="45174" rIns="45174" bIns="45174" anchor="ctr" anchorCtr="1" compatLnSpc="1">
              <a:noAutofit/>
            </a:bodyPr>
            <a:lstStyle/>
            <a:p>
              <a:pPr algn="ctr" defTabSz="400031">
                <a:lnSpc>
                  <a:spcPct val="90000"/>
                </a:lnSpc>
                <a:spcAft>
                  <a:spcPts val="375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90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Query</a:t>
              </a:r>
            </a:p>
          </p:txBody>
        </p:sp>
        <p:sp>
          <p:nvSpPr>
            <p:cNvPr id="75" name="Szabadkézi sokszög 74"/>
            <p:cNvSpPr/>
            <p:nvPr/>
          </p:nvSpPr>
          <p:spPr>
            <a:xfrm>
              <a:off x="7707459" y="2882938"/>
              <a:ext cx="730770" cy="989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0766"/>
                <a:gd name="f7" fmla="val 989406"/>
                <a:gd name="f8" fmla="val 73077"/>
                <a:gd name="f9" fmla="val 32718"/>
                <a:gd name="f10" fmla="val 657689"/>
                <a:gd name="f11" fmla="val 698048"/>
                <a:gd name="f12" fmla="val 916329"/>
                <a:gd name="f13" fmla="val 956688"/>
                <a:gd name="f14" fmla="+- 0 0 -90"/>
                <a:gd name="f15" fmla="*/ f3 1 730766"/>
                <a:gd name="f16" fmla="*/ f4 1 989406"/>
                <a:gd name="f17" fmla="+- f7 0 f5"/>
                <a:gd name="f18" fmla="+- f6 0 f5"/>
                <a:gd name="f19" fmla="*/ f14 f0 1"/>
                <a:gd name="f20" fmla="*/ f18 1 730766"/>
                <a:gd name="f21" fmla="*/ f17 1 989406"/>
                <a:gd name="f22" fmla="*/ 0 f18 1"/>
                <a:gd name="f23" fmla="*/ 73077 f17 1"/>
                <a:gd name="f24" fmla="*/ 73077 f18 1"/>
                <a:gd name="f25" fmla="*/ 0 f17 1"/>
                <a:gd name="f26" fmla="*/ 657689 f18 1"/>
                <a:gd name="f27" fmla="*/ 730766 f18 1"/>
                <a:gd name="f28" fmla="*/ 916329 f17 1"/>
                <a:gd name="f29" fmla="*/ 989406 f17 1"/>
                <a:gd name="f30" fmla="*/ f19 1 f2"/>
                <a:gd name="f31" fmla="*/ f22 1 730766"/>
                <a:gd name="f32" fmla="*/ f23 1 989406"/>
                <a:gd name="f33" fmla="*/ f24 1 730766"/>
                <a:gd name="f34" fmla="*/ f25 1 989406"/>
                <a:gd name="f35" fmla="*/ f26 1 730766"/>
                <a:gd name="f36" fmla="*/ f27 1 730766"/>
                <a:gd name="f37" fmla="*/ f28 1 989406"/>
                <a:gd name="f38" fmla="*/ f29 1 989406"/>
                <a:gd name="f39" fmla="*/ f5 1 f20"/>
                <a:gd name="f40" fmla="*/ f6 1 f20"/>
                <a:gd name="f41" fmla="*/ f5 1 f21"/>
                <a:gd name="f42" fmla="*/ f7 1 f21"/>
                <a:gd name="f43" fmla="+- f30 0 f1"/>
                <a:gd name="f44" fmla="*/ f31 1 f20"/>
                <a:gd name="f45" fmla="*/ f32 1 f21"/>
                <a:gd name="f46" fmla="*/ f33 1 f20"/>
                <a:gd name="f47" fmla="*/ f34 1 f21"/>
                <a:gd name="f48" fmla="*/ f35 1 f20"/>
                <a:gd name="f49" fmla="*/ f36 1 f20"/>
                <a:gd name="f50" fmla="*/ f37 1 f21"/>
                <a:gd name="f51" fmla="*/ f38 1 f21"/>
                <a:gd name="f52" fmla="*/ f39 f15 1"/>
                <a:gd name="f53" fmla="*/ f40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5 1"/>
                <a:gd name="f62" fmla="*/ f50 f16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59"/>
                </a:cxn>
                <a:cxn ang="f43">
                  <a:pos x="f61" y="f57"/>
                </a:cxn>
                <a:cxn ang="f43">
                  <a:pos x="f61" y="f62"/>
                </a:cxn>
                <a:cxn ang="f43">
                  <a:pos x="f60" y="f63"/>
                </a:cxn>
                <a:cxn ang="f43">
                  <a:pos x="f58" y="f63"/>
                </a:cxn>
                <a:cxn ang="f43">
                  <a:pos x="f56" y="f62"/>
                </a:cxn>
                <a:cxn ang="f43">
                  <a:pos x="f56" y="f57"/>
                </a:cxn>
              </a:cxnLst>
              <a:rect l="f52" t="f55" r="f53" b="f54"/>
              <a:pathLst>
                <a:path w="730766" h="989406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>
                <a:alpha val="50000"/>
              </a:srgbClr>
            </a:solidFill>
            <a:ln w="25402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67489" tIns="67489" rIns="67489" bIns="67489" anchor="ctr" anchorCtr="1" compatLnSpc="1">
              <a:noAutofit/>
            </a:bodyPr>
            <a:lstStyle/>
            <a:p>
              <a:pPr algn="ctr" defTabSz="600051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hu-HU" sz="1350" dirty="0">
                  <a:solidFill>
                    <a:srgbClr val="FFFFFF"/>
                  </a:solidFill>
                  <a:latin typeface="Calibri"/>
                  <a:ea typeface=""/>
                  <a:cs typeface=""/>
                </a:rPr>
                <a:t>Entity Bean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2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Spring </a:t>
            </a:r>
            <a:r>
              <a:rPr lang="hu-HU" dirty="0" err="1" smtClean="0"/>
              <a:t>integration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Bean</a:t>
            </a:r>
            <a:r>
              <a:rPr lang="hu-HU" dirty="0" smtClean="0"/>
              <a:t> </a:t>
            </a:r>
            <a:r>
              <a:rPr lang="hu-HU" dirty="0" err="1" smtClean="0"/>
              <a:t>factory</a:t>
            </a:r>
            <a:endParaRPr lang="hu-HU" dirty="0" smtClean="0"/>
          </a:p>
          <a:p>
            <a:pPr lvl="1"/>
            <a:r>
              <a:rPr lang="hu-HU" dirty="0" err="1"/>
              <a:t>beanRefContext.xml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895673" y="2409869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bean</a:t>
            </a:r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class</a:t>
            </a:r>
            <a:r>
              <a:rPr lang="hu-HU" sz="1260" dirty="0"/>
              <a:t>="org.springframework.context.support.ClassPathXmlApplicationContext"&gt;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constructor-arg</a:t>
            </a:r>
            <a:r>
              <a:rPr lang="hu-HU" sz="1260" dirty="0"/>
              <a:t> </a:t>
            </a:r>
            <a:r>
              <a:rPr lang="hu-HU" sz="1260" dirty="0" err="1"/>
              <a:t>value</a:t>
            </a:r>
            <a:r>
              <a:rPr lang="hu-HU" sz="1260" dirty="0"/>
              <a:t>="</a:t>
            </a:r>
            <a:r>
              <a:rPr lang="hu-HU" sz="1260" dirty="0" err="1"/>
              <a:t>classpath</a:t>
            </a:r>
            <a:r>
              <a:rPr lang="hu-HU" sz="1260" dirty="0"/>
              <a:t>:</a:t>
            </a:r>
            <a:r>
              <a:rPr lang="hu-HU" sz="1260" dirty="0" err="1"/>
              <a:t>spring-core.xml</a:t>
            </a:r>
            <a:r>
              <a:rPr lang="hu-HU" sz="1260" dirty="0"/>
              <a:t>" /&gt;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bean</a:t>
            </a:r>
            <a:r>
              <a:rPr lang="hu-HU" sz="126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39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Spring </a:t>
            </a:r>
            <a:r>
              <a:rPr lang="hu-HU" dirty="0" err="1" smtClean="0"/>
              <a:t>integration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Spring </a:t>
            </a:r>
            <a:r>
              <a:rPr lang="hu-HU" dirty="0" err="1"/>
              <a:t>B</a:t>
            </a:r>
            <a:r>
              <a:rPr lang="hu-HU" dirty="0" err="1" smtClean="0"/>
              <a:t>ean</a:t>
            </a:r>
            <a:r>
              <a:rPr lang="hu-HU" dirty="0" smtClean="0"/>
              <a:t> injektálás </a:t>
            </a:r>
            <a:r>
              <a:rPr lang="hu-HU" dirty="0" err="1" smtClean="0"/>
              <a:t>EJB-be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895673" y="2409869"/>
            <a:ext cx="7406640" cy="144045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@</a:t>
            </a:r>
            <a:r>
              <a:rPr lang="hu-HU" sz="1260" dirty="0" err="1"/>
              <a:t>Stateless</a:t>
            </a:r>
            <a:r>
              <a:rPr lang="hu-HU" sz="1260" dirty="0"/>
              <a:t>(</a:t>
            </a:r>
            <a:r>
              <a:rPr lang="hu-HU" sz="1260" dirty="0" err="1"/>
              <a:t>mappedName</a:t>
            </a:r>
            <a:r>
              <a:rPr lang="hu-HU" sz="1260" dirty="0"/>
              <a:t> = "</a:t>
            </a:r>
            <a:r>
              <a:rPr lang="hu-HU" sz="1260" dirty="0" err="1"/>
              <a:t>UserServiceBean</a:t>
            </a:r>
            <a:r>
              <a:rPr lang="hu-HU" sz="1260" dirty="0"/>
              <a:t>")</a:t>
            </a:r>
          </a:p>
          <a:p>
            <a:pPr marL="0" indent="0">
              <a:buNone/>
            </a:pPr>
            <a:r>
              <a:rPr lang="hu-HU" sz="1260" b="1" dirty="0"/>
              <a:t>@</a:t>
            </a:r>
            <a:r>
              <a:rPr lang="hu-HU" sz="1260" b="1" dirty="0" err="1"/>
              <a:t>Interceptors</a:t>
            </a:r>
            <a:r>
              <a:rPr lang="hu-HU" sz="1260" b="1" dirty="0"/>
              <a:t>(</a:t>
            </a:r>
            <a:r>
              <a:rPr lang="hu-HU" sz="1260" b="1" dirty="0" err="1"/>
              <a:t>SpringBeanAutowiringInterceptor.class</a:t>
            </a:r>
            <a:r>
              <a:rPr lang="hu-HU" sz="1260" b="1" dirty="0"/>
              <a:t>)</a:t>
            </a:r>
          </a:p>
          <a:p>
            <a:pPr marL="0" indent="0">
              <a:buNone/>
            </a:pP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class</a:t>
            </a:r>
            <a:r>
              <a:rPr lang="hu-HU" sz="1260" dirty="0"/>
              <a:t> </a:t>
            </a:r>
            <a:r>
              <a:rPr lang="hu-HU" sz="1260" dirty="0" err="1"/>
              <a:t>UserServiceBean</a:t>
            </a:r>
            <a:r>
              <a:rPr lang="hu-HU" sz="1260" dirty="0"/>
              <a:t> </a:t>
            </a:r>
            <a:r>
              <a:rPr lang="hu-HU" sz="1260" dirty="0" err="1"/>
              <a:t>implements</a:t>
            </a:r>
            <a:r>
              <a:rPr lang="hu-HU" sz="1260" dirty="0"/>
              <a:t> </a:t>
            </a:r>
            <a:r>
              <a:rPr lang="hu-HU" sz="1260" dirty="0" err="1"/>
              <a:t>UserServiceBeanRemote</a:t>
            </a:r>
            <a:r>
              <a:rPr lang="hu-HU" sz="1260" dirty="0"/>
              <a:t>,</a:t>
            </a:r>
          </a:p>
          <a:p>
            <a:pPr marL="0" indent="0">
              <a:buNone/>
            </a:pPr>
            <a:r>
              <a:rPr lang="hu-HU" sz="1260" dirty="0"/>
              <a:t>		</a:t>
            </a:r>
            <a:r>
              <a:rPr lang="hu-HU" sz="1260" dirty="0" err="1"/>
              <a:t>UserServiceBeanLocal</a:t>
            </a:r>
            <a:r>
              <a:rPr lang="hu-HU" sz="1260" dirty="0"/>
              <a:t> {</a:t>
            </a:r>
          </a:p>
          <a:p>
            <a:pPr marL="0" indent="0">
              <a:buNone/>
            </a:pPr>
            <a:r>
              <a:rPr lang="hu-HU" sz="1260" dirty="0"/>
              <a:t>	@</a:t>
            </a:r>
            <a:r>
              <a:rPr lang="hu-HU" sz="1260" dirty="0" err="1"/>
              <a:t>Autowired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UserDAO</a:t>
            </a:r>
            <a:r>
              <a:rPr lang="hu-HU" sz="1260" dirty="0"/>
              <a:t> </a:t>
            </a:r>
            <a:r>
              <a:rPr lang="hu-HU" sz="1260" dirty="0" err="1"/>
              <a:t>userDAO</a:t>
            </a:r>
            <a:r>
              <a:rPr lang="hu-HU" sz="126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4787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Spring </a:t>
            </a:r>
            <a:r>
              <a:rPr lang="hu-HU" dirty="0" err="1" smtClean="0"/>
              <a:t>integration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EJB injektálás Spring </a:t>
            </a:r>
            <a:r>
              <a:rPr lang="hu-HU" dirty="0" err="1" smtClean="0"/>
              <a:t>Bean-be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868680" y="1794064"/>
            <a:ext cx="7406640" cy="3030510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jee</a:t>
            </a:r>
            <a:r>
              <a:rPr lang="hu-HU" sz="1260" dirty="0"/>
              <a:t>:</a:t>
            </a:r>
            <a:r>
              <a:rPr lang="hu-HU" sz="1260" dirty="0" err="1"/>
              <a:t>local-slsb</a:t>
            </a:r>
            <a:r>
              <a:rPr lang="hu-HU" sz="1260" dirty="0"/>
              <a:t> 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id</a:t>
            </a:r>
            <a:r>
              <a:rPr lang="hu-HU" sz="1260" dirty="0"/>
              <a:t>="</a:t>
            </a:r>
            <a:r>
              <a:rPr lang="hu-HU" sz="1260" dirty="0" err="1"/>
              <a:t>userService</a:t>
            </a:r>
            <a:r>
              <a:rPr lang="hu-HU" sz="1260" dirty="0"/>
              <a:t>" </a:t>
            </a:r>
            <a:endParaRPr lang="hu-HU" sz="1260" dirty="0"/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jndi-name</a:t>
            </a:r>
            <a:r>
              <a:rPr lang="hu-HU" sz="1260" dirty="0"/>
              <a:t>="</a:t>
            </a:r>
            <a:r>
              <a:rPr lang="hu-HU" sz="1260" dirty="0" err="1"/>
              <a:t>ejb.UserServiceBeanLocal</a:t>
            </a:r>
            <a:r>
              <a:rPr lang="hu-HU" sz="1260" dirty="0"/>
              <a:t>"</a:t>
            </a:r>
          </a:p>
          <a:p>
            <a:pPr marL="0" indent="0">
              <a:buNone/>
            </a:pPr>
            <a:r>
              <a:rPr lang="hu-HU" sz="1260" dirty="0"/>
              <a:t>	</a:t>
            </a:r>
            <a:r>
              <a:rPr lang="hu-HU" sz="1260" dirty="0" err="1"/>
              <a:t>business-interface</a:t>
            </a:r>
            <a:r>
              <a:rPr lang="hu-HU" sz="1260" dirty="0"/>
              <a:t>="</a:t>
            </a:r>
            <a:r>
              <a:rPr lang="hu-HU" sz="1260" dirty="0" err="1"/>
              <a:t>hu.neruon.java.ejb.client</a:t>
            </a:r>
            <a:r>
              <a:rPr lang="hu-HU" sz="1260" dirty="0" smtClean="0"/>
              <a:t>.</a:t>
            </a:r>
            <a:r>
              <a:rPr lang="hu-HU" sz="1260" dirty="0"/>
              <a:t>	</a:t>
            </a:r>
            <a:r>
              <a:rPr lang="hu-HU" sz="1260" dirty="0" err="1"/>
              <a:t>service.UserServiceBeanLocal</a:t>
            </a:r>
            <a:r>
              <a:rPr lang="hu-HU" sz="1260" dirty="0"/>
              <a:t>" </a:t>
            </a:r>
            <a:r>
              <a:rPr lang="hu-HU" sz="1260" dirty="0"/>
              <a:t>/&gt;</a:t>
            </a:r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/>
              <a:t>@Service("</a:t>
            </a:r>
            <a:r>
              <a:rPr lang="hu-HU" sz="1260" dirty="0" err="1"/>
              <a:t>customUserDetailsService</a:t>
            </a:r>
            <a:r>
              <a:rPr lang="hu-HU" sz="1260" dirty="0"/>
              <a:t>")</a:t>
            </a:r>
          </a:p>
          <a:p>
            <a:pPr marL="0" indent="0">
              <a:buNone/>
            </a:pPr>
            <a:r>
              <a:rPr lang="hu-HU" sz="1260" b="1" dirty="0"/>
              <a:t>@EJB(</a:t>
            </a:r>
            <a:r>
              <a:rPr lang="hu-HU" sz="1260" b="1" dirty="0" err="1"/>
              <a:t>name</a:t>
            </a:r>
            <a:r>
              <a:rPr lang="hu-HU" sz="1260" b="1" dirty="0"/>
              <a:t> = "</a:t>
            </a:r>
            <a:r>
              <a:rPr lang="hu-HU" sz="1260" b="1" dirty="0" err="1"/>
              <a:t>hu.neuron.ejb.UserServiceBeanLocal</a:t>
            </a:r>
            <a:r>
              <a:rPr lang="hu-HU" sz="1260" b="1" dirty="0"/>
              <a:t>", </a:t>
            </a:r>
            <a:r>
              <a:rPr lang="hu-HU" sz="1260" b="1" dirty="0" err="1"/>
              <a:t>beanInterface</a:t>
            </a:r>
            <a:r>
              <a:rPr lang="hu-HU" sz="1260" b="1" dirty="0"/>
              <a:t> = </a:t>
            </a:r>
            <a:r>
              <a:rPr lang="hu-HU" sz="1260" b="1" dirty="0" err="1"/>
              <a:t>UserServiceBeanLocal.class</a:t>
            </a:r>
            <a:r>
              <a:rPr lang="hu-HU" sz="1260" b="1" dirty="0"/>
              <a:t>)</a:t>
            </a:r>
          </a:p>
          <a:p>
            <a:pPr marL="0" indent="0">
              <a:buNone/>
            </a:pPr>
            <a:r>
              <a:rPr lang="hu-HU" sz="1260" dirty="0" err="1"/>
              <a:t>public</a:t>
            </a:r>
            <a:r>
              <a:rPr lang="hu-HU" sz="1260" dirty="0"/>
              <a:t> </a:t>
            </a:r>
            <a:r>
              <a:rPr lang="hu-HU" sz="1260" dirty="0" err="1"/>
              <a:t>class</a:t>
            </a:r>
            <a:r>
              <a:rPr lang="hu-HU" sz="1260" dirty="0"/>
              <a:t> </a:t>
            </a:r>
            <a:r>
              <a:rPr lang="hu-HU" sz="1260" dirty="0" err="1"/>
              <a:t>CustomUserDetailsService</a:t>
            </a:r>
            <a:r>
              <a:rPr lang="hu-HU" sz="1260" dirty="0"/>
              <a:t> </a:t>
            </a:r>
            <a:r>
              <a:rPr lang="hu-HU" sz="1260" dirty="0" err="1"/>
              <a:t>implements</a:t>
            </a:r>
            <a:r>
              <a:rPr lang="hu-HU" sz="1260" dirty="0"/>
              <a:t> </a:t>
            </a:r>
            <a:r>
              <a:rPr lang="hu-HU" sz="1260" dirty="0" err="1"/>
              <a:t>UserDetailsService</a:t>
            </a:r>
            <a:r>
              <a:rPr lang="hu-HU" sz="1260" dirty="0"/>
              <a:t> {</a:t>
            </a:r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 smtClean="0"/>
              <a:t>@</a:t>
            </a:r>
            <a:r>
              <a:rPr lang="hu-HU" sz="1260" dirty="0"/>
              <a:t>EJB</a:t>
            </a:r>
          </a:p>
          <a:p>
            <a:pPr marL="0" indent="0">
              <a:buNone/>
            </a:pPr>
            <a:r>
              <a:rPr lang="hu-HU" sz="1260" dirty="0" err="1" smtClean="0"/>
              <a:t>UserServiceBeanLocal</a:t>
            </a:r>
            <a:r>
              <a:rPr lang="hu-HU" sz="1260" dirty="0" smtClean="0"/>
              <a:t> </a:t>
            </a:r>
            <a:r>
              <a:rPr lang="hu-HU" sz="1260" dirty="0" err="1"/>
              <a:t>userService</a:t>
            </a:r>
            <a:r>
              <a:rPr lang="hu-HU" sz="126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580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EJB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hu-HU" dirty="0"/>
              <a:t>Jól meghatározott üzleti témakört támogat</a:t>
            </a:r>
          </a:p>
          <a:p>
            <a:pPr lvl="1"/>
            <a:r>
              <a:rPr lang="hu-HU" dirty="0"/>
              <a:t>Adatszolgáltatás</a:t>
            </a:r>
          </a:p>
          <a:p>
            <a:pPr lvl="1"/>
            <a:r>
              <a:rPr lang="hu-HU" dirty="0"/>
              <a:t>Folyamattámogatás</a:t>
            </a:r>
          </a:p>
          <a:p>
            <a:pPr lvl="0"/>
            <a:r>
              <a:rPr lang="hu-HU" dirty="0"/>
              <a:t>Jól definiált </a:t>
            </a:r>
            <a:r>
              <a:rPr lang="hu-HU" dirty="0" err="1"/>
              <a:t>interfésszel</a:t>
            </a:r>
            <a:r>
              <a:rPr lang="hu-HU" dirty="0"/>
              <a:t> rendelkezik</a:t>
            </a:r>
          </a:p>
          <a:p>
            <a:pPr lvl="0"/>
            <a:r>
              <a:rPr lang="hu-HU" dirty="0"/>
              <a:t>Operátor metódusok segítségével használjuk a szolgáltatást</a:t>
            </a:r>
          </a:p>
          <a:p>
            <a:pPr lvl="0"/>
            <a:r>
              <a:rPr lang="hu-HU" dirty="0"/>
              <a:t>Nincs absztrakció, mindig konkrét igényt valósít meg</a:t>
            </a:r>
          </a:p>
          <a:p>
            <a:pPr lvl="0"/>
            <a:r>
              <a:rPr lang="hu-HU" dirty="0"/>
              <a:t>Mindig valamilyen konkrét erőforráson található, melyet URL-lel érünk el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53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EJB </a:t>
            </a:r>
            <a:r>
              <a:rPr lang="hu-HU" dirty="0" err="1"/>
              <a:t>C</a:t>
            </a:r>
            <a:r>
              <a:rPr lang="hu-HU" dirty="0" err="1" smtClean="0"/>
              <a:t>ontainer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Erőforrás hozzáférési szolgáltatás </a:t>
            </a:r>
            <a:r>
              <a:rPr lang="hu-HU" dirty="0" smtClean="0"/>
              <a:t>biztosítása az </a:t>
            </a:r>
            <a:r>
              <a:rPr lang="hu-HU" dirty="0" err="1" smtClean="0"/>
              <a:t>EJB-khez</a:t>
            </a:r>
            <a:endParaRPr lang="hu-HU" dirty="0"/>
          </a:p>
          <a:p>
            <a:r>
              <a:rPr lang="hu-HU" dirty="0" smtClean="0"/>
              <a:t>Az </a:t>
            </a:r>
            <a:r>
              <a:rPr lang="hu-HU" dirty="0" err="1"/>
              <a:t>EJB-k</a:t>
            </a:r>
            <a:r>
              <a:rPr lang="hu-HU" dirty="0"/>
              <a:t> életciklusának menedzselése</a:t>
            </a:r>
          </a:p>
          <a:p>
            <a:r>
              <a:rPr lang="hu-HU" dirty="0"/>
              <a:t>Az </a:t>
            </a:r>
            <a:r>
              <a:rPr lang="hu-HU" dirty="0" err="1"/>
              <a:t>EJB-k</a:t>
            </a:r>
            <a:r>
              <a:rPr lang="hu-HU" dirty="0"/>
              <a:t> kliensoldali elérhetőségének biztosítása</a:t>
            </a:r>
          </a:p>
          <a:p>
            <a:r>
              <a:rPr lang="hu-HU" dirty="0" err="1"/>
              <a:t>Tranzakciókezelés</a:t>
            </a:r>
            <a:r>
              <a:rPr lang="hu-HU" dirty="0"/>
              <a:t> támogatása</a:t>
            </a:r>
          </a:p>
          <a:p>
            <a:r>
              <a:rPr lang="hu-HU" dirty="0" smtClean="0"/>
              <a:t>Elosztott rendszerek esetén skálázhatóságot biztosító szolgáltatások nyújtása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41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Bean-nek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</a:t>
            </a:r>
            <a:endParaRPr lang="hu-HU" dirty="0" smtClean="0"/>
          </a:p>
          <a:p>
            <a:pPr lvl="1"/>
            <a:r>
              <a:rPr lang="hu-HU" dirty="0" err="1"/>
              <a:t>Stateless</a:t>
            </a:r>
            <a:r>
              <a:rPr lang="hu-HU" dirty="0"/>
              <a:t> Session </a:t>
            </a:r>
            <a:r>
              <a:rPr lang="hu-HU" dirty="0" err="1" smtClean="0"/>
              <a:t>Beans</a:t>
            </a:r>
            <a:endParaRPr lang="hu-HU" dirty="0" smtClean="0"/>
          </a:p>
          <a:p>
            <a:pPr lvl="1"/>
            <a:r>
              <a:rPr lang="hu-HU" dirty="0" err="1"/>
              <a:t>Stateful</a:t>
            </a:r>
            <a:r>
              <a:rPr lang="hu-HU" dirty="0"/>
              <a:t> Session </a:t>
            </a:r>
            <a:r>
              <a:rPr lang="hu-HU" dirty="0" err="1"/>
              <a:t>Beans</a:t>
            </a:r>
            <a:endParaRPr lang="hu-HU" dirty="0" smtClean="0"/>
          </a:p>
          <a:p>
            <a:pPr lvl="1"/>
            <a:r>
              <a:rPr lang="hu-HU" dirty="0" err="1"/>
              <a:t>Singleton</a:t>
            </a:r>
            <a:r>
              <a:rPr lang="hu-HU" dirty="0"/>
              <a:t> Session </a:t>
            </a:r>
            <a:r>
              <a:rPr lang="hu-HU" dirty="0" err="1"/>
              <a:t>Beans</a:t>
            </a:r>
            <a:endParaRPr lang="hu-HU" dirty="0" smtClean="0"/>
          </a:p>
          <a:p>
            <a:r>
              <a:rPr lang="hu-HU" dirty="0" err="1" smtClean="0"/>
              <a:t>Message-driven</a:t>
            </a:r>
            <a:endParaRPr lang="hu-HU" dirty="0" smtClean="0"/>
          </a:p>
          <a:p>
            <a:r>
              <a:rPr lang="hu-HU" dirty="0" err="1" smtClean="0"/>
              <a:t>Entity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852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Stateless</a:t>
            </a:r>
            <a:r>
              <a:rPr lang="hu-HU" dirty="0" smtClean="0"/>
              <a:t> </a:t>
            </a:r>
            <a:r>
              <a:rPr lang="hu-HU" dirty="0"/>
              <a:t>Session </a:t>
            </a:r>
            <a:r>
              <a:rPr lang="hu-HU" dirty="0" err="1" smtClean="0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Állapottal </a:t>
            </a:r>
            <a:r>
              <a:rPr lang="hu-HU" b="1" dirty="0"/>
              <a:t>nem</a:t>
            </a:r>
            <a:r>
              <a:rPr lang="hu-HU" dirty="0"/>
              <a:t> rendelkező szolgáltatás</a:t>
            </a:r>
          </a:p>
          <a:p>
            <a:pPr lvl="0"/>
            <a:r>
              <a:rPr lang="hu-HU" dirty="0"/>
              <a:t>Nincs alkalmazás állapotot reprezentáló adattagja</a:t>
            </a:r>
          </a:p>
          <a:p>
            <a:pPr lvl="1"/>
            <a:r>
              <a:rPr lang="hu-HU" dirty="0"/>
              <a:t>Lehet függőséget definiáló adattagja (DI)</a:t>
            </a:r>
          </a:p>
          <a:p>
            <a:pPr lvl="0"/>
            <a:r>
              <a:rPr lang="hu-HU" dirty="0"/>
              <a:t>Két operátor metódus hívás között nem determinisztikus a futó szolgáltatás példánya</a:t>
            </a:r>
          </a:p>
          <a:p>
            <a:pPr lvl="0"/>
            <a:r>
              <a:rPr lang="hu-HU" dirty="0"/>
              <a:t>A kliensen a létrehozás és használat után nem kell a példány felszabadításával foglalkozni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51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Stateless</a:t>
            </a:r>
            <a:r>
              <a:rPr lang="hu-HU" dirty="0" smtClean="0"/>
              <a:t> </a:t>
            </a:r>
            <a:r>
              <a:rPr lang="hu-HU" dirty="0"/>
              <a:t>Session </a:t>
            </a:r>
            <a:r>
              <a:rPr lang="hu-HU" dirty="0" err="1" smtClean="0"/>
              <a:t>Bean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  </a:t>
            </a:r>
            <a:endParaRPr lang="hu-HU" dirty="0"/>
          </a:p>
        </p:txBody>
      </p:sp>
      <p:sp>
        <p:nvSpPr>
          <p:cNvPr id="4" name="Szabadkézi sokszög 3"/>
          <p:cNvSpPr/>
          <p:nvPr/>
        </p:nvSpPr>
        <p:spPr>
          <a:xfrm>
            <a:off x="3431495" y="3327831"/>
            <a:ext cx="2484276" cy="74205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solidFill>
            <a:srgbClr val="4F81BD"/>
          </a:solidFill>
          <a:ln w="25402" cap="flat">
            <a:solidFill>
              <a:srgbClr val="FFFFFF"/>
            </a:solidFill>
            <a:prstDash val="solid"/>
            <a:miter/>
          </a:ln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350" dirty="0">
                <a:solidFill>
                  <a:srgbClr val="FFFFFF"/>
                </a:solidFill>
                <a:latin typeface="Calibri"/>
                <a:ea typeface=""/>
                <a:cs typeface=""/>
              </a:rPr>
              <a:t>Bean Pool</a:t>
            </a:r>
          </a:p>
        </p:txBody>
      </p:sp>
      <p:sp>
        <p:nvSpPr>
          <p:cNvPr id="5" name="Szabadkézi sokszög 4"/>
          <p:cNvSpPr/>
          <p:nvPr/>
        </p:nvSpPr>
        <p:spPr>
          <a:xfrm>
            <a:off x="3485500" y="3651873"/>
            <a:ext cx="64807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2787A0"/>
              </a:gs>
              <a:gs pos="100000">
                <a:srgbClr val="36B1D2"/>
              </a:gs>
            </a:gsLst>
            <a:lin ang="16200000"/>
          </a:gradFill>
          <a:ln w="9528" cap="flat">
            <a:solidFill>
              <a:srgbClr val="46AAC5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</a:t>
            </a: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1</a:t>
            </a:r>
          </a:p>
        </p:txBody>
      </p:sp>
      <p:sp>
        <p:nvSpPr>
          <p:cNvPr id="6" name="Szabadkézi sokszög 5"/>
          <p:cNvSpPr/>
          <p:nvPr/>
        </p:nvSpPr>
        <p:spPr>
          <a:xfrm>
            <a:off x="4193959" y="3657565"/>
            <a:ext cx="64807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2787A0"/>
              </a:gs>
              <a:gs pos="100000">
                <a:srgbClr val="36B1D2"/>
              </a:gs>
            </a:gsLst>
            <a:lin ang="16200000"/>
          </a:gradFill>
          <a:ln w="9528" cap="flat">
            <a:solidFill>
              <a:srgbClr val="46AAC5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FooBean2</a:t>
            </a:r>
            <a:endParaRPr lang="hu-HU" sz="825" dirty="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7" name="Szabadkézi sokszög 6"/>
          <p:cNvSpPr/>
          <p:nvPr/>
        </p:nvSpPr>
        <p:spPr>
          <a:xfrm>
            <a:off x="4889655" y="3651873"/>
            <a:ext cx="64807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</a:t>
            </a: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3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507966" y="3622856"/>
            <a:ext cx="407804" cy="39241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100" dirty="0">
                <a:solidFill>
                  <a:srgbClr val="FFFFFF"/>
                </a:solidFill>
                <a:latin typeface="Arial"/>
                <a:ea typeface=""/>
                <a:cs typeface=""/>
              </a:rPr>
              <a:t>…</a:t>
            </a:r>
            <a:endParaRPr lang="hu-HU" sz="750" dirty="0">
              <a:solidFill>
                <a:srgbClr val="FFFFFF"/>
              </a:solidFill>
              <a:latin typeface="Arial"/>
              <a:ea typeface=""/>
              <a:cs typeface=""/>
            </a:endParaRPr>
          </a:p>
        </p:txBody>
      </p:sp>
      <p:sp>
        <p:nvSpPr>
          <p:cNvPr id="9" name="Szabadkézi sokszög 8"/>
          <p:cNvSpPr/>
          <p:nvPr/>
        </p:nvSpPr>
        <p:spPr>
          <a:xfrm>
            <a:off x="3755534" y="1452085"/>
            <a:ext cx="648074" cy="3603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Call1</a:t>
            </a:r>
            <a:b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Method a()</a:t>
            </a:r>
          </a:p>
        </p:txBody>
      </p:sp>
      <p:sp>
        <p:nvSpPr>
          <p:cNvPr id="10" name="Szabadkézi sokszög 10"/>
          <p:cNvSpPr/>
          <p:nvPr/>
        </p:nvSpPr>
        <p:spPr>
          <a:xfrm>
            <a:off x="4947400" y="1452085"/>
            <a:ext cx="648074" cy="36031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algn="ctr"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Call2</a:t>
            </a:r>
            <a:b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</a:b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Method b()</a:t>
            </a:r>
          </a:p>
        </p:txBody>
      </p:sp>
      <p:sp>
        <p:nvSpPr>
          <p:cNvPr id="11" name="Szabadkézi sokszög 15"/>
          <p:cNvSpPr/>
          <p:nvPr/>
        </p:nvSpPr>
        <p:spPr>
          <a:xfrm>
            <a:off x="3647522" y="2298879"/>
            <a:ext cx="86409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FooBean1.a()</a:t>
            </a:r>
          </a:p>
        </p:txBody>
      </p:sp>
      <p:sp>
        <p:nvSpPr>
          <p:cNvPr id="12" name="Szabadkézi sokszög 16"/>
          <p:cNvSpPr/>
          <p:nvPr/>
        </p:nvSpPr>
        <p:spPr>
          <a:xfrm>
            <a:off x="4842035" y="2298879"/>
            <a:ext cx="86409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FooBean2.b()</a:t>
            </a:r>
          </a:p>
        </p:txBody>
      </p:sp>
      <p:cxnSp>
        <p:nvCxnSpPr>
          <p:cNvPr id="13" name="Egyenes összekötő nyíllal 13"/>
          <p:cNvCxnSpPr>
            <a:stCxn id="5" idx="0"/>
            <a:endCxn id="11" idx="2"/>
          </p:cNvCxnSpPr>
          <p:nvPr/>
        </p:nvCxnSpPr>
        <p:spPr>
          <a:xfrm rot="5400000" flipH="1" flipV="1">
            <a:off x="3403070" y="2975374"/>
            <a:ext cx="1082968" cy="270031"/>
          </a:xfrm>
          <a:prstGeom prst="curvedConnector3">
            <a:avLst/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cxnSp>
        <p:nvCxnSpPr>
          <p:cNvPr id="14" name="Egyenes összekötő nyíllal 13"/>
          <p:cNvCxnSpPr>
            <a:stCxn id="6" idx="0"/>
            <a:endCxn id="12" idx="2"/>
          </p:cNvCxnSpPr>
          <p:nvPr/>
        </p:nvCxnSpPr>
        <p:spPr>
          <a:xfrm rot="5400000" flipH="1" flipV="1">
            <a:off x="4351710" y="2735193"/>
            <a:ext cx="1088661" cy="756085"/>
          </a:xfrm>
          <a:prstGeom prst="curvedConnector3">
            <a:avLst/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15" name="Szabadkézi sokszög 50"/>
          <p:cNvSpPr/>
          <p:nvPr/>
        </p:nvSpPr>
        <p:spPr>
          <a:xfrm>
            <a:off x="2489150" y="3549030"/>
            <a:ext cx="64807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</a:t>
            </a: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4</a:t>
            </a:r>
          </a:p>
        </p:txBody>
      </p:sp>
      <p:cxnSp>
        <p:nvCxnSpPr>
          <p:cNvPr id="16" name="Egyenes összekötő nyíllal 13"/>
          <p:cNvCxnSpPr>
            <a:stCxn id="15" idx="0"/>
            <a:endCxn id="15" idx="2"/>
          </p:cNvCxnSpPr>
          <p:nvPr/>
        </p:nvCxnSpPr>
        <p:spPr>
          <a:xfrm rot="16200000" flipH="1">
            <a:off x="2678175" y="3684041"/>
            <a:ext cx="270026" cy="9525"/>
          </a:xfrm>
          <a:prstGeom prst="curvedConnector5">
            <a:avLst>
              <a:gd name="adj1" fmla="val -63494"/>
              <a:gd name="adj2" fmla="val 5201961"/>
              <a:gd name="adj3" fmla="val 163494"/>
            </a:avLst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17" name="Szövegdoboz 61"/>
          <p:cNvSpPr txBox="1"/>
          <p:nvPr/>
        </p:nvSpPr>
        <p:spPr>
          <a:xfrm>
            <a:off x="1340237" y="3491868"/>
            <a:ext cx="1133965" cy="41549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Dependency Injection</a:t>
            </a:r>
            <a:b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</a:b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@PostConstruct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ejbCreate()</a:t>
            </a:r>
          </a:p>
        </p:txBody>
      </p:sp>
      <p:sp>
        <p:nvSpPr>
          <p:cNvPr id="18" name="Szövegdoboz 62"/>
          <p:cNvSpPr txBox="1"/>
          <p:nvPr/>
        </p:nvSpPr>
        <p:spPr>
          <a:xfrm>
            <a:off x="2789416" y="3157547"/>
            <a:ext cx="752450" cy="18466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New Instance</a:t>
            </a:r>
          </a:p>
        </p:txBody>
      </p:sp>
      <p:cxnSp>
        <p:nvCxnSpPr>
          <p:cNvPr id="19" name="Egyenes összekötő nyíllal 64"/>
          <p:cNvCxnSpPr/>
          <p:nvPr/>
        </p:nvCxnSpPr>
        <p:spPr>
          <a:xfrm>
            <a:off x="3920716" y="1812399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0" name="Egyenes összekötő nyíllal 66"/>
          <p:cNvCxnSpPr/>
          <p:nvPr/>
        </p:nvCxnSpPr>
        <p:spPr>
          <a:xfrm flipV="1">
            <a:off x="4244756" y="1812399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1" name="Egyenes összekötő nyíllal 67"/>
          <p:cNvCxnSpPr/>
          <p:nvPr/>
        </p:nvCxnSpPr>
        <p:spPr>
          <a:xfrm>
            <a:off x="5123198" y="1812399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2" name="Egyenes összekötő nyíllal 68"/>
          <p:cNvCxnSpPr/>
          <p:nvPr/>
        </p:nvCxnSpPr>
        <p:spPr>
          <a:xfrm flipV="1">
            <a:off x="5447238" y="1812399"/>
            <a:ext cx="0" cy="48648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3" name="Egyenes összekötő nyíllal 94"/>
          <p:cNvCxnSpPr>
            <a:stCxn id="4" idx="4"/>
            <a:endCxn id="15" idx="0"/>
          </p:cNvCxnSpPr>
          <p:nvPr/>
        </p:nvCxnSpPr>
        <p:spPr>
          <a:xfrm flipH="1">
            <a:off x="2813187" y="3402036"/>
            <a:ext cx="618307" cy="146993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4" name="Egyenes összekötő nyíllal 96"/>
          <p:cNvCxnSpPr>
            <a:stCxn id="15" idx="2"/>
            <a:endCxn id="4" idx="11"/>
          </p:cNvCxnSpPr>
          <p:nvPr/>
        </p:nvCxnSpPr>
        <p:spPr>
          <a:xfrm>
            <a:off x="2813187" y="3819056"/>
            <a:ext cx="618307" cy="176626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sp>
        <p:nvSpPr>
          <p:cNvPr id="25" name="Szabadkézi sokszög 98"/>
          <p:cNvSpPr/>
          <p:nvPr/>
        </p:nvSpPr>
        <p:spPr>
          <a:xfrm>
            <a:off x="6233823" y="3556189"/>
            <a:ext cx="648074" cy="2700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69104"/>
              <a:gd name="f7" fmla="val 989406"/>
              <a:gd name="f8" fmla="val 98941"/>
              <a:gd name="f9" fmla="val 44297"/>
              <a:gd name="f10" fmla="val 2870163"/>
              <a:gd name="f11" fmla="val 2924807"/>
              <a:gd name="f12" fmla="val 890465"/>
              <a:gd name="f13" fmla="val 945109"/>
              <a:gd name="f14" fmla="+- 0 0 -90"/>
              <a:gd name="f15" fmla="*/ f3 1 2969104"/>
              <a:gd name="f16" fmla="*/ f4 1 989406"/>
              <a:gd name="f17" fmla="+- f7 0 f5"/>
              <a:gd name="f18" fmla="+- f6 0 f5"/>
              <a:gd name="f19" fmla="*/ f14 f0 1"/>
              <a:gd name="f20" fmla="*/ f18 1 2969104"/>
              <a:gd name="f21" fmla="*/ f17 1 989406"/>
              <a:gd name="f22" fmla="*/ 0 f18 1"/>
              <a:gd name="f23" fmla="*/ 98941 f17 1"/>
              <a:gd name="f24" fmla="*/ 98941 f18 1"/>
              <a:gd name="f25" fmla="*/ 0 f17 1"/>
              <a:gd name="f26" fmla="*/ 2870163 f18 1"/>
              <a:gd name="f27" fmla="*/ 2969104 f18 1"/>
              <a:gd name="f28" fmla="*/ 890465 f17 1"/>
              <a:gd name="f29" fmla="*/ 989406 f17 1"/>
              <a:gd name="f30" fmla="*/ f19 1 f2"/>
              <a:gd name="f31" fmla="*/ f22 1 2969104"/>
              <a:gd name="f32" fmla="*/ f23 1 989406"/>
              <a:gd name="f33" fmla="*/ f24 1 2969104"/>
              <a:gd name="f34" fmla="*/ f25 1 989406"/>
              <a:gd name="f35" fmla="*/ f26 1 2969104"/>
              <a:gd name="f36" fmla="*/ f27 1 2969104"/>
              <a:gd name="f37" fmla="*/ f28 1 989406"/>
              <a:gd name="f38" fmla="*/ f29 1 989406"/>
              <a:gd name="f39" fmla="*/ f5 1 f20"/>
              <a:gd name="f40" fmla="*/ f6 1 f20"/>
              <a:gd name="f41" fmla="*/ f5 1 f21"/>
              <a:gd name="f42" fmla="*/ f7 1 f21"/>
              <a:gd name="f43" fmla="+- f30 0 f1"/>
              <a:gd name="f44" fmla="*/ f31 1 f20"/>
              <a:gd name="f45" fmla="*/ f32 1 f21"/>
              <a:gd name="f46" fmla="*/ f33 1 f20"/>
              <a:gd name="f47" fmla="*/ f34 1 f21"/>
              <a:gd name="f48" fmla="*/ f35 1 f20"/>
              <a:gd name="f49" fmla="*/ f36 1 f20"/>
              <a:gd name="f50" fmla="*/ f37 1 f21"/>
              <a:gd name="f51" fmla="*/ f38 1 f21"/>
              <a:gd name="f52" fmla="*/ f39 f15 1"/>
              <a:gd name="f53" fmla="*/ f40 f15 1"/>
              <a:gd name="f54" fmla="*/ f42 f16 1"/>
              <a:gd name="f55" fmla="*/ f41 f16 1"/>
              <a:gd name="f56" fmla="*/ f44 f15 1"/>
              <a:gd name="f57" fmla="*/ f45 f16 1"/>
              <a:gd name="f58" fmla="*/ f46 f15 1"/>
              <a:gd name="f59" fmla="*/ f47 f16 1"/>
              <a:gd name="f60" fmla="*/ f48 f15 1"/>
              <a:gd name="f61" fmla="*/ f49 f15 1"/>
              <a:gd name="f62" fmla="*/ f50 f16 1"/>
              <a:gd name="f63" fmla="*/ f5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56" y="f57"/>
              </a:cxn>
              <a:cxn ang="f43">
                <a:pos x="f58" y="f59"/>
              </a:cxn>
              <a:cxn ang="f43">
                <a:pos x="f60" y="f59"/>
              </a:cxn>
              <a:cxn ang="f43">
                <a:pos x="f61" y="f57"/>
              </a:cxn>
              <a:cxn ang="f43">
                <a:pos x="f61" y="f62"/>
              </a:cxn>
              <a:cxn ang="f43">
                <a:pos x="f60" y="f63"/>
              </a:cxn>
              <a:cxn ang="f43">
                <a:pos x="f58" y="f63"/>
              </a:cxn>
              <a:cxn ang="f43">
                <a:pos x="f56" y="f62"/>
              </a:cxn>
              <a:cxn ang="f43">
                <a:pos x="f56" y="f57"/>
              </a:cxn>
            </a:cxnLst>
            <a:rect l="f52" t="f55" r="f53" b="f54"/>
            <a:pathLst>
              <a:path w="2969104" h="989406">
                <a:moveTo>
                  <a:pt x="f5" y="f8"/>
                </a:moveTo>
                <a:cubicBezTo>
                  <a:pt x="f5" y="f9"/>
                  <a:pt x="f9" y="f5"/>
                  <a:pt x="f8" y="f5"/>
                </a:cubicBezTo>
                <a:lnTo>
                  <a:pt x="f10" y="f5"/>
                </a:lnTo>
                <a:cubicBezTo>
                  <a:pt x="f11" y="f5"/>
                  <a:pt x="f6" y="f9"/>
                  <a:pt x="f6" y="f8"/>
                </a:cubicBezTo>
                <a:lnTo>
                  <a:pt x="f6" y="f12"/>
                </a:lnTo>
                <a:cubicBezTo>
                  <a:pt x="f6" y="f13"/>
                  <a:pt x="f11" y="f7"/>
                  <a:pt x="f10" y="f7"/>
                </a:cubicBezTo>
                <a:lnTo>
                  <a:pt x="f8" y="f7"/>
                </a:lnTo>
                <a:cubicBezTo>
                  <a:pt x="f9" y="f7"/>
                  <a:pt x="f5" y="f13"/>
                  <a:pt x="f5" y="f12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769535"/>
              </a:gs>
              <a:gs pos="100000">
                <a:srgbClr val="9BC348"/>
              </a:gs>
            </a:gsLst>
            <a:lin ang="16200000"/>
          </a:gradFill>
          <a:ln w="9528" cap="flat">
            <a:solidFill>
              <a:srgbClr val="98B954"/>
            </a:solidFill>
            <a:prstDash val="solid"/>
            <a:miter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73168" tIns="73168" rIns="73168" bIns="73168" anchor="t" anchorCtr="1" compatLnSpc="1">
            <a:noAutofit/>
          </a:bodyPr>
          <a:lstStyle/>
          <a:p>
            <a:pPr defTabSz="600051">
              <a:lnSpc>
                <a:spcPct val="90000"/>
              </a:lnSpc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825" kern="0" dirty="0">
                <a:solidFill>
                  <a:srgbClr val="FFFFFF"/>
                </a:solidFill>
                <a:latin typeface="Calibri"/>
                <a:ea typeface=""/>
                <a:cs typeface=""/>
              </a:rPr>
              <a:t>FooBean</a:t>
            </a:r>
            <a:r>
              <a:rPr lang="hu-HU" sz="825" dirty="0">
                <a:solidFill>
                  <a:srgbClr val="FFFFFF"/>
                </a:solidFill>
                <a:latin typeface="Calibri"/>
                <a:ea typeface=""/>
                <a:cs typeface=""/>
              </a:rPr>
              <a:t>X</a:t>
            </a:r>
          </a:p>
        </p:txBody>
      </p:sp>
      <p:cxnSp>
        <p:nvCxnSpPr>
          <p:cNvPr id="26" name="Egyenes összekötő nyíllal 99"/>
          <p:cNvCxnSpPr>
            <a:stCxn id="4" idx="7"/>
            <a:endCxn id="25" idx="0"/>
          </p:cNvCxnSpPr>
          <p:nvPr/>
        </p:nvCxnSpPr>
        <p:spPr>
          <a:xfrm>
            <a:off x="5915771" y="3402036"/>
            <a:ext cx="642090" cy="154152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7" name="Egyenes összekötő nyíllal 102"/>
          <p:cNvCxnSpPr>
            <a:stCxn id="25" idx="2"/>
            <a:endCxn id="4" idx="8"/>
          </p:cNvCxnSpPr>
          <p:nvPr/>
        </p:nvCxnSpPr>
        <p:spPr>
          <a:xfrm flipH="1">
            <a:off x="5915771" y="3826215"/>
            <a:ext cx="642090" cy="169466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  <a:miter/>
            <a:tailEnd type="arrow"/>
          </a:ln>
        </p:spPr>
      </p:cxnSp>
      <p:cxnSp>
        <p:nvCxnSpPr>
          <p:cNvPr id="28" name="Egyenes összekötő nyíllal 13"/>
          <p:cNvCxnSpPr>
            <a:stCxn id="25" idx="0"/>
            <a:endCxn id="25" idx="2"/>
          </p:cNvCxnSpPr>
          <p:nvPr/>
        </p:nvCxnSpPr>
        <p:spPr>
          <a:xfrm rot="16200000" flipH="1">
            <a:off x="6422848" y="3691201"/>
            <a:ext cx="270026" cy="9525"/>
          </a:xfrm>
          <a:prstGeom prst="curvedConnector5">
            <a:avLst>
              <a:gd name="adj1" fmla="val -63494"/>
              <a:gd name="adj2" fmla="val 5201961"/>
              <a:gd name="adj3" fmla="val 163494"/>
            </a:avLst>
          </a:prstGeom>
          <a:noFill/>
          <a:ln w="9528" cap="flat">
            <a:solidFill>
              <a:srgbClr val="0070C0"/>
            </a:solidFill>
            <a:prstDash val="solid"/>
            <a:miter/>
            <a:tailEnd type="arrow"/>
          </a:ln>
        </p:spPr>
      </p:cxnSp>
      <p:sp>
        <p:nvSpPr>
          <p:cNvPr id="29" name="Szövegdoboz 110"/>
          <p:cNvSpPr txBox="1"/>
          <p:nvPr/>
        </p:nvSpPr>
        <p:spPr>
          <a:xfrm>
            <a:off x="7025657" y="3543859"/>
            <a:ext cx="742832" cy="30008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@PreDestroy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ejbRemove()</a:t>
            </a:r>
          </a:p>
        </p:txBody>
      </p:sp>
      <p:sp>
        <p:nvSpPr>
          <p:cNvPr id="30" name="Szövegdoboz 111"/>
          <p:cNvSpPr txBox="1"/>
          <p:nvPr/>
        </p:nvSpPr>
        <p:spPr>
          <a:xfrm>
            <a:off x="5858602" y="3206814"/>
            <a:ext cx="911147" cy="18466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750" b="1" dirty="0">
                <a:solidFill>
                  <a:srgbClr val="558ED5"/>
                </a:solidFill>
                <a:latin typeface="Arial"/>
                <a:ea typeface=""/>
                <a:cs typeface=""/>
              </a:rPr>
              <a:t>Destroy Instance</a:t>
            </a:r>
          </a:p>
        </p:txBody>
      </p:sp>
    </p:spTree>
    <p:extLst>
      <p:ext uri="{BB962C8B-B14F-4D97-AF65-F5344CB8AC3E}">
        <p14:creationId xmlns:p14="http://schemas.microsoft.com/office/powerpoint/2010/main" val="21851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Stateful</a:t>
            </a:r>
            <a:r>
              <a:rPr lang="hu-HU" dirty="0" smtClean="0"/>
              <a:t> </a:t>
            </a:r>
            <a:r>
              <a:rPr lang="hu-HU" dirty="0"/>
              <a:t>Session </a:t>
            </a:r>
            <a:r>
              <a:rPr lang="hu-HU" dirty="0" err="1" smtClean="0"/>
              <a:t>Beans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hu-HU" dirty="0"/>
              <a:t>Állapottal </a:t>
            </a:r>
            <a:r>
              <a:rPr lang="hu-HU" b="1" dirty="0"/>
              <a:t>rendelkező</a:t>
            </a:r>
            <a:r>
              <a:rPr lang="hu-HU" dirty="0"/>
              <a:t> szolgáltatás</a:t>
            </a:r>
          </a:p>
          <a:p>
            <a:pPr lvl="0"/>
            <a:r>
              <a:rPr lang="hu-HU" dirty="0"/>
              <a:t>Lehet alkalmazás állapotot reprezentáló adattagja</a:t>
            </a:r>
          </a:p>
          <a:p>
            <a:pPr lvl="1"/>
            <a:r>
              <a:rPr lang="hu-HU" dirty="0"/>
              <a:t>Lehet függőséget definiáló adattagja (DI)</a:t>
            </a:r>
          </a:p>
          <a:p>
            <a:pPr lvl="0"/>
            <a:r>
              <a:rPr lang="hu-HU" dirty="0"/>
              <a:t>Két operátor metódus hívás között ugyanazt a példányt hívva szolgálja ki a kliens kéréseit</a:t>
            </a:r>
          </a:p>
          <a:p>
            <a:pPr lvl="1"/>
            <a:r>
              <a:rPr lang="hu-HU" dirty="0"/>
              <a:t>Így teszi lehetővé, hogy több kérés között emlékezzen a </a:t>
            </a:r>
            <a:r>
              <a:rPr lang="hu-HU" dirty="0" err="1"/>
              <a:t>bean</a:t>
            </a:r>
            <a:r>
              <a:rPr lang="hu-HU" dirty="0"/>
              <a:t> példány állapotára</a:t>
            </a:r>
          </a:p>
          <a:p>
            <a:pPr lvl="0"/>
            <a:r>
              <a:rPr lang="hu-HU" dirty="0"/>
              <a:t>A kliensen a létrehozás és használat után fel kell szabadítani a példányt: </a:t>
            </a:r>
            <a:r>
              <a:rPr lang="hu-HU" b="1" dirty="0">
                <a:latin typeface="Calibri" pitchFamily="34"/>
              </a:rPr>
              <a:t>.</a:t>
            </a:r>
            <a:r>
              <a:rPr lang="hu-HU" b="1" dirty="0" err="1">
                <a:latin typeface="Calibri" pitchFamily="34"/>
              </a:rPr>
              <a:t>remove</a:t>
            </a:r>
            <a:r>
              <a:rPr lang="hu-HU" b="1" dirty="0">
                <a:latin typeface="Calibri" pitchFamily="34"/>
              </a:rPr>
              <a:t>()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01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798</Words>
  <Application>Microsoft Office PowerPoint</Application>
  <PresentationFormat>Diavetítés a képernyőre (16:9 oldalarány)</PresentationFormat>
  <Paragraphs>328</Paragraphs>
  <Slides>32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Wingdings</vt:lpstr>
      <vt:lpstr>Office-téma</vt:lpstr>
      <vt:lpstr>PowerPoint bemutató</vt:lpstr>
      <vt:lpstr> EJB</vt:lpstr>
      <vt:lpstr> EJB</vt:lpstr>
      <vt:lpstr> EJB</vt:lpstr>
      <vt:lpstr> EJB Container</vt:lpstr>
      <vt:lpstr> Bean-nek</vt:lpstr>
      <vt:lpstr> Stateless Session Bean</vt:lpstr>
      <vt:lpstr> Stateless Session Bean</vt:lpstr>
      <vt:lpstr> Stateful Session Beans</vt:lpstr>
      <vt:lpstr> Stateful Session Bean</vt:lpstr>
      <vt:lpstr> Passziválás / aktiválás</vt:lpstr>
      <vt:lpstr> Singleton Session Beans</vt:lpstr>
      <vt:lpstr> Stateless Session Bean</vt:lpstr>
      <vt:lpstr> Stateless Session Bean</vt:lpstr>
      <vt:lpstr> Stateless Session Bean</vt:lpstr>
      <vt:lpstr> Stateless Session Bean</vt:lpstr>
      <vt:lpstr> Remote client</vt:lpstr>
      <vt:lpstr> Local client</vt:lpstr>
      <vt:lpstr> JNDI</vt:lpstr>
      <vt:lpstr> JNDI</vt:lpstr>
      <vt:lpstr> JNDI Lookup</vt:lpstr>
      <vt:lpstr> EJB refernce</vt:lpstr>
      <vt:lpstr> Dependency Injection</vt:lpstr>
      <vt:lpstr> Timer service</vt:lpstr>
      <vt:lpstr> Timer service</vt:lpstr>
      <vt:lpstr> Asynchronous</vt:lpstr>
      <vt:lpstr> Startup</vt:lpstr>
      <vt:lpstr> Interceptors</vt:lpstr>
      <vt:lpstr> Interceptors</vt:lpstr>
      <vt:lpstr> Spring integration</vt:lpstr>
      <vt:lpstr> Spring integration</vt:lpstr>
      <vt:lpstr> Spring integration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77</cp:revision>
  <dcterms:created xsi:type="dcterms:W3CDTF">2015-01-25T18:30:45Z</dcterms:created>
  <dcterms:modified xsi:type="dcterms:W3CDTF">2015-11-20T22:08:41Z</dcterms:modified>
</cp:coreProperties>
</file>