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2" r:id="rId20"/>
    <p:sldId id="297" r:id="rId21"/>
    <p:sldId id="298" r:id="rId22"/>
    <p:sldId id="299" r:id="rId23"/>
    <p:sldId id="302" r:id="rId24"/>
    <p:sldId id="303" r:id="rId25"/>
    <p:sldId id="304" r:id="rId26"/>
    <p:sldId id="307" r:id="rId27"/>
    <p:sldId id="300" r:id="rId28"/>
    <p:sldId id="301" r:id="rId29"/>
    <p:sldId id="308" r:id="rId30"/>
    <p:sldId id="309" r:id="rId31"/>
    <p:sldId id="310" r:id="rId32"/>
    <p:sldId id="258" r:id="rId3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SOLID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felelőségi körök bár külön metódusban vannak, azokat nem lehet könnyen lecserélni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Példa: ha változik a titkosítás vagy az adattárolás módja, mindkét esetben ugyanazt az osztályt kell változtatni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Hosszú távon növeli a rizikót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Bug csak változtatással keletkezik</a:t>
            </a:r>
            <a:r>
              <a:rPr lang="hu-H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Mozgassuk át a felelőségeket külön osztályokba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06" y="1588851"/>
            <a:ext cx="5213825" cy="31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1" y="1351697"/>
            <a:ext cx="6327914" cy="33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</a:t>
            </a:r>
            <a:r>
              <a:rPr lang="hu-HU" dirty="0" err="1" smtClean="0"/>
              <a:t>AccountService</a:t>
            </a:r>
            <a:r>
              <a:rPr lang="hu-HU" dirty="0" smtClean="0"/>
              <a:t> még mindig felelős a függőségeinek példányosításáért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</a:t>
            </a:r>
            <a:r>
              <a:rPr lang="hu-HU" dirty="0" err="1" smtClean="0"/>
              <a:t>AccountService</a:t>
            </a:r>
            <a:r>
              <a:rPr lang="hu-HU" dirty="0" smtClean="0"/>
              <a:t> olyan információkat kell kezeljen, amik nem rá tartoznak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Titkosításhoz szükséges információk: </a:t>
            </a:r>
            <a:r>
              <a:rPr lang="hu-HU" dirty="0" err="1" smtClean="0"/>
              <a:t>keyString</a:t>
            </a:r>
            <a:r>
              <a:rPr lang="hu-HU" dirty="0" smtClean="0"/>
              <a:t>, </a:t>
            </a:r>
            <a:r>
              <a:rPr lang="hu-HU" dirty="0" err="1" smtClean="0"/>
              <a:t>ivString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Adatbázishoz szükséges információk: </a:t>
            </a:r>
            <a:r>
              <a:rPr lang="hu-HU" dirty="0" err="1" smtClean="0"/>
              <a:t>dbFile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Emeljük ki a függőségek példányosítását külön osztályba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68" y="1293491"/>
            <a:ext cx="5615702" cy="3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" y="1293491"/>
            <a:ext cx="6612834" cy="36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OCP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entities (classes, modules, functions, etc.) should be open for extension, but closed for </a:t>
            </a:r>
            <a:r>
              <a:rPr lang="en-US" dirty="0" smtClean="0"/>
              <a:t>modification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Bertrand </a:t>
            </a:r>
            <a:r>
              <a:rPr lang="en-US" dirty="0"/>
              <a:t>Meyer – </a:t>
            </a:r>
            <a:r>
              <a:rPr lang="en-US" dirty="0" smtClean="0"/>
              <a:t>1988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R</a:t>
            </a:r>
            <a:r>
              <a:rPr lang="en-US" dirty="0" err="1" smtClean="0"/>
              <a:t>obert</a:t>
            </a:r>
            <a:r>
              <a:rPr lang="en-US" dirty="0" smtClean="0"/>
              <a:t> </a:t>
            </a:r>
            <a:r>
              <a:rPr lang="en-US" dirty="0"/>
              <a:t>C. Martin - 1996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419" y="1887166"/>
            <a:ext cx="3830417" cy="29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OCP - tanácsok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Óvakodj a hosszú </a:t>
            </a:r>
            <a:r>
              <a:rPr lang="hu-HU" b="1" dirty="0" err="1" smtClean="0"/>
              <a:t>if-else-if</a:t>
            </a:r>
            <a:r>
              <a:rPr lang="hu-HU" dirty="0" smtClean="0"/>
              <a:t> láncoktól és a sok </a:t>
            </a:r>
            <a:r>
              <a:rPr lang="hu-HU" b="1" dirty="0" err="1" smtClean="0"/>
              <a:t>case</a:t>
            </a:r>
            <a:r>
              <a:rPr lang="hu-HU" dirty="0" smtClean="0"/>
              <a:t> ágat tartalmazó </a:t>
            </a:r>
            <a:r>
              <a:rPr lang="hu-HU" b="1" dirty="0" err="1" smtClean="0"/>
              <a:t>switch</a:t>
            </a:r>
            <a:r>
              <a:rPr lang="hu-HU" dirty="0" smtClean="0"/>
              <a:t> utasításoktól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Helyettesítsd öröklődéssel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mégis kell, akkor csak egy helyen, egy </a:t>
            </a:r>
            <a:r>
              <a:rPr lang="hu-HU" dirty="0" err="1" smtClean="0"/>
              <a:t>Factory</a:t>
            </a:r>
            <a:r>
              <a:rPr lang="hu-HU" dirty="0" smtClean="0"/>
              <a:t> mintát megvalósító osztályban legyen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hasonló kódrészleteket emeld 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Például közös </a:t>
            </a:r>
            <a:r>
              <a:rPr lang="hu-HU" dirty="0" err="1" smtClean="0"/>
              <a:t>abstract</a:t>
            </a:r>
            <a:r>
              <a:rPr lang="hu-HU" dirty="0" smtClean="0"/>
              <a:t> ős, </a:t>
            </a:r>
            <a:r>
              <a:rPr lang="hu-HU" dirty="0" err="1" smtClean="0"/>
              <a:t>Template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minta használatával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regisztrációjának ellenőrzése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egy új szabályt adunk hozzá, akkor nő</a:t>
            </a:r>
            <a:br>
              <a:rPr lang="hu-HU" dirty="0" smtClean="0"/>
            </a:br>
            <a:r>
              <a:rPr lang="hu-HU" dirty="0" smtClean="0"/>
              <a:t>a bonyolultsága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Végtelenségig nem pakolható bele új szabály,</a:t>
            </a:r>
            <a:br>
              <a:rPr lang="hu-HU" dirty="0" smtClean="0"/>
            </a:br>
            <a:r>
              <a:rPr lang="hu-HU" dirty="0" smtClean="0"/>
              <a:t>mert egyre nehezebb lesz tesztelni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Emeljük ki a szabály fogalmát egy </a:t>
            </a:r>
            <a:r>
              <a:rPr lang="hu-HU" dirty="0" err="1" smtClean="0"/>
              <a:t>interface-be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70" y="1392382"/>
            <a:ext cx="3983470" cy="33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regisztrációjának ellenőrzése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6" y="1293491"/>
            <a:ext cx="7234393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Alapelvek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SRP: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Responsibility</a:t>
            </a:r>
            <a:r>
              <a:rPr lang="hu-HU" dirty="0" smtClean="0"/>
              <a:t> </a:t>
            </a:r>
            <a:r>
              <a:rPr lang="hu-HU" dirty="0" err="1" smtClean="0"/>
              <a:t>Principle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OCP: Open/</a:t>
            </a:r>
            <a:r>
              <a:rPr lang="hu-HU" dirty="0" err="1" smtClean="0"/>
              <a:t>Closed</a:t>
            </a:r>
            <a:r>
              <a:rPr lang="hu-HU" dirty="0" smtClean="0"/>
              <a:t> </a:t>
            </a:r>
            <a:r>
              <a:rPr lang="hu-HU" dirty="0" err="1" smtClean="0"/>
              <a:t>Principle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LCP: </a:t>
            </a:r>
            <a:r>
              <a:rPr lang="hu-HU" dirty="0" err="1" smtClean="0"/>
              <a:t>Liskov</a:t>
            </a:r>
            <a:r>
              <a:rPr lang="hu-HU" dirty="0" smtClean="0"/>
              <a:t> </a:t>
            </a:r>
            <a:r>
              <a:rPr lang="hu-HU" dirty="0" err="1" smtClean="0"/>
              <a:t>Substitutuin</a:t>
            </a:r>
            <a:r>
              <a:rPr lang="hu-HU" dirty="0" smtClean="0"/>
              <a:t> </a:t>
            </a:r>
            <a:r>
              <a:rPr lang="hu-HU" dirty="0" err="1" smtClean="0"/>
              <a:t>Principle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ISP: </a:t>
            </a:r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Segregation</a:t>
            </a:r>
            <a:r>
              <a:rPr lang="hu-HU" dirty="0" smtClean="0"/>
              <a:t> </a:t>
            </a:r>
            <a:r>
              <a:rPr lang="hu-HU" dirty="0" err="1" smtClean="0"/>
              <a:t>Principle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Inversion</a:t>
            </a:r>
            <a:r>
              <a:rPr lang="hu-HU" dirty="0" smtClean="0"/>
              <a:t> </a:t>
            </a:r>
            <a:r>
              <a:rPr lang="hu-HU" dirty="0" err="1" smtClean="0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regisztrációjának ellenőrzése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If</a:t>
            </a:r>
            <a:r>
              <a:rPr lang="hu-HU" dirty="0" smtClean="0"/>
              <a:t> ágak helyett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95" y="1500854"/>
            <a:ext cx="3948545" cy="3215021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8" y="2073068"/>
            <a:ext cx="4586499" cy="12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LSP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that use pointers or references to base classes must be able to use objects of derived classes without knowing </a:t>
            </a:r>
            <a:r>
              <a:rPr lang="en-US" dirty="0" smtClean="0"/>
              <a:t>it.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Barbara </a:t>
            </a:r>
            <a:r>
              <a:rPr lang="en-US" dirty="0" err="1"/>
              <a:t>Liskov</a:t>
            </a:r>
            <a:r>
              <a:rPr lang="en-US" dirty="0"/>
              <a:t> – </a:t>
            </a:r>
            <a:r>
              <a:rPr lang="en-US" dirty="0" smtClean="0"/>
              <a:t>1988,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rephrased </a:t>
            </a:r>
            <a:r>
              <a:rPr lang="en-US" dirty="0"/>
              <a:t>by Robert C. Martin – </a:t>
            </a:r>
            <a:r>
              <a:rPr lang="en-US" dirty="0" smtClean="0"/>
              <a:t>2002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834977"/>
            <a:ext cx="3810866" cy="30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LSP - tanácsok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Ügyelj arra, ha egy metódust felüldefiniáltál, akkor azt mindenki tudja használni az őstípusa helyén úgy, hogy nem kell típus ellenőrzést tartania a hívó kódnak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</a:t>
            </a:r>
            <a:r>
              <a:rPr lang="hu-HU" dirty="0" err="1" smtClean="0"/>
              <a:t>instanceof</a:t>
            </a:r>
            <a:r>
              <a:rPr lang="hu-HU" dirty="0" smtClean="0"/>
              <a:t> és </a:t>
            </a:r>
            <a:r>
              <a:rPr lang="hu-HU" dirty="0" err="1" smtClean="0"/>
              <a:t>cast</a:t>
            </a:r>
            <a:r>
              <a:rPr lang="hu-HU" dirty="0" smtClean="0"/>
              <a:t> van egy metódusban, akkor a </a:t>
            </a:r>
            <a:r>
              <a:rPr lang="hu-HU" dirty="0" err="1" smtClean="0"/>
              <a:t>cast-olt</a:t>
            </a:r>
            <a:r>
              <a:rPr lang="hu-HU" dirty="0" smtClean="0"/>
              <a:t> példány típusa nem felel meg az </a:t>
            </a:r>
            <a:r>
              <a:rPr lang="hu-HU" dirty="0" err="1" smtClean="0"/>
              <a:t>LSP-nek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Kiterjesztéskor, </a:t>
            </a:r>
            <a:r>
              <a:rPr lang="hu-HU" dirty="0" err="1" smtClean="0"/>
              <a:t>interface</a:t>
            </a:r>
            <a:r>
              <a:rPr lang="hu-HU" dirty="0" smtClean="0"/>
              <a:t> implementáláskor ügyelj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Metódusok elő- és utófeltételeire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Metódusok invariáns feltételeire (feltételek, amik a metódus előtt és után is érvényesek)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449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DIP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modules should not depend upon low level modules. Both should depend upon abstraction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Abstractions should not depend upon details. Details should depend on </a:t>
            </a:r>
            <a:r>
              <a:rPr lang="en-US" dirty="0" smtClean="0"/>
              <a:t>abstractions.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Robert </a:t>
            </a:r>
            <a:r>
              <a:rPr lang="en-US" dirty="0"/>
              <a:t>C. Martin - 1996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37" y="2432619"/>
            <a:ext cx="3217718" cy="23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DIP - tanácsok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logikát tartalmazó osztályokhoz mindig hozz létre megfelelő </a:t>
            </a:r>
            <a:r>
              <a:rPr lang="hu-HU" dirty="0" err="1" smtClean="0"/>
              <a:t>interface-t</a:t>
            </a:r>
            <a:r>
              <a:rPr lang="hu-HU" dirty="0" smtClean="0"/>
              <a:t>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logikát tartalmazó függőségeket az általa implementált </a:t>
            </a:r>
            <a:r>
              <a:rPr lang="hu-HU" dirty="0" err="1" smtClean="0"/>
              <a:t>interface-szel</a:t>
            </a:r>
            <a:r>
              <a:rPr lang="hu-HU" dirty="0" smtClean="0"/>
              <a:t> hivatkozd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account példány létrehozása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4" y="1429679"/>
            <a:ext cx="8203939" cy="31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Példa – felhasználó account példány létrehozása</a:t>
            </a:r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8" y="1293491"/>
            <a:ext cx="7419924" cy="35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ISP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should not be forced to depend upon interfaces that they do not </a:t>
            </a:r>
            <a:r>
              <a:rPr lang="en-US" dirty="0" smtClean="0"/>
              <a:t>use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Robert </a:t>
            </a:r>
            <a:r>
              <a:rPr lang="en-US" dirty="0"/>
              <a:t>C. Martin - 1996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27" y="1824019"/>
            <a:ext cx="3813464" cy="30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ISP – tanácsok</a:t>
            </a:r>
          </a:p>
          <a:p>
            <a:pPr algn="l"/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Bontsuk ketté a nagy </a:t>
            </a:r>
            <a:r>
              <a:rPr lang="hu-HU" dirty="0" err="1" smtClean="0"/>
              <a:t>interface-ket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Használjuk ki a többszörös öröklődést</a:t>
            </a:r>
          </a:p>
        </p:txBody>
      </p:sp>
    </p:spTree>
    <p:extLst>
      <p:ext uri="{BB962C8B-B14F-4D97-AF65-F5344CB8AC3E}">
        <p14:creationId xmlns:p14="http://schemas.microsoft.com/office/powerpoint/2010/main" val="14393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titkosítást végző szolgáltatás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65" y="1293491"/>
            <a:ext cx="2969375" cy="3491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898" y="1407268"/>
            <a:ext cx="382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Adjunk hozzá egy </a:t>
            </a:r>
            <a:r>
              <a:rPr lang="hu-HU" dirty="0" err="1" smtClean="0"/>
              <a:t>decrypt</a:t>
            </a:r>
            <a:r>
              <a:rPr lang="hu-HU" dirty="0" smtClean="0"/>
              <a:t> metódust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SRP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should have one, and only one, reason to </a:t>
            </a:r>
            <a:r>
              <a:rPr lang="en-US" dirty="0" smtClean="0"/>
              <a:t>change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Robert </a:t>
            </a:r>
            <a:r>
              <a:rPr lang="en-US" dirty="0"/>
              <a:t>C. Martin </a:t>
            </a:r>
            <a:r>
              <a:rPr lang="en-US" dirty="0" smtClean="0"/>
              <a:t>– 2002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904315"/>
            <a:ext cx="3513509" cy="28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Példa – titkosítást végző szolgáltatás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68" y="1293491"/>
            <a:ext cx="2791330" cy="3626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898" y="1293491"/>
            <a:ext cx="420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converter</a:t>
            </a:r>
            <a:r>
              <a:rPr lang="hu-HU" dirty="0" smtClean="0"/>
              <a:t> példánynak nincs szüksége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 smtClean="0"/>
              <a:t>decrypt</a:t>
            </a:r>
            <a:r>
              <a:rPr lang="hu-HU" dirty="0" smtClean="0"/>
              <a:t> metódusra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Bontsuk szét a </a:t>
            </a:r>
            <a:r>
              <a:rPr lang="hu-HU" dirty="0" err="1" smtClean="0"/>
              <a:t>CipherService</a:t>
            </a:r>
            <a:r>
              <a:rPr lang="hu-HU" dirty="0" smtClean="0"/>
              <a:t> </a:t>
            </a:r>
            <a:r>
              <a:rPr lang="hu-HU" dirty="0" err="1" smtClean="0"/>
              <a:t>interface-t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Példa – titkosítást végző szolgáltatás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52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Azok a kliensek, akik titkosítást akarnak végezni a megfelelő </a:t>
            </a:r>
            <a:r>
              <a:rPr lang="hu-HU" dirty="0" err="1" smtClean="0"/>
              <a:t>interface-t</a:t>
            </a:r>
            <a:r>
              <a:rPr lang="hu-HU" dirty="0" smtClean="0"/>
              <a:t> használva csak a számukra fontos szolgáltatást érik el, a többivel nem kell foglalkozni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keletkezett 3 </a:t>
            </a:r>
            <a:r>
              <a:rPr lang="hu-HU" dirty="0" err="1" smtClean="0"/>
              <a:t>interfacet</a:t>
            </a:r>
            <a:r>
              <a:rPr lang="hu-HU" dirty="0" smtClean="0"/>
              <a:t> külön-külön vagy egyben is implementálhatjuk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rendszer rugalmassága nőtt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rendszer függőségei lazábbak (</a:t>
            </a:r>
            <a:r>
              <a:rPr lang="en-US" dirty="0" smtClean="0"/>
              <a:t>loose</a:t>
            </a:r>
            <a:r>
              <a:rPr lang="hu-HU" dirty="0" smtClean="0"/>
              <a:t> </a:t>
            </a:r>
            <a:r>
              <a:rPr lang="en-US" dirty="0" smtClean="0"/>
              <a:t>coupling</a:t>
            </a:r>
            <a:r>
              <a:rPr lang="hu-HU" dirty="0" smtClean="0"/>
              <a:t>)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17" y="1293491"/>
            <a:ext cx="2838316" cy="35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SRP tanács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egy metódus több dologért felelős, emeljük ki a felelőségeket külön-külön metódusokba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egy osztály több dologért felelős, akkor a nem odaillő metódusokat emeljük ki külön osztályokba, és használjuk az új osztályok példányait a metódusok helyén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 példányosítsunk ha nem feltétlenül szükséges</a:t>
            </a:r>
          </a:p>
        </p:txBody>
      </p:sp>
    </p:spTree>
    <p:extLst>
      <p:ext uri="{BB962C8B-B14F-4D97-AF65-F5344CB8AC3E}">
        <p14:creationId xmlns:p14="http://schemas.microsoft.com/office/powerpoint/2010/main" val="10188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34" y="1293491"/>
            <a:ext cx="5623970" cy="30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8" y="1232170"/>
            <a:ext cx="2567145" cy="35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register</a:t>
            </a:r>
            <a:r>
              <a:rPr lang="hu-HU" dirty="0" smtClean="0"/>
              <a:t>() metódus végzi az összes feladatot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Adatok ellenőrzése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Jelszó titkosítás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Felhasználó objektum létrehozása a bevitt adatokból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Felhasználó objektum elmentése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Egyik lehetséges megoldás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Emeljünk ki a metódusokat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10" y="1500854"/>
            <a:ext cx="4878618" cy="31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SOLID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 – felhasználó regisztrálása</a:t>
            </a:r>
            <a:endParaRPr lang="hu-HU" dirty="0">
              <a:latin typeface="+mj-lt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" y="1293491"/>
            <a:ext cx="5758911" cy="35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696</Words>
  <Application>Microsoft Office PowerPoint</Application>
  <PresentationFormat>On-screen Show (16:9)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Office-téma</vt:lpstr>
      <vt:lpstr>PowerPoint Presentation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Java EE – SOLID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85</cp:revision>
  <dcterms:created xsi:type="dcterms:W3CDTF">2015-01-25T18:30:45Z</dcterms:created>
  <dcterms:modified xsi:type="dcterms:W3CDTF">2015-10-07T08:09:25Z</dcterms:modified>
</cp:coreProperties>
</file>