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79" r:id="rId3"/>
    <p:sldId id="280" r:id="rId4"/>
    <p:sldId id="281" r:id="rId5"/>
    <p:sldId id="282" r:id="rId6"/>
    <p:sldId id="283" r:id="rId7"/>
    <p:sldId id="288" r:id="rId8"/>
    <p:sldId id="284" r:id="rId9"/>
    <p:sldId id="285" r:id="rId10"/>
    <p:sldId id="286" r:id="rId11"/>
    <p:sldId id="287" r:id="rId12"/>
    <p:sldId id="258" r:id="rId13"/>
  </p:sldIdLst>
  <p:sldSz cx="9144000" cy="5143500" type="screen16x9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427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41772"/>
            <a:ext cx="77724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4426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78669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9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273844"/>
            <a:ext cx="5800725" cy="4358879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30374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8263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53284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2015.10.05.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54606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5"/>
            <a:ext cx="7886700" cy="994172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1" cy="276344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2015.10.05.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2643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2015.10.05.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55990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2015.10.05.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31435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2015.10.05.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98823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2015.10.05.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73525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8B002-83F0-41C5-A7B7-2819A96BD9B2}" type="datetimeFigureOut">
              <a:rPr lang="hu-HU" smtClean="0"/>
              <a:t>2015.10.05.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79397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versity.org/wiki/Java_Collections_Overview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 rot="21115592">
            <a:off x="3365292" y="2209450"/>
            <a:ext cx="2847362" cy="104751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hu-HU" dirty="0" smtClean="0"/>
              <a:t>Java EE –</a:t>
            </a:r>
            <a:br>
              <a:rPr lang="hu-HU" dirty="0" smtClean="0"/>
            </a:br>
            <a:r>
              <a:rPr lang="hu-HU" dirty="0" err="1" smtClean="0"/>
              <a:t>Collections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4572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err="1" smtClean="0"/>
              <a:t>Collections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err="1" smtClean="0">
                <a:latin typeface="+mj-lt"/>
              </a:rPr>
              <a:t>Collections</a:t>
            </a:r>
            <a:r>
              <a:rPr lang="hu-HU" dirty="0" smtClean="0">
                <a:latin typeface="+mj-lt"/>
              </a:rPr>
              <a:t> osztály metódusai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Rendezés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smtClean="0"/>
              <a:t>sort(List&lt;T&gt; </a:t>
            </a:r>
            <a:r>
              <a:rPr lang="hu-HU" dirty="0" err="1" smtClean="0"/>
              <a:t>list</a:t>
            </a:r>
            <a:r>
              <a:rPr lang="hu-HU" dirty="0" smtClean="0"/>
              <a:t>)</a:t>
            </a: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Keverés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err="1" smtClean="0"/>
              <a:t>shuffle</a:t>
            </a:r>
            <a:r>
              <a:rPr lang="hu-HU" dirty="0" smtClean="0"/>
              <a:t>(List&lt;T&gt; </a:t>
            </a:r>
            <a:r>
              <a:rPr lang="hu-HU" dirty="0" err="1" smtClean="0"/>
              <a:t>list</a:t>
            </a:r>
            <a:r>
              <a:rPr lang="hu-HU" dirty="0" smtClean="0"/>
              <a:t>)</a:t>
            </a: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Adatmanipuláció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reverse </a:t>
            </a:r>
            <a:endParaRPr lang="hu-HU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fill </a:t>
            </a:r>
            <a:endParaRPr lang="hu-HU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copy </a:t>
            </a:r>
            <a:endParaRPr lang="hu-HU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swap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addAll</a:t>
            </a:r>
            <a:r>
              <a:rPr lang="en-US" dirty="0"/>
              <a:t> </a:t>
            </a:r>
            <a:endParaRPr lang="hu-HU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err="1" smtClean="0"/>
              <a:t>replaceAll</a:t>
            </a:r>
            <a:endParaRPr lang="hu-HU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smtClean="0"/>
              <a:t>…</a:t>
            </a: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232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err="1" smtClean="0"/>
              <a:t>Collections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latin typeface="+mj-lt"/>
              </a:rPr>
              <a:t>Collections </a:t>
            </a:r>
            <a:r>
              <a:rPr lang="en-US" dirty="0" err="1" smtClean="0">
                <a:latin typeface="+mj-lt"/>
              </a:rPr>
              <a:t>os</a:t>
            </a:r>
            <a:r>
              <a:rPr lang="hu-HU" dirty="0" err="1" smtClean="0">
                <a:latin typeface="+mj-lt"/>
              </a:rPr>
              <a:t>ztály</a:t>
            </a:r>
            <a:r>
              <a:rPr lang="hu-HU" dirty="0" smtClean="0">
                <a:latin typeface="+mj-lt"/>
              </a:rPr>
              <a:t> metódusai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Keresés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err="1"/>
              <a:t>binarySearch</a:t>
            </a:r>
            <a:r>
              <a:rPr lang="hu-HU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Összetétel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err="1"/>
              <a:t>frequency</a:t>
            </a:r>
            <a:r>
              <a:rPr lang="hu-HU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err="1"/>
              <a:t>disjoint</a:t>
            </a:r>
            <a:r>
              <a:rPr lang="hu-HU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Szélső érték keresése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min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err="1" smtClean="0"/>
              <a:t>max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40696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cím 2"/>
          <p:cNvSpPr txBox="1">
            <a:spLocks/>
          </p:cNvSpPr>
          <p:nvPr/>
        </p:nvSpPr>
        <p:spPr>
          <a:xfrm>
            <a:off x="698946" y="3882777"/>
            <a:ext cx="2670978" cy="915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500" dirty="0" smtClean="0">
                <a:solidFill>
                  <a:schemeClr val="bg1"/>
                </a:solidFill>
                <a:latin typeface="+mj-lt"/>
              </a:rPr>
              <a:t>KÖSZÖNÖM A FIGYELMET!</a:t>
            </a:r>
          </a:p>
          <a:p>
            <a:pPr marL="0" indent="0">
              <a:buNone/>
            </a:pPr>
            <a:r>
              <a:rPr lang="hu-HU" sz="1500" i="1" dirty="0" smtClean="0">
                <a:solidFill>
                  <a:schemeClr val="bg1"/>
                </a:solidFill>
                <a:latin typeface="+mj-lt"/>
              </a:rPr>
              <a:t>Kis Bertalan</a:t>
            </a:r>
          </a:p>
          <a:p>
            <a:pPr marL="0" indent="0">
              <a:buNone/>
            </a:pPr>
            <a:r>
              <a:rPr lang="hu-HU" sz="1500" i="1" smtClean="0">
                <a:solidFill>
                  <a:schemeClr val="bg1"/>
                </a:solidFill>
                <a:latin typeface="+mj-lt"/>
              </a:rPr>
              <a:t>Bertalan_Kis@</a:t>
            </a:r>
            <a:r>
              <a:rPr lang="hu-HU" sz="1500" i="1" dirty="0" err="1" smtClean="0">
                <a:solidFill>
                  <a:schemeClr val="bg1"/>
                </a:solidFill>
                <a:latin typeface="+mj-lt"/>
              </a:rPr>
              <a:t>epam.com</a:t>
            </a:r>
            <a:endParaRPr lang="hu-HU" sz="1500" i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41323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err="1" smtClean="0"/>
              <a:t>Collections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err="1" smtClean="0">
                <a:latin typeface="+mj-lt"/>
              </a:rPr>
              <a:t>Collection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Egy egyszerű objektum ami képes más </a:t>
            </a:r>
            <a:r>
              <a:rPr lang="hu-HU" dirty="0" err="1"/>
              <a:t>objektumakat</a:t>
            </a:r>
            <a:r>
              <a:rPr lang="hu-HU" dirty="0"/>
              <a:t> csoportba foglalni.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Tárol</a:t>
            </a: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Manipulál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Összesítő adatokat nyújt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07422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err="1" smtClean="0"/>
              <a:t>Collections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err="1" smtClean="0">
                <a:latin typeface="+mj-lt"/>
              </a:rPr>
              <a:t>Collections</a:t>
            </a:r>
            <a:r>
              <a:rPr lang="hu-HU" dirty="0" smtClean="0">
                <a:latin typeface="+mj-lt"/>
              </a:rPr>
              <a:t> Framework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 smtClean="0"/>
              <a:t>Interface-ek</a:t>
            </a: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Megvalósítások</a:t>
            </a: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Kisegítő algoritmusok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7681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err="1" smtClean="0"/>
              <a:t>Collections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latin typeface="+mj-lt"/>
              </a:rPr>
              <a:t>Interface</a:t>
            </a:r>
            <a:r>
              <a:rPr lang="hu-HU" dirty="0" err="1" smtClean="0">
                <a:latin typeface="+mj-lt"/>
              </a:rPr>
              <a:t>-ek</a:t>
            </a:r>
            <a:endParaRPr lang="hu-HU" dirty="0">
              <a:latin typeface="+mj-lt"/>
            </a:endParaRPr>
          </a:p>
        </p:txBody>
      </p:sp>
      <p:pic>
        <p:nvPicPr>
          <p:cNvPr id="5" name="Picture 2" descr="Two interface trees, one starting with Collection and including Set, SortedSet, List, and Queue, and the other starting with Map and including SortedMap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2038" y="1795492"/>
            <a:ext cx="6479962" cy="2353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957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err="1" smtClean="0"/>
              <a:t>Collections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Megvalósítások</a:t>
            </a:r>
            <a:endParaRPr lang="hu-HU" dirty="0">
              <a:latin typeface="+mj-lt"/>
            </a:endParaRPr>
          </a:p>
        </p:txBody>
      </p:sp>
      <p:graphicFrame>
        <p:nvGraphicFramePr>
          <p:cNvPr id="5" name="Tartalom helye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22858737"/>
              </p:ext>
            </p:extLst>
          </p:nvPr>
        </p:nvGraphicFramePr>
        <p:xfrm>
          <a:off x="470170" y="1669833"/>
          <a:ext cx="8229600" cy="283464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0">
                <a:tc rowSpan="2">
                  <a:txBody>
                    <a:bodyPr/>
                    <a:lstStyle/>
                    <a:p>
                      <a:pPr algn="ctr"/>
                      <a:r>
                        <a:rPr lang="hu-HU" dirty="0" err="1" smtClean="0"/>
                        <a:t>Interface</a:t>
                      </a:r>
                      <a:endParaRPr lang="hu-HU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Megvalósítás</a:t>
                      </a:r>
                      <a:endParaRPr lang="hu-H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hu-HU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err="1" smtClean="0"/>
                        <a:t>Hash</a:t>
                      </a:r>
                      <a:r>
                        <a:rPr lang="hu-HU" baseline="0" dirty="0"/>
                        <a:t> </a:t>
                      </a:r>
                      <a:r>
                        <a:rPr lang="hu-HU" baseline="0" dirty="0" smtClean="0"/>
                        <a:t>tábla</a:t>
                      </a:r>
                      <a:endParaRPr lang="hu-H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Átméretezhető tömb</a:t>
                      </a:r>
                      <a:endParaRPr lang="hu-H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Keresőfa</a:t>
                      </a:r>
                      <a:endParaRPr lang="hu-H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hu-HU" dirty="0" err="1"/>
                        <a:t>Set</a:t>
                      </a:r>
                      <a:endParaRPr lang="hu-HU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HashSet</a:t>
                      </a:r>
                      <a:endParaRPr lang="hu-H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TreeSet</a:t>
                      </a:r>
                      <a:endParaRPr lang="hu-H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hu-HU"/>
                        <a:t>List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/>
                        <a:t>ArrayList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/>
                        <a:t>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hu-HU"/>
                        <a:t>Queue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/>
                        <a:t>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hu-HU"/>
                        <a:t>Deque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/>
                        <a:t>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ArrayDeque</a:t>
                      </a:r>
                      <a:endParaRPr lang="hu-H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hu-HU"/>
                        <a:t>Map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hu-HU"/>
                        <a:t>HashMap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TreeMap</a:t>
                      </a:r>
                      <a:endParaRPr lang="hu-H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8120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err="1" smtClean="0"/>
              <a:t>Collections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Megvalósítások</a:t>
            </a:r>
            <a:endParaRPr lang="hu-HU" dirty="0">
              <a:latin typeface="+mj-lt"/>
            </a:endParaRPr>
          </a:p>
        </p:txBody>
      </p:sp>
      <p:graphicFrame>
        <p:nvGraphicFramePr>
          <p:cNvPr id="5" name="Tartalom helye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81619135"/>
              </p:ext>
            </p:extLst>
          </p:nvPr>
        </p:nvGraphicFramePr>
        <p:xfrm>
          <a:off x="457200" y="1436370"/>
          <a:ext cx="7931223" cy="283464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643741"/>
                <a:gridCol w="2643741"/>
                <a:gridCol w="2643741"/>
              </a:tblGrid>
              <a:tr h="0">
                <a:tc rowSpan="2">
                  <a:txBody>
                    <a:bodyPr/>
                    <a:lstStyle/>
                    <a:p>
                      <a:pPr algn="ctr"/>
                      <a:r>
                        <a:rPr lang="hu-HU" dirty="0" err="1" smtClean="0"/>
                        <a:t>Interface</a:t>
                      </a:r>
                      <a:endParaRPr lang="hu-HU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Megvalósítás</a:t>
                      </a:r>
                      <a:endParaRPr lang="hu-H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hu-HU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dirty="0" err="1" smtClean="0"/>
                        <a:t>Kétirányban</a:t>
                      </a:r>
                      <a:r>
                        <a:rPr lang="hu-HU" dirty="0" smtClean="0"/>
                        <a:t> láncolt lista</a:t>
                      </a:r>
                      <a:endParaRPr lang="hu-H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dirty="0" err="1" smtClean="0"/>
                        <a:t>Hash</a:t>
                      </a:r>
                      <a:r>
                        <a:rPr lang="hu-HU" dirty="0" smtClean="0"/>
                        <a:t> táblázat és láncolt lista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hu-HU" dirty="0" err="1"/>
                        <a:t>Set</a:t>
                      </a:r>
                      <a:endParaRPr lang="hu-HU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/>
                        <a:t>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LinkedHashSet</a:t>
                      </a:r>
                      <a:endParaRPr lang="hu-H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hu-HU" dirty="0"/>
                        <a:t>List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/>
                        <a:t>LinkedList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/>
                        <a:t>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hu-HU" dirty="0" err="1"/>
                        <a:t>Queue</a:t>
                      </a:r>
                      <a:endParaRPr lang="hu-HU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/>
                        <a:t>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/>
                        <a:t>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hu-HU" dirty="0" err="1"/>
                        <a:t>Deque</a:t>
                      </a:r>
                      <a:endParaRPr lang="hu-HU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/>
                        <a:t>LinkedList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/>
                        <a:t>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hu-HU" dirty="0"/>
                        <a:t>Map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LinkedHashMap</a:t>
                      </a:r>
                      <a:endParaRPr lang="hu-H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9524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err="1" smtClean="0"/>
              <a:t>Collections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err="1" smtClean="0">
                <a:latin typeface="+mj-lt"/>
              </a:rPr>
              <a:t>Collection</a:t>
            </a:r>
            <a:r>
              <a:rPr lang="hu-HU" dirty="0" smtClean="0">
                <a:latin typeface="+mj-lt"/>
              </a:rPr>
              <a:t> összehasonlítás</a:t>
            </a:r>
            <a:endParaRPr lang="hu-HU" dirty="0">
              <a:latin typeface="+mj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38898" y="1293491"/>
            <a:ext cx="86262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hlinkClick r:id="rId2"/>
              </a:rPr>
              <a:t>https://</a:t>
            </a:r>
            <a:r>
              <a:rPr lang="hu-HU" dirty="0" smtClean="0">
                <a:hlinkClick r:id="rId2"/>
              </a:rPr>
              <a:t>en.wikiversity.org/wiki/Java_Collections_Overview</a:t>
            </a:r>
            <a:endParaRPr lang="hu-H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27440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err="1" smtClean="0"/>
              <a:t>Collections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err="1" smtClean="0">
                <a:latin typeface="+mj-lt"/>
              </a:rPr>
              <a:t>Wrapper</a:t>
            </a:r>
            <a:r>
              <a:rPr lang="hu-HU" dirty="0" smtClean="0">
                <a:latin typeface="+mj-lt"/>
              </a:rPr>
              <a:t> </a:t>
            </a:r>
            <a:r>
              <a:rPr lang="hu-HU" dirty="0" err="1" smtClean="0">
                <a:latin typeface="+mj-lt"/>
              </a:rPr>
              <a:t>collections</a:t>
            </a:r>
            <a:endParaRPr lang="hu-HU" dirty="0">
              <a:latin typeface="+mj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38898" y="1293491"/>
            <a:ext cx="862624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A </a:t>
            </a:r>
            <a:r>
              <a:rPr lang="hu-HU" dirty="0" err="1" smtClean="0"/>
              <a:t>Collections</a:t>
            </a:r>
            <a:r>
              <a:rPr lang="hu-HU" dirty="0" smtClean="0"/>
              <a:t> </a:t>
            </a:r>
            <a:r>
              <a:rPr lang="hu-HU" dirty="0"/>
              <a:t>osztály </a:t>
            </a:r>
            <a:r>
              <a:rPr lang="hu-HU" dirty="0" smtClean="0"/>
              <a:t>metódusai végzik a becsomagolást</a:t>
            </a: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Szinkronizáció</a:t>
            </a:r>
            <a:r>
              <a:rPr lang="hu-HU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err="1"/>
              <a:t>synchronizedCollection</a:t>
            </a:r>
            <a:r>
              <a:rPr lang="hu-HU" dirty="0"/>
              <a:t>(</a:t>
            </a:r>
            <a:r>
              <a:rPr lang="hu-HU" dirty="0" err="1"/>
              <a:t>Collection</a:t>
            </a:r>
            <a:r>
              <a:rPr lang="hu-HU" dirty="0"/>
              <a:t>&lt;T&gt; c);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Módosíthatóság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err="1"/>
              <a:t>unmodifiableCollection</a:t>
            </a:r>
            <a:r>
              <a:rPr lang="hu-HU" dirty="0"/>
              <a:t>(</a:t>
            </a:r>
            <a:r>
              <a:rPr lang="hu-HU" dirty="0" err="1"/>
              <a:t>Collection</a:t>
            </a:r>
            <a:r>
              <a:rPr lang="hu-HU" dirty="0"/>
              <a:t>&lt;? </a:t>
            </a:r>
            <a:r>
              <a:rPr lang="hu-HU" dirty="0" err="1"/>
              <a:t>extends</a:t>
            </a:r>
            <a:r>
              <a:rPr lang="hu-HU" dirty="0"/>
              <a:t> T&gt; 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Ellenőrzés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err="1" smtClean="0"/>
              <a:t>Collections.checked</a:t>
            </a:r>
            <a:r>
              <a:rPr lang="hu-HU" dirty="0" smtClean="0"/>
              <a:t>*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4537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err="1" smtClean="0"/>
              <a:t>Collections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Segéd metódusok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Tömb mint lista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err="1"/>
              <a:t>Arrays.asList</a:t>
            </a:r>
            <a:r>
              <a:rPr lang="hu-HU" dirty="0"/>
              <a:t>(</a:t>
            </a:r>
            <a:r>
              <a:rPr lang="hu-HU" dirty="0" err="1"/>
              <a:t>new</a:t>
            </a:r>
            <a:r>
              <a:rPr lang="hu-HU" dirty="0"/>
              <a:t> </a:t>
            </a:r>
            <a:r>
              <a:rPr lang="hu-HU" dirty="0" err="1"/>
              <a:t>String</a:t>
            </a:r>
            <a:r>
              <a:rPr lang="hu-HU" dirty="0"/>
              <a:t>[</a:t>
            </a:r>
            <a:r>
              <a:rPr lang="hu-HU" dirty="0" err="1"/>
              <a:t>size</a:t>
            </a:r>
            <a:r>
              <a:rPr lang="hu-HU" dirty="0"/>
              <a:t>])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Nem módosítható lista feltöltése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err="1"/>
              <a:t>Collections.nCopies</a:t>
            </a:r>
            <a:r>
              <a:rPr lang="hu-HU" dirty="0"/>
              <a:t>(69, "</a:t>
            </a:r>
            <a:r>
              <a:rPr lang="hu-HU" dirty="0" err="1"/>
              <a:t>fruit</a:t>
            </a:r>
            <a:r>
              <a:rPr lang="hu-HU" dirty="0"/>
              <a:t> </a:t>
            </a:r>
            <a:r>
              <a:rPr lang="hu-HU" dirty="0" err="1"/>
              <a:t>bat</a:t>
            </a:r>
            <a:r>
              <a:rPr lang="hu-HU" dirty="0"/>
              <a:t>")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Singleton</a:t>
            </a:r>
            <a:r>
              <a:rPr lang="hu-HU" dirty="0"/>
              <a:t> </a:t>
            </a:r>
            <a:r>
              <a:rPr lang="hu-HU" dirty="0" err="1"/>
              <a:t>Set</a:t>
            </a:r>
            <a:endParaRPr lang="hu-HU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err="1"/>
              <a:t>Collections.singleton</a:t>
            </a:r>
            <a:r>
              <a:rPr lang="hu-HU" dirty="0"/>
              <a:t>(e)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Üres </a:t>
            </a:r>
            <a:r>
              <a:rPr lang="hu-HU" dirty="0" err="1"/>
              <a:t>collection</a:t>
            </a:r>
            <a:endParaRPr lang="hu-HU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err="1"/>
              <a:t>Collections.emptySet</a:t>
            </a:r>
            <a:r>
              <a:rPr lang="hu-HU" dirty="0" smtClean="0"/>
              <a:t>()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30794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-t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93</TotalTime>
  <Words>194</Words>
  <Application>Microsoft Office PowerPoint</Application>
  <PresentationFormat>On-screen Show (16:9)</PresentationFormat>
  <Paragraphs>111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Office-téma</vt:lpstr>
      <vt:lpstr>PowerPoint Presentation</vt:lpstr>
      <vt:lpstr>Java EE – Collections</vt:lpstr>
      <vt:lpstr>Java EE – Collections</vt:lpstr>
      <vt:lpstr>Java EE – Collections</vt:lpstr>
      <vt:lpstr>Java EE – Collections</vt:lpstr>
      <vt:lpstr>Java EE – Collections</vt:lpstr>
      <vt:lpstr>Java EE – Collections</vt:lpstr>
      <vt:lpstr>Java EE – Collections</vt:lpstr>
      <vt:lpstr>Java EE – Collections</vt:lpstr>
      <vt:lpstr>Java EE – Collections</vt:lpstr>
      <vt:lpstr>Java EE – Collections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Bende Imre</dc:creator>
  <cp:lastModifiedBy>Bertalan Kis</cp:lastModifiedBy>
  <cp:revision>52</cp:revision>
  <dcterms:created xsi:type="dcterms:W3CDTF">2015-01-25T18:30:45Z</dcterms:created>
  <dcterms:modified xsi:type="dcterms:W3CDTF">2015-10-05T14:50:08Z</dcterms:modified>
</cp:coreProperties>
</file>