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JDBC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latin typeface="Arial Unicode MS" charset="0"/>
                <a:cs typeface="Arial Unicode MS" charset="0"/>
              </a:rPr>
              <a:t/>
            </a:r>
            <a:br>
              <a:rPr lang="hu-HU" dirty="0" smtClean="0">
                <a:latin typeface="Arial Unicode MS" charset="0"/>
                <a:cs typeface="Arial Unicode MS" charset="0"/>
              </a:rPr>
            </a:br>
            <a:r>
              <a:rPr lang="en-US" dirty="0" err="1" smtClean="0">
                <a:latin typeface="Arial Unicode MS" charset="0"/>
                <a:cs typeface="Arial Unicode MS" charset="0"/>
              </a:rPr>
              <a:t>CallableStatment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cstmt</a:t>
            </a:r>
            <a:r>
              <a:rPr lang="hu-HU" dirty="0"/>
              <a:t> = </a:t>
            </a:r>
            <a:r>
              <a:rPr lang="hu-HU" dirty="0" err="1" smtClean="0"/>
              <a:t>conn.prepareCall</a:t>
            </a:r>
            <a:r>
              <a:rPr lang="hu-HU" dirty="0" smtClean="0"/>
              <a:t>()</a:t>
            </a:r>
          </a:p>
          <a:p>
            <a:r>
              <a:rPr lang="hu-HU" dirty="0"/>
              <a:t>A </a:t>
            </a:r>
            <a:r>
              <a:rPr lang="hu-HU" dirty="0" err="1" smtClean="0"/>
              <a:t>PrepareStatement-hez</a:t>
            </a:r>
            <a:r>
              <a:rPr lang="hu-HU" dirty="0" smtClean="0"/>
              <a:t> </a:t>
            </a:r>
            <a:r>
              <a:rPr lang="hu-HU" dirty="0"/>
              <a:t>hasonló</a:t>
            </a:r>
            <a:endParaRPr lang="hu-HU" dirty="0" smtClean="0"/>
          </a:p>
          <a:p>
            <a:r>
              <a:rPr lang="hu-HU" dirty="0" err="1" smtClean="0"/>
              <a:t>callableStatement.registerOutParameter</a:t>
            </a:r>
            <a:r>
              <a:rPr lang="hu-HU" dirty="0" smtClean="0"/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44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Batch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Statement</a:t>
            </a:r>
            <a:endParaRPr lang="hu-HU" dirty="0" smtClean="0"/>
          </a:p>
          <a:p>
            <a:pPr lvl="1"/>
            <a:r>
              <a:rPr lang="hu-HU" dirty="0" err="1"/>
              <a:t>statement.addBatch</a:t>
            </a:r>
            <a:r>
              <a:rPr lang="hu-HU" dirty="0"/>
              <a:t>(</a:t>
            </a:r>
            <a:r>
              <a:rPr lang="hu-HU" dirty="0" err="1"/>
              <a:t>sql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/>
              <a:t>statement.executeBatch</a:t>
            </a:r>
            <a:r>
              <a:rPr lang="hu-HU" dirty="0" smtClean="0"/>
              <a:t>()</a:t>
            </a:r>
          </a:p>
          <a:p>
            <a:pPr marL="411480" lvl="1" indent="0">
              <a:buNone/>
            </a:pPr>
            <a:endParaRPr lang="hu-HU" dirty="0" smtClean="0"/>
          </a:p>
          <a:p>
            <a:r>
              <a:rPr lang="hu-HU" dirty="0" err="1" smtClean="0"/>
              <a:t>PreparedStatement</a:t>
            </a:r>
            <a:endParaRPr lang="hu-HU" dirty="0" smtClean="0"/>
          </a:p>
          <a:p>
            <a:pPr lvl="1"/>
            <a:r>
              <a:rPr lang="hu-HU" dirty="0" err="1"/>
              <a:t>statement.addBatch</a:t>
            </a:r>
            <a:r>
              <a:rPr lang="hu-HU" dirty="0" smtClean="0"/>
              <a:t>()</a:t>
            </a:r>
          </a:p>
          <a:p>
            <a:pPr lvl="1"/>
            <a:r>
              <a:rPr lang="hu-HU" dirty="0" err="1"/>
              <a:t>statement.executeBatch</a:t>
            </a:r>
            <a:r>
              <a:rPr lang="hu-HU" dirty="0" smtClean="0"/>
              <a:t>()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54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ResultSet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Kurzor műveletek:</a:t>
            </a:r>
          </a:p>
          <a:p>
            <a:pPr lvl="1"/>
            <a:r>
              <a:rPr lang="en-CA" dirty="0"/>
              <a:t>next(), </a:t>
            </a:r>
            <a:r>
              <a:rPr lang="en-US" dirty="0"/>
              <a:t>previous()</a:t>
            </a:r>
            <a:endParaRPr lang="hu-HU" dirty="0"/>
          </a:p>
          <a:p>
            <a:pPr lvl="1"/>
            <a:r>
              <a:rPr lang="en-CA" sz="1800" dirty="0"/>
              <a:t>first</a:t>
            </a:r>
            <a:r>
              <a:rPr lang="en-CA" sz="1800" dirty="0"/>
              <a:t>(), last</a:t>
            </a:r>
            <a:r>
              <a:rPr lang="en-CA" sz="1800" dirty="0"/>
              <a:t>()</a:t>
            </a:r>
            <a:endParaRPr lang="hu-HU" sz="1800" dirty="0"/>
          </a:p>
          <a:p>
            <a:r>
              <a:rPr lang="hu-HU" sz="2160" dirty="0"/>
              <a:t>Adat műveletek</a:t>
            </a:r>
          </a:p>
          <a:p>
            <a:pPr lvl="1"/>
            <a:r>
              <a:rPr lang="hu-HU" sz="1800" dirty="0" err="1"/>
              <a:t>getString</a:t>
            </a:r>
            <a:r>
              <a:rPr lang="hu-HU" sz="1800" dirty="0"/>
              <a:t>(…)</a:t>
            </a:r>
          </a:p>
          <a:p>
            <a:pPr lvl="1"/>
            <a:r>
              <a:rPr lang="hu-HU" dirty="0" err="1" smtClean="0"/>
              <a:t>getInt</a:t>
            </a:r>
            <a:r>
              <a:rPr lang="hu-HU" dirty="0" smtClean="0"/>
              <a:t>(…)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8439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/>
            </a:r>
            <a:br>
              <a:rPr lang="hu-HU" smtClean="0"/>
            </a:br>
            <a:r>
              <a:rPr lang="hu-HU" smtClean="0"/>
              <a:t>Felszabadítás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 kell zárni mindent!</a:t>
            </a:r>
          </a:p>
          <a:p>
            <a:pPr lvl="1"/>
            <a:r>
              <a:rPr lang="en-CA" dirty="0" err="1"/>
              <a:t>ResultSet</a:t>
            </a:r>
            <a:r>
              <a:rPr lang="en-CA" dirty="0"/>
              <a:t> </a:t>
            </a:r>
            <a:endParaRPr lang="hu-HU" dirty="0" smtClean="0"/>
          </a:p>
          <a:p>
            <a:pPr lvl="1"/>
            <a:r>
              <a:rPr lang="hu-HU" dirty="0" err="1" smtClean="0"/>
              <a:t>Statement</a:t>
            </a:r>
            <a:endParaRPr lang="hu-HU" dirty="0" smtClean="0"/>
          </a:p>
          <a:p>
            <a:pPr lvl="1"/>
            <a:r>
              <a:rPr lang="hu-HU" dirty="0" err="1"/>
              <a:t>Connection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4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JDBC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Java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 smtClean="0"/>
              <a:t>Connectivity</a:t>
            </a:r>
            <a:endParaRPr lang="hu-HU" dirty="0" smtClean="0"/>
          </a:p>
          <a:p>
            <a:r>
              <a:rPr lang="hu-HU" dirty="0" smtClean="0"/>
              <a:t>SQL alapú adatbázisok elérését támogató API</a:t>
            </a:r>
          </a:p>
          <a:p>
            <a:r>
              <a:rPr lang="hu-HU" dirty="0" smtClean="0"/>
              <a:t>Szabványos, a J2SE tartalmazza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63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Miben </a:t>
            </a:r>
            <a:r>
              <a:rPr lang="hu-HU" dirty="0" smtClean="0"/>
              <a:t>segít a JDBC?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Adatbázis kapcsolat kiépítése</a:t>
            </a:r>
            <a:endParaRPr lang="en-US" dirty="0"/>
          </a:p>
          <a:p>
            <a:r>
              <a:rPr lang="hu-HU" dirty="0" smtClean="0"/>
              <a:t>Lekérdezések futtatása</a:t>
            </a:r>
            <a:endParaRPr lang="en-US" dirty="0"/>
          </a:p>
          <a:p>
            <a:r>
              <a:rPr lang="hu-HU" dirty="0" smtClean="0"/>
              <a:t>Az eredmény feldolgozása</a:t>
            </a:r>
            <a:endParaRPr lang="en-US" dirty="0"/>
          </a:p>
          <a:p>
            <a:r>
              <a:rPr lang="hu-HU" dirty="0" smtClean="0"/>
              <a:t>Kivételek </a:t>
            </a:r>
            <a:endParaRPr lang="en-US" dirty="0"/>
          </a:p>
          <a:p>
            <a:r>
              <a:rPr lang="hu-HU" dirty="0" smtClean="0"/>
              <a:t>Tranzakció</a:t>
            </a:r>
          </a:p>
          <a:p>
            <a:r>
              <a:rPr lang="hu-HU" dirty="0" smtClean="0"/>
              <a:t>Meta-adatok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8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Driver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adatbázis készítője nyújtja</a:t>
            </a:r>
          </a:p>
          <a:p>
            <a:endParaRPr lang="hu-HU" dirty="0"/>
          </a:p>
        </p:txBody>
      </p:sp>
      <p:pic>
        <p:nvPicPr>
          <p:cNvPr id="4" name="Picture 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0351" y="2679398"/>
            <a:ext cx="1510371" cy="161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25434" y="2182908"/>
            <a:ext cx="1675459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20" dirty="0"/>
              <a:t>Java application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7461" y="2662968"/>
            <a:ext cx="1423035" cy="142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920294" y="2182908"/>
            <a:ext cx="1742785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20" dirty="0"/>
              <a:t>Database Server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900722" y="3485928"/>
            <a:ext cx="32167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794314" y="2182907"/>
            <a:ext cx="1340432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20" dirty="0"/>
              <a:t>JDBC Driver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453466" y="2473658"/>
            <a:ext cx="0" cy="1012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21024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Connection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868680" y="1210799"/>
            <a:ext cx="7406640" cy="3394472"/>
          </a:xfrm>
        </p:spPr>
        <p:txBody>
          <a:bodyPr/>
          <a:lstStyle/>
          <a:p>
            <a:r>
              <a:rPr lang="hu-HU" dirty="0"/>
              <a:t>Old </a:t>
            </a:r>
            <a:r>
              <a:rPr lang="hu-HU" dirty="0" err="1" smtClean="0"/>
              <a:t>school</a:t>
            </a:r>
            <a:endParaRPr lang="hu-HU" dirty="0" smtClean="0"/>
          </a:p>
          <a:p>
            <a:endParaRPr lang="hu-HU" dirty="0"/>
          </a:p>
          <a:p>
            <a:r>
              <a:rPr lang="hu-HU" dirty="0"/>
              <a:t>Old </a:t>
            </a:r>
            <a:r>
              <a:rPr lang="hu-HU" dirty="0" err="1" smtClean="0"/>
              <a:t>school</a:t>
            </a:r>
            <a:r>
              <a:rPr lang="hu-HU" dirty="0" smtClean="0"/>
              <a:t> 2</a:t>
            </a:r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Most</a:t>
            </a:r>
          </a:p>
          <a:p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1007604" y="1664449"/>
            <a:ext cx="7406640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Class.forName</a:t>
            </a:r>
            <a:r>
              <a:rPr lang="hu-HU" sz="1260" dirty="0"/>
              <a:t>("</a:t>
            </a:r>
            <a:r>
              <a:rPr lang="hu-HU" sz="1260" dirty="0" err="1"/>
              <a:t>oracle.jdbc.driver.OracleDriver</a:t>
            </a:r>
            <a:r>
              <a:rPr lang="hu-HU" sz="1260" dirty="0"/>
              <a:t>").</a:t>
            </a:r>
            <a:r>
              <a:rPr lang="hu-HU" sz="1260" dirty="0" err="1"/>
              <a:t>newInstance</a:t>
            </a:r>
            <a:r>
              <a:rPr lang="hu-HU" sz="1260" dirty="0"/>
              <a:t>();</a:t>
            </a:r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1007604" y="2502047"/>
            <a:ext cx="7406640" cy="509691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Driver </a:t>
            </a:r>
            <a:r>
              <a:rPr lang="hu-HU" sz="1260" dirty="0" err="1"/>
              <a:t>myDriver</a:t>
            </a:r>
            <a:r>
              <a:rPr lang="hu-HU" sz="1260" dirty="0"/>
              <a:t> = 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/>
              <a:t>oracle.jdbc.driver.OracleDriver</a:t>
            </a:r>
            <a:r>
              <a:rPr lang="hu-HU" sz="1260" dirty="0"/>
              <a:t>();</a:t>
            </a:r>
          </a:p>
          <a:p>
            <a:pPr marL="0" indent="0">
              <a:buNone/>
            </a:pPr>
            <a:r>
              <a:rPr lang="hu-HU" sz="1260" dirty="0" err="1"/>
              <a:t>DriverManager.registerDriver</a:t>
            </a:r>
            <a:r>
              <a:rPr lang="hu-HU" sz="1260" dirty="0"/>
              <a:t>( </a:t>
            </a:r>
            <a:r>
              <a:rPr lang="hu-HU" sz="1260" dirty="0" err="1"/>
              <a:t>myDriver</a:t>
            </a:r>
            <a:r>
              <a:rPr lang="hu-HU" sz="1260" dirty="0"/>
              <a:t> );</a:t>
            </a:r>
            <a:endParaRPr lang="hu-HU" sz="1260" dirty="0"/>
          </a:p>
        </p:txBody>
      </p:sp>
      <p:sp>
        <p:nvSpPr>
          <p:cNvPr id="11" name="Tartalom helye 3"/>
          <p:cNvSpPr txBox="1">
            <a:spLocks/>
          </p:cNvSpPr>
          <p:nvPr/>
        </p:nvSpPr>
        <p:spPr>
          <a:xfrm>
            <a:off x="1007604" y="3677570"/>
            <a:ext cx="7406640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Connection</a:t>
            </a:r>
            <a:r>
              <a:rPr lang="hu-HU" sz="1260" dirty="0"/>
              <a:t> </a:t>
            </a:r>
            <a:r>
              <a:rPr lang="hu-HU" sz="1260" dirty="0" err="1"/>
              <a:t>conn</a:t>
            </a:r>
            <a:r>
              <a:rPr lang="hu-HU" sz="1260" dirty="0"/>
              <a:t> = </a:t>
            </a:r>
            <a:r>
              <a:rPr lang="hu-HU" sz="1260" dirty="0" err="1"/>
              <a:t>DriverManager.getConnection</a:t>
            </a:r>
            <a:r>
              <a:rPr lang="hu-HU" sz="1260" dirty="0"/>
              <a:t>(URL, USER, PASS);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1541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Lekérdezések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20" dirty="0">
                <a:latin typeface="Arial Unicode MS" charset="0"/>
                <a:cs typeface="Arial Unicode MS" charset="0"/>
              </a:rPr>
              <a:t>Statement</a:t>
            </a:r>
            <a:r>
              <a:rPr lang="en-US" sz="2520" dirty="0"/>
              <a:t> </a:t>
            </a:r>
            <a:endParaRPr lang="hu-HU" sz="2520" dirty="0"/>
          </a:p>
          <a:p>
            <a:pPr lvl="1">
              <a:lnSpc>
                <a:spcPct val="90000"/>
              </a:lnSpc>
            </a:pPr>
            <a:r>
              <a:rPr lang="hu-HU" sz="1800" dirty="0"/>
              <a:t>a </a:t>
            </a:r>
            <a:r>
              <a:rPr lang="hu-HU" sz="1800" dirty="0"/>
              <a:t>kifejezés végrehajtódik az adatbázisszerveren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520" dirty="0" err="1">
                <a:latin typeface="Arial Unicode MS" charset="0"/>
                <a:cs typeface="Arial Unicode MS" charset="0"/>
              </a:rPr>
              <a:t>PreparedStatement</a:t>
            </a:r>
            <a:endParaRPr lang="hu-HU" sz="2520" dirty="0">
              <a:latin typeface="Arial Unicode MS" charset="0"/>
              <a:cs typeface="Arial Unicode MS" charset="0"/>
            </a:endParaRPr>
          </a:p>
          <a:p>
            <a:pPr lvl="1">
              <a:lnSpc>
                <a:spcPct val="90000"/>
              </a:lnSpc>
            </a:pPr>
            <a:r>
              <a:rPr lang="hu-HU" dirty="0"/>
              <a:t>a kifejezés </a:t>
            </a:r>
            <a:r>
              <a:rPr lang="hu-HU" i="1" dirty="0" err="1"/>
              <a:t>cache</a:t>
            </a:r>
            <a:r>
              <a:rPr lang="hu-HU" dirty="0" err="1"/>
              <a:t>-elődik</a:t>
            </a:r>
            <a:r>
              <a:rPr lang="hu-HU" dirty="0"/>
              <a:t> majd az adatbázisszerver optimalizál neki egy </a:t>
            </a:r>
            <a:r>
              <a:rPr lang="hu-HU" i="1" dirty="0" err="1"/>
              <a:t>execution</a:t>
            </a:r>
            <a:r>
              <a:rPr lang="hu-HU" i="1" dirty="0"/>
              <a:t> </a:t>
            </a:r>
            <a:r>
              <a:rPr lang="hu-HU" i="1" dirty="0" err="1" smtClean="0"/>
              <a:t>plan</a:t>
            </a:r>
            <a:r>
              <a:rPr lang="hu-HU" dirty="0" err="1" smtClean="0"/>
              <a:t>-t</a:t>
            </a:r>
            <a:endParaRPr lang="en-US" sz="2160" dirty="0"/>
          </a:p>
          <a:p>
            <a:pPr>
              <a:lnSpc>
                <a:spcPct val="90000"/>
              </a:lnSpc>
            </a:pPr>
            <a:r>
              <a:rPr lang="en-US" sz="2520" dirty="0" err="1">
                <a:latin typeface="Arial Unicode MS" charset="0"/>
                <a:cs typeface="Arial Unicode MS" charset="0"/>
              </a:rPr>
              <a:t>CallableStatment</a:t>
            </a:r>
            <a:endParaRPr lang="hu-HU" sz="2520" dirty="0">
              <a:latin typeface="Arial Unicode MS" charset="0"/>
              <a:cs typeface="Arial Unicode MS" charset="0"/>
            </a:endParaRPr>
          </a:p>
          <a:p>
            <a:pPr lvl="1">
              <a:lnSpc>
                <a:spcPct val="90000"/>
              </a:lnSpc>
            </a:pPr>
            <a:r>
              <a:rPr lang="hu-HU" dirty="0"/>
              <a:t>az adatbázis tárolt eljárásainak futtatására, </a:t>
            </a:r>
            <a:r>
              <a:rPr lang="hu-HU" i="1" dirty="0" err="1" smtClean="0"/>
              <a:t>cache</a:t>
            </a:r>
            <a:r>
              <a:rPr lang="hu-HU" dirty="0" err="1" smtClean="0"/>
              <a:t>-elődik</a:t>
            </a:r>
            <a:r>
              <a:rPr lang="hu-HU" dirty="0" smtClean="0"/>
              <a:t> </a:t>
            </a:r>
            <a:endParaRPr lang="en-US" sz="1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69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latin typeface="Arial Unicode MS" charset="0"/>
                <a:cs typeface="Arial Unicode MS" charset="0"/>
              </a:rPr>
              <a:t/>
            </a:r>
            <a:br>
              <a:rPr lang="hu-HU" dirty="0" smtClean="0">
                <a:latin typeface="Arial Unicode MS" charset="0"/>
                <a:cs typeface="Arial Unicode MS" charset="0"/>
              </a:rPr>
            </a:br>
            <a:r>
              <a:rPr lang="en-US" dirty="0" smtClean="0">
                <a:latin typeface="Arial Unicode MS" charset="0"/>
                <a:cs typeface="Arial Unicode MS" charset="0"/>
              </a:rPr>
              <a:t>Statement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8610" lvl="1" indent="-308610">
              <a:buFont typeface="Arial" pitchFamily="34" charset="0"/>
              <a:buChar char="»"/>
            </a:pPr>
            <a:r>
              <a:rPr lang="en-US" sz="2520" dirty="0" err="1">
                <a:latin typeface="Arial Unicode MS" charset="0"/>
                <a:cs typeface="Arial Unicode MS" charset="0"/>
              </a:rPr>
              <a:t>conn.createStatement</a:t>
            </a:r>
            <a:r>
              <a:rPr lang="en-US" sz="2520" dirty="0">
                <a:latin typeface="Arial Unicode MS" charset="0"/>
                <a:cs typeface="Arial Unicode MS" charset="0"/>
              </a:rPr>
              <a:t>( </a:t>
            </a:r>
            <a:r>
              <a:rPr lang="en-US" sz="2520" dirty="0">
                <a:latin typeface="Arial Unicode MS" charset="0"/>
                <a:cs typeface="Arial Unicode MS" charset="0"/>
              </a:rPr>
              <a:t>);</a:t>
            </a:r>
            <a:endParaRPr lang="hu-HU" sz="2520" dirty="0">
              <a:latin typeface="Arial Unicode MS" charset="0"/>
              <a:cs typeface="Arial Unicode MS" charset="0"/>
            </a:endParaRPr>
          </a:p>
          <a:p>
            <a:pPr marL="308610" lvl="1" indent="-308610">
              <a:buFont typeface="Arial" pitchFamily="34" charset="0"/>
              <a:buChar char="»"/>
            </a:pPr>
            <a:endParaRPr lang="hu-HU" sz="2520" dirty="0">
              <a:latin typeface="Arial Unicode MS" charset="0"/>
              <a:cs typeface="Arial Unicode MS" charset="0"/>
            </a:endParaRPr>
          </a:p>
          <a:p>
            <a:pPr marL="308610" lvl="1" indent="-308610">
              <a:buFont typeface="Arial" pitchFamily="34" charset="0"/>
              <a:buChar char="»"/>
            </a:pPr>
            <a:r>
              <a:rPr lang="hu-HU" sz="2520" dirty="0" err="1">
                <a:latin typeface="Arial Unicode MS" charset="0"/>
                <a:cs typeface="Arial Unicode MS" charset="0"/>
              </a:rPr>
              <a:t>stmt.execute</a:t>
            </a:r>
            <a:r>
              <a:rPr lang="hu-HU" sz="2520" dirty="0">
                <a:latin typeface="Arial Unicode MS" charset="0"/>
                <a:cs typeface="Arial Unicode MS" charset="0"/>
              </a:rPr>
              <a:t>(</a:t>
            </a:r>
            <a:r>
              <a:rPr lang="hu-HU" sz="2520" dirty="0" err="1">
                <a:latin typeface="Arial Unicode MS" charset="0"/>
                <a:cs typeface="Arial Unicode MS" charset="0"/>
              </a:rPr>
              <a:t>String</a:t>
            </a:r>
            <a:r>
              <a:rPr lang="hu-HU" sz="2520" dirty="0">
                <a:latin typeface="Arial Unicode MS" charset="0"/>
                <a:cs typeface="Arial Unicode MS" charset="0"/>
              </a:rPr>
              <a:t> </a:t>
            </a:r>
            <a:r>
              <a:rPr lang="hu-HU" sz="2520" dirty="0" err="1">
                <a:latin typeface="Arial Unicode MS" charset="0"/>
                <a:cs typeface="Arial Unicode MS" charset="0"/>
              </a:rPr>
              <a:t>sql</a:t>
            </a:r>
            <a:r>
              <a:rPr lang="hu-HU" sz="2520" dirty="0">
                <a:latin typeface="Arial Unicode MS" charset="0"/>
                <a:cs typeface="Arial Unicode MS" charset="0"/>
              </a:rPr>
              <a:t>)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sz="1800" dirty="0"/>
              <a:t>SQL kifejezések </a:t>
            </a:r>
            <a:r>
              <a:rPr lang="hu-HU" sz="1800" dirty="0"/>
              <a:t>futtatása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sz="1800" dirty="0" err="1"/>
              <a:t>t</a:t>
            </a:r>
            <a:r>
              <a:rPr lang="hu-HU" sz="1800" dirty="0" err="1"/>
              <a:t>rue</a:t>
            </a:r>
            <a:r>
              <a:rPr lang="hu-HU" sz="1800" dirty="0"/>
              <a:t>/</a:t>
            </a:r>
            <a:r>
              <a:rPr lang="hu-HU" sz="1800" dirty="0" err="1"/>
              <a:t>false</a:t>
            </a:r>
            <a:endParaRPr lang="hu-HU" sz="1800" dirty="0"/>
          </a:p>
          <a:p>
            <a:pPr marL="0" indent="0">
              <a:buNone/>
            </a:pPr>
            <a:endParaRPr lang="hu-HU" sz="2520" dirty="0">
              <a:latin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latin typeface="Arial Unicode MS" charset="0"/>
                <a:cs typeface="Arial Unicode MS" charset="0"/>
              </a:rPr>
              <a:t/>
            </a:r>
            <a:br>
              <a:rPr lang="hu-HU" dirty="0" smtClean="0">
                <a:latin typeface="Arial Unicode MS" charset="0"/>
                <a:cs typeface="Arial Unicode MS" charset="0"/>
              </a:rPr>
            </a:br>
            <a:r>
              <a:rPr lang="en-US" dirty="0" smtClean="0">
                <a:latin typeface="Arial Unicode MS" charset="0"/>
                <a:cs typeface="Arial Unicode MS" charset="0"/>
              </a:rPr>
              <a:t>Statement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8610" lvl="1" indent="-308610">
              <a:buFont typeface="Arial" pitchFamily="34" charset="0"/>
              <a:buChar char="»"/>
            </a:pPr>
            <a:r>
              <a:rPr lang="hu-HU" sz="2520" dirty="0" err="1">
                <a:latin typeface="Arial Unicode MS" charset="0"/>
                <a:cs typeface="Arial Unicode MS" charset="0"/>
              </a:rPr>
              <a:t>stmt.executeUpdate</a:t>
            </a:r>
            <a:r>
              <a:rPr lang="hu-HU" sz="2520" dirty="0">
                <a:latin typeface="Arial Unicode MS" charset="0"/>
                <a:cs typeface="Arial Unicode MS" charset="0"/>
              </a:rPr>
              <a:t>(</a:t>
            </a:r>
            <a:r>
              <a:rPr lang="hu-HU" sz="2520" dirty="0" err="1">
                <a:latin typeface="Arial Unicode MS" charset="0"/>
                <a:cs typeface="Arial Unicode MS" charset="0"/>
              </a:rPr>
              <a:t>String</a:t>
            </a:r>
            <a:r>
              <a:rPr lang="hu-HU" sz="2520" dirty="0">
                <a:latin typeface="Arial Unicode MS" charset="0"/>
                <a:cs typeface="Arial Unicode MS" charset="0"/>
              </a:rPr>
              <a:t> </a:t>
            </a:r>
            <a:r>
              <a:rPr lang="hu-HU" sz="2520" dirty="0" err="1">
                <a:latin typeface="Arial Unicode MS" charset="0"/>
                <a:cs typeface="Arial Unicode MS" charset="0"/>
              </a:rPr>
              <a:t>sql</a:t>
            </a:r>
            <a:r>
              <a:rPr lang="hu-HU" sz="2520" dirty="0">
                <a:latin typeface="Arial Unicode MS" charset="0"/>
                <a:cs typeface="Arial Unicode MS" charset="0"/>
              </a:rPr>
              <a:t>)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sz="1620" dirty="0"/>
              <a:t>INSERT</a:t>
            </a:r>
            <a:r>
              <a:rPr lang="hu-HU" sz="1620" dirty="0"/>
              <a:t>, UPDATE, </a:t>
            </a:r>
            <a:r>
              <a:rPr lang="hu-HU" sz="1620" dirty="0"/>
              <a:t>DELETE 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sz="1620" dirty="0"/>
              <a:t>Az érintett sorok száma 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endParaRPr lang="hu-HU" sz="1620" dirty="0"/>
          </a:p>
          <a:p>
            <a:pPr marL="308610" lvl="1" indent="-308610">
              <a:buFont typeface="Arial" pitchFamily="34" charset="0"/>
              <a:buChar char="»"/>
            </a:pPr>
            <a:r>
              <a:rPr lang="hu-HU" sz="2700" dirty="0" err="1">
                <a:latin typeface="Arial Unicode MS" charset="0"/>
                <a:cs typeface="Arial Unicode MS" charset="0"/>
              </a:rPr>
              <a:t>stmt.executeQuery</a:t>
            </a:r>
            <a:r>
              <a:rPr lang="hu-HU" sz="2700" dirty="0">
                <a:latin typeface="Arial Unicode MS" charset="0"/>
                <a:cs typeface="Arial Unicode MS" charset="0"/>
              </a:rPr>
              <a:t>(</a:t>
            </a:r>
            <a:r>
              <a:rPr lang="hu-HU" sz="2700" dirty="0" err="1">
                <a:latin typeface="Arial Unicode MS" charset="0"/>
                <a:cs typeface="Arial Unicode MS" charset="0"/>
              </a:rPr>
              <a:t>String</a:t>
            </a:r>
            <a:r>
              <a:rPr lang="hu-HU" sz="2700" dirty="0">
                <a:latin typeface="Arial Unicode MS" charset="0"/>
                <a:cs typeface="Arial Unicode MS" charset="0"/>
              </a:rPr>
              <a:t> </a:t>
            </a:r>
            <a:r>
              <a:rPr lang="hu-HU" sz="2700" dirty="0" err="1">
                <a:latin typeface="Arial Unicode MS" charset="0"/>
                <a:cs typeface="Arial Unicode MS" charset="0"/>
              </a:rPr>
              <a:t>sql</a:t>
            </a:r>
            <a:r>
              <a:rPr lang="hu-HU" sz="2700" dirty="0">
                <a:latin typeface="Arial Unicode MS" charset="0"/>
                <a:cs typeface="Arial Unicode MS" charset="0"/>
              </a:rPr>
              <a:t>)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dirty="0"/>
              <a:t>SELECT</a:t>
            </a:r>
          </a:p>
          <a:p>
            <a:pPr marL="617220" lvl="2" indent="-257175">
              <a:buFont typeface="Wingdings" panose="05000000000000000000" pitchFamily="2" charset="2"/>
              <a:buChar char="§"/>
            </a:pPr>
            <a:r>
              <a:rPr lang="hu-HU" dirty="0" err="1" smtClean="0"/>
              <a:t>ResultSet</a:t>
            </a:r>
            <a:endParaRPr lang="hu-HU" dirty="0"/>
          </a:p>
          <a:p>
            <a:pPr marL="0" indent="0">
              <a:buNone/>
            </a:pPr>
            <a:endParaRPr lang="hu-HU" sz="1620" dirty="0"/>
          </a:p>
        </p:txBody>
      </p:sp>
    </p:spTree>
    <p:extLst>
      <p:ext uri="{BB962C8B-B14F-4D97-AF65-F5344CB8AC3E}">
        <p14:creationId xmlns:p14="http://schemas.microsoft.com/office/powerpoint/2010/main" val="24065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latin typeface="Arial Unicode MS" charset="0"/>
                <a:cs typeface="Arial Unicode MS" charset="0"/>
              </a:rPr>
              <a:t/>
            </a:r>
            <a:br>
              <a:rPr lang="hu-HU" dirty="0" smtClean="0">
                <a:latin typeface="Arial Unicode MS" charset="0"/>
                <a:cs typeface="Arial Unicode MS" charset="0"/>
              </a:rPr>
            </a:br>
            <a:r>
              <a:rPr lang="en-US" dirty="0" err="1" smtClean="0">
                <a:latin typeface="Arial Unicode MS" charset="0"/>
                <a:cs typeface="Arial Unicode MS" charset="0"/>
              </a:rPr>
              <a:t>PreparedStatement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pstmt</a:t>
            </a:r>
            <a:r>
              <a:rPr lang="hu-HU" dirty="0"/>
              <a:t> = </a:t>
            </a:r>
            <a:r>
              <a:rPr lang="hu-HU" dirty="0" err="1"/>
              <a:t>conn.prepareStatement</a:t>
            </a:r>
            <a:r>
              <a:rPr lang="hu-HU" dirty="0" smtClean="0"/>
              <a:t>();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statement-hez</a:t>
            </a:r>
            <a:r>
              <a:rPr lang="hu-HU" dirty="0" smtClean="0"/>
              <a:t> hasonló, csak dinamikusan paraméterezhető</a:t>
            </a:r>
          </a:p>
          <a:p>
            <a:r>
              <a:rPr lang="hu-HU" dirty="0" smtClean="0"/>
              <a:t>? a helykitöltő</a:t>
            </a:r>
          </a:p>
          <a:p>
            <a:r>
              <a:rPr lang="hu-HU" dirty="0" smtClean="0"/>
              <a:t>Típus szerinti paraméter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6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</TotalTime>
  <Words>166</Words>
  <Application>Microsoft Office PowerPoint</Application>
  <PresentationFormat>Diavetítés a képernyőre (16:9 oldalarány)</PresentationFormat>
  <Paragraphs>78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Courier New</vt:lpstr>
      <vt:lpstr>Wingdings</vt:lpstr>
      <vt:lpstr>Office-téma</vt:lpstr>
      <vt:lpstr>PowerPoint bemutató</vt:lpstr>
      <vt:lpstr> JDBC</vt:lpstr>
      <vt:lpstr> Miben segít a JDBC?</vt:lpstr>
      <vt:lpstr> Driver</vt:lpstr>
      <vt:lpstr> Connection</vt:lpstr>
      <vt:lpstr> Lekérdezések </vt:lpstr>
      <vt:lpstr> Statement</vt:lpstr>
      <vt:lpstr> Statement</vt:lpstr>
      <vt:lpstr> PreparedStatement</vt:lpstr>
      <vt:lpstr> CallableStatment</vt:lpstr>
      <vt:lpstr> Batch</vt:lpstr>
      <vt:lpstr> ResultSet </vt:lpstr>
      <vt:lpstr> Felszabadítás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80</cp:revision>
  <dcterms:created xsi:type="dcterms:W3CDTF">2015-01-25T18:30:45Z</dcterms:created>
  <dcterms:modified xsi:type="dcterms:W3CDTF">2015-10-24T11:04:25Z</dcterms:modified>
</cp:coreProperties>
</file>