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58" r:id="rId1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7626F-7305-45C4-872B-6607785E8B92}" type="doc">
      <dgm:prSet loTypeId="urn:microsoft.com/office/officeart/2005/8/layout/default#6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CAD445B-66A6-4A67-9E6D-5C4061BFC3EF}">
      <dgm:prSet phldrT="[Text]"/>
      <dgm:spPr/>
      <dgm:t>
        <a:bodyPr/>
        <a:lstStyle/>
        <a:p>
          <a:r>
            <a:rPr lang="hu-HU" dirty="0" smtClean="0"/>
            <a:t>Does not verify interactions between units of work</a:t>
          </a:r>
          <a:endParaRPr lang="en-US" dirty="0"/>
        </a:p>
      </dgm:t>
    </dgm:pt>
    <dgm:pt modelId="{B2E601F2-5016-42AC-A560-2F40025F9A3F}" type="parTrans" cxnId="{4A2EC590-4B47-49D4-B343-34AE5B21912F}">
      <dgm:prSet/>
      <dgm:spPr/>
      <dgm:t>
        <a:bodyPr/>
        <a:lstStyle/>
        <a:p>
          <a:endParaRPr lang="en-US"/>
        </a:p>
      </dgm:t>
    </dgm:pt>
    <dgm:pt modelId="{1E7707C8-9653-49C6-8E05-DE17AD6EDFC6}" type="sibTrans" cxnId="{4A2EC590-4B47-49D4-B343-34AE5B21912F}">
      <dgm:prSet/>
      <dgm:spPr/>
      <dgm:t>
        <a:bodyPr/>
        <a:lstStyle/>
        <a:p>
          <a:endParaRPr lang="en-US"/>
        </a:p>
      </dgm:t>
    </dgm:pt>
    <dgm:pt modelId="{F5EC2650-36EB-4B3F-99B9-F25D32BDED3C}">
      <dgm:prSet phldrT="[Text]"/>
      <dgm:spPr/>
      <dgm:t>
        <a:bodyPr/>
        <a:lstStyle/>
        <a:p>
          <a:r>
            <a:rPr lang="hu-HU" dirty="0" smtClean="0"/>
            <a:t>Does not verify functional requirements</a:t>
          </a:r>
          <a:endParaRPr lang="en-US" dirty="0"/>
        </a:p>
      </dgm:t>
    </dgm:pt>
    <dgm:pt modelId="{4803F9AA-1677-44DE-B47B-2E89FA87FF74}" type="parTrans" cxnId="{4F41D9CB-C2C6-4A39-BCD0-4B3F394322AE}">
      <dgm:prSet/>
      <dgm:spPr/>
      <dgm:t>
        <a:bodyPr/>
        <a:lstStyle/>
        <a:p>
          <a:endParaRPr lang="en-US"/>
        </a:p>
      </dgm:t>
    </dgm:pt>
    <dgm:pt modelId="{1B14B3CC-05C2-4DF9-AA7F-E39BB15C117B}" type="sibTrans" cxnId="{4F41D9CB-C2C6-4A39-BCD0-4B3F394322AE}">
      <dgm:prSet/>
      <dgm:spPr/>
      <dgm:t>
        <a:bodyPr/>
        <a:lstStyle/>
        <a:p>
          <a:endParaRPr lang="en-US"/>
        </a:p>
      </dgm:t>
    </dgm:pt>
    <dgm:pt modelId="{E8222E3A-BAAB-4BDB-BFCD-C3CE0174E213}">
      <dgm:prSet phldrT="[Text]"/>
      <dgm:spPr/>
      <dgm:t>
        <a:bodyPr/>
        <a:lstStyle/>
        <a:p>
          <a:r>
            <a:rPr lang="hu-HU" dirty="0" smtClean="0"/>
            <a:t>JUnit/TestNG can be used to write other types of tests also</a:t>
          </a:r>
          <a:endParaRPr lang="en-US" dirty="0"/>
        </a:p>
      </dgm:t>
    </dgm:pt>
    <dgm:pt modelId="{DDCD801E-F93F-4EBB-A5C8-601DE5F750F3}" type="parTrans" cxnId="{2D6DE8F0-384C-4A73-B372-3CFD37A227AA}">
      <dgm:prSet/>
      <dgm:spPr/>
      <dgm:t>
        <a:bodyPr/>
        <a:lstStyle/>
        <a:p>
          <a:endParaRPr lang="en-US"/>
        </a:p>
      </dgm:t>
    </dgm:pt>
    <dgm:pt modelId="{E8724E33-E721-441C-BA32-D30A39B232E1}" type="sibTrans" cxnId="{2D6DE8F0-384C-4A73-B372-3CFD37A227AA}">
      <dgm:prSet/>
      <dgm:spPr/>
      <dgm:t>
        <a:bodyPr/>
        <a:lstStyle/>
        <a:p>
          <a:endParaRPr lang="en-US"/>
        </a:p>
      </dgm:t>
    </dgm:pt>
    <dgm:pt modelId="{111900F5-8F8B-4A79-8783-6C6FECAEEBF4}" type="pres">
      <dgm:prSet presAssocID="{E517626F-7305-45C4-872B-6607785E8B9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1D1A12-1906-46D4-977B-D5314B7F824B}" type="pres">
      <dgm:prSet presAssocID="{0CAD445B-66A6-4A67-9E6D-5C4061BFC3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4E20C-D6DD-46CB-92CF-C4E89EC1DB27}" type="pres">
      <dgm:prSet presAssocID="{1E7707C8-9653-49C6-8E05-DE17AD6EDFC6}" presName="sibTrans" presStyleCnt="0"/>
      <dgm:spPr/>
    </dgm:pt>
    <dgm:pt modelId="{978DD5CC-AC34-4AC0-96E9-B9B857A47453}" type="pres">
      <dgm:prSet presAssocID="{F5EC2650-36EB-4B3F-99B9-F25D32BDED3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27836-DA31-46DF-BB49-0223EA52DBE9}" type="pres">
      <dgm:prSet presAssocID="{1B14B3CC-05C2-4DF9-AA7F-E39BB15C117B}" presName="sibTrans" presStyleCnt="0"/>
      <dgm:spPr/>
    </dgm:pt>
    <dgm:pt modelId="{52250A0C-E20C-4CD5-8B24-D149FEBB928C}" type="pres">
      <dgm:prSet presAssocID="{E8222E3A-BAAB-4BDB-BFCD-C3CE0174E21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1D9CB-C2C6-4A39-BCD0-4B3F394322AE}" srcId="{E517626F-7305-45C4-872B-6607785E8B92}" destId="{F5EC2650-36EB-4B3F-99B9-F25D32BDED3C}" srcOrd="1" destOrd="0" parTransId="{4803F9AA-1677-44DE-B47B-2E89FA87FF74}" sibTransId="{1B14B3CC-05C2-4DF9-AA7F-E39BB15C117B}"/>
    <dgm:cxn modelId="{2D6DE8F0-384C-4A73-B372-3CFD37A227AA}" srcId="{E517626F-7305-45C4-872B-6607785E8B92}" destId="{E8222E3A-BAAB-4BDB-BFCD-C3CE0174E213}" srcOrd="2" destOrd="0" parTransId="{DDCD801E-F93F-4EBB-A5C8-601DE5F750F3}" sibTransId="{E8724E33-E721-441C-BA32-D30A39B232E1}"/>
    <dgm:cxn modelId="{988284D5-AB54-4227-BBB0-0875FECDB708}" type="presOf" srcId="{E8222E3A-BAAB-4BDB-BFCD-C3CE0174E213}" destId="{52250A0C-E20C-4CD5-8B24-D149FEBB928C}" srcOrd="0" destOrd="0" presId="urn:microsoft.com/office/officeart/2005/8/layout/default#6"/>
    <dgm:cxn modelId="{5811F378-11A5-4C87-B87D-C19E47A49DEF}" type="presOf" srcId="{0CAD445B-66A6-4A67-9E6D-5C4061BFC3EF}" destId="{3A1D1A12-1906-46D4-977B-D5314B7F824B}" srcOrd="0" destOrd="0" presId="urn:microsoft.com/office/officeart/2005/8/layout/default#6"/>
    <dgm:cxn modelId="{4A2EC590-4B47-49D4-B343-34AE5B21912F}" srcId="{E517626F-7305-45C4-872B-6607785E8B92}" destId="{0CAD445B-66A6-4A67-9E6D-5C4061BFC3EF}" srcOrd="0" destOrd="0" parTransId="{B2E601F2-5016-42AC-A560-2F40025F9A3F}" sibTransId="{1E7707C8-9653-49C6-8E05-DE17AD6EDFC6}"/>
    <dgm:cxn modelId="{AAFBABA2-9C56-4A33-AA36-A23F73475621}" type="presOf" srcId="{F5EC2650-36EB-4B3F-99B9-F25D32BDED3C}" destId="{978DD5CC-AC34-4AC0-96E9-B9B857A47453}" srcOrd="0" destOrd="0" presId="urn:microsoft.com/office/officeart/2005/8/layout/default#6"/>
    <dgm:cxn modelId="{0C5F6CB5-7218-4A86-9418-691F023B8030}" type="presOf" srcId="{E517626F-7305-45C4-872B-6607785E8B92}" destId="{111900F5-8F8B-4A79-8783-6C6FECAEEBF4}" srcOrd="0" destOrd="0" presId="urn:microsoft.com/office/officeart/2005/8/layout/default#6"/>
    <dgm:cxn modelId="{E6112D96-9976-4548-8F9B-EA41F23F2CA5}" type="presParOf" srcId="{111900F5-8F8B-4A79-8783-6C6FECAEEBF4}" destId="{3A1D1A12-1906-46D4-977B-D5314B7F824B}" srcOrd="0" destOrd="0" presId="urn:microsoft.com/office/officeart/2005/8/layout/default#6"/>
    <dgm:cxn modelId="{72EA5E71-A1F8-4475-80B4-221513C08512}" type="presParOf" srcId="{111900F5-8F8B-4A79-8783-6C6FECAEEBF4}" destId="{1764E20C-D6DD-46CB-92CF-C4E89EC1DB27}" srcOrd="1" destOrd="0" presId="urn:microsoft.com/office/officeart/2005/8/layout/default#6"/>
    <dgm:cxn modelId="{C87B200D-0D25-45CE-BA7C-111A02718D84}" type="presParOf" srcId="{111900F5-8F8B-4A79-8783-6C6FECAEEBF4}" destId="{978DD5CC-AC34-4AC0-96E9-B9B857A47453}" srcOrd="2" destOrd="0" presId="urn:microsoft.com/office/officeart/2005/8/layout/default#6"/>
    <dgm:cxn modelId="{0E7DDD23-B0B2-41D3-B0B1-B493EE60DCD4}" type="presParOf" srcId="{111900F5-8F8B-4A79-8783-6C6FECAEEBF4}" destId="{19527836-DA31-46DF-BB49-0223EA52DBE9}" srcOrd="3" destOrd="0" presId="urn:microsoft.com/office/officeart/2005/8/layout/default#6"/>
    <dgm:cxn modelId="{04E818CE-F8B7-403E-B076-892E9E12538F}" type="presParOf" srcId="{111900F5-8F8B-4A79-8783-6C6FECAEEBF4}" destId="{52250A0C-E20C-4CD5-8B24-D149FEBB928C}" srcOrd="4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4501D-7651-4BAC-A72B-AC151CC9DF4E}" type="doc">
      <dgm:prSet loTypeId="urn:microsoft.com/office/officeart/2005/8/layout/default#7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C2E919D-1D38-47F9-9F4C-951BB6DA456A}">
      <dgm:prSet phldrT="[Text]"/>
      <dgm:spPr/>
      <dgm:t>
        <a:bodyPr/>
        <a:lstStyle/>
        <a:p>
          <a:r>
            <a:rPr lang="hu-HU" dirty="0" smtClean="0"/>
            <a:t>Enforces better code quality</a:t>
          </a:r>
          <a:endParaRPr lang="en-US" dirty="0"/>
        </a:p>
      </dgm:t>
    </dgm:pt>
    <dgm:pt modelId="{78B7DE33-4938-43CC-AF1C-ADEB1E974489}" type="parTrans" cxnId="{CC5DC0FD-2DB7-445F-A2BC-4A2F98A52661}">
      <dgm:prSet/>
      <dgm:spPr/>
      <dgm:t>
        <a:bodyPr/>
        <a:lstStyle/>
        <a:p>
          <a:endParaRPr lang="en-US"/>
        </a:p>
      </dgm:t>
    </dgm:pt>
    <dgm:pt modelId="{3BDA4EB1-EC25-4FAF-BD34-A6E1D3FB7FBF}" type="sibTrans" cxnId="{CC5DC0FD-2DB7-445F-A2BC-4A2F98A52661}">
      <dgm:prSet/>
      <dgm:spPr/>
      <dgm:t>
        <a:bodyPr/>
        <a:lstStyle/>
        <a:p>
          <a:endParaRPr lang="en-US"/>
        </a:p>
      </dgm:t>
    </dgm:pt>
    <dgm:pt modelId="{171CFDCF-7D73-4967-A6BA-0F329A1924DF}">
      <dgm:prSet phldrT="[Text]"/>
      <dgm:spPr/>
      <dgm:t>
        <a:bodyPr/>
        <a:lstStyle/>
        <a:p>
          <a:r>
            <a:rPr lang="hu-HU" dirty="0" smtClean="0"/>
            <a:t>Encourages refactoring</a:t>
          </a:r>
          <a:endParaRPr lang="en-US" dirty="0"/>
        </a:p>
      </dgm:t>
    </dgm:pt>
    <dgm:pt modelId="{BA385177-8E5D-4233-8216-022D7867AA56}" type="parTrans" cxnId="{739DE864-92C6-4705-8888-099CF7E8F8D5}">
      <dgm:prSet/>
      <dgm:spPr/>
      <dgm:t>
        <a:bodyPr/>
        <a:lstStyle/>
        <a:p>
          <a:endParaRPr lang="en-US"/>
        </a:p>
      </dgm:t>
    </dgm:pt>
    <dgm:pt modelId="{E3E7A76F-6DA7-4894-B6A9-FCE4F924AAB1}" type="sibTrans" cxnId="{739DE864-92C6-4705-8888-099CF7E8F8D5}">
      <dgm:prSet/>
      <dgm:spPr/>
      <dgm:t>
        <a:bodyPr/>
        <a:lstStyle/>
        <a:p>
          <a:endParaRPr lang="en-US"/>
        </a:p>
      </dgm:t>
    </dgm:pt>
    <dgm:pt modelId="{CA84AD98-C44C-4933-95C3-4DC3C217FA5D}">
      <dgm:prSet phldrT="[Text]"/>
      <dgm:spPr/>
      <dgm:t>
        <a:bodyPr/>
        <a:lstStyle/>
        <a:p>
          <a:r>
            <a:rPr lang="hu-HU" dirty="0" smtClean="0"/>
            <a:t>Enforces reusable code</a:t>
          </a:r>
          <a:endParaRPr lang="en-US" dirty="0"/>
        </a:p>
      </dgm:t>
    </dgm:pt>
    <dgm:pt modelId="{4AF9AAA8-0464-4879-8E05-36974419A9AA}" type="parTrans" cxnId="{CF762B7D-5995-4342-8F67-D38391510715}">
      <dgm:prSet/>
      <dgm:spPr/>
      <dgm:t>
        <a:bodyPr/>
        <a:lstStyle/>
        <a:p>
          <a:endParaRPr lang="en-US"/>
        </a:p>
      </dgm:t>
    </dgm:pt>
    <dgm:pt modelId="{4367E029-578B-4080-818B-BBCA62123B47}" type="sibTrans" cxnId="{CF762B7D-5995-4342-8F67-D38391510715}">
      <dgm:prSet/>
      <dgm:spPr/>
      <dgm:t>
        <a:bodyPr/>
        <a:lstStyle/>
        <a:p>
          <a:endParaRPr lang="en-US"/>
        </a:p>
      </dgm:t>
    </dgm:pt>
    <dgm:pt modelId="{4EE8C4C6-A466-4894-B4E6-12D4B050DCCA}" type="pres">
      <dgm:prSet presAssocID="{6B24501D-7651-4BAC-A72B-AC151CC9DF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1A284-3126-40A3-9865-6C3E8C29C6D1}" type="pres">
      <dgm:prSet presAssocID="{FC2E919D-1D38-47F9-9F4C-951BB6DA45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D15D9-49FC-4A57-B8BB-23A1B0858160}" type="pres">
      <dgm:prSet presAssocID="{3BDA4EB1-EC25-4FAF-BD34-A6E1D3FB7FBF}" presName="sibTrans" presStyleCnt="0"/>
      <dgm:spPr/>
    </dgm:pt>
    <dgm:pt modelId="{39C3B2C7-7C2F-4CF8-822E-DD500E4BF873}" type="pres">
      <dgm:prSet presAssocID="{CA84AD98-C44C-4933-95C3-4DC3C217FA5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0DDE3-824B-4E22-85C6-E58E9FA47762}" type="pres">
      <dgm:prSet presAssocID="{4367E029-578B-4080-818B-BBCA62123B47}" presName="sibTrans" presStyleCnt="0"/>
      <dgm:spPr/>
    </dgm:pt>
    <dgm:pt modelId="{75C865E3-D699-40C7-AE44-E0B932042154}" type="pres">
      <dgm:prSet presAssocID="{171CFDCF-7D73-4967-A6BA-0F329A1924D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9DE864-92C6-4705-8888-099CF7E8F8D5}" srcId="{6B24501D-7651-4BAC-A72B-AC151CC9DF4E}" destId="{171CFDCF-7D73-4967-A6BA-0F329A1924DF}" srcOrd="2" destOrd="0" parTransId="{BA385177-8E5D-4233-8216-022D7867AA56}" sibTransId="{E3E7A76F-6DA7-4894-B6A9-FCE4F924AAB1}"/>
    <dgm:cxn modelId="{FCF25E18-E24A-46CD-BEA9-B87BC7BC0344}" type="presOf" srcId="{CA84AD98-C44C-4933-95C3-4DC3C217FA5D}" destId="{39C3B2C7-7C2F-4CF8-822E-DD500E4BF873}" srcOrd="0" destOrd="0" presId="urn:microsoft.com/office/officeart/2005/8/layout/default#7"/>
    <dgm:cxn modelId="{92F641E0-BC8F-4EEB-A947-0E6CDE9FAED0}" type="presOf" srcId="{6B24501D-7651-4BAC-A72B-AC151CC9DF4E}" destId="{4EE8C4C6-A466-4894-B4E6-12D4B050DCCA}" srcOrd="0" destOrd="0" presId="urn:microsoft.com/office/officeart/2005/8/layout/default#7"/>
    <dgm:cxn modelId="{D405AA0B-0A47-447D-B7AD-B9D5E8B8FEE6}" type="presOf" srcId="{FC2E919D-1D38-47F9-9F4C-951BB6DA456A}" destId="{1411A284-3126-40A3-9865-6C3E8C29C6D1}" srcOrd="0" destOrd="0" presId="urn:microsoft.com/office/officeart/2005/8/layout/default#7"/>
    <dgm:cxn modelId="{CC5DC0FD-2DB7-445F-A2BC-4A2F98A52661}" srcId="{6B24501D-7651-4BAC-A72B-AC151CC9DF4E}" destId="{FC2E919D-1D38-47F9-9F4C-951BB6DA456A}" srcOrd="0" destOrd="0" parTransId="{78B7DE33-4938-43CC-AF1C-ADEB1E974489}" sibTransId="{3BDA4EB1-EC25-4FAF-BD34-A6E1D3FB7FBF}"/>
    <dgm:cxn modelId="{CF762B7D-5995-4342-8F67-D38391510715}" srcId="{6B24501D-7651-4BAC-A72B-AC151CC9DF4E}" destId="{CA84AD98-C44C-4933-95C3-4DC3C217FA5D}" srcOrd="1" destOrd="0" parTransId="{4AF9AAA8-0464-4879-8E05-36974419A9AA}" sibTransId="{4367E029-578B-4080-818B-BBCA62123B47}"/>
    <dgm:cxn modelId="{51687C75-D3C7-435E-827B-CC04F47788C3}" type="presOf" srcId="{171CFDCF-7D73-4967-A6BA-0F329A1924DF}" destId="{75C865E3-D699-40C7-AE44-E0B932042154}" srcOrd="0" destOrd="0" presId="urn:microsoft.com/office/officeart/2005/8/layout/default#7"/>
    <dgm:cxn modelId="{99A24C3F-0F51-44E0-AFAF-573D2035CEBE}" type="presParOf" srcId="{4EE8C4C6-A466-4894-B4E6-12D4B050DCCA}" destId="{1411A284-3126-40A3-9865-6C3E8C29C6D1}" srcOrd="0" destOrd="0" presId="urn:microsoft.com/office/officeart/2005/8/layout/default#7"/>
    <dgm:cxn modelId="{69CD8404-3C94-4159-8E51-EAFACB7B0C4D}" type="presParOf" srcId="{4EE8C4C6-A466-4894-B4E6-12D4B050DCCA}" destId="{9AFD15D9-49FC-4A57-B8BB-23A1B0858160}" srcOrd="1" destOrd="0" presId="urn:microsoft.com/office/officeart/2005/8/layout/default#7"/>
    <dgm:cxn modelId="{4BBF8A53-6EC0-4FB3-B4EC-84AE7F6AA0F4}" type="presParOf" srcId="{4EE8C4C6-A466-4894-B4E6-12D4B050DCCA}" destId="{39C3B2C7-7C2F-4CF8-822E-DD500E4BF873}" srcOrd="2" destOrd="0" presId="urn:microsoft.com/office/officeart/2005/8/layout/default#7"/>
    <dgm:cxn modelId="{DB4E1D23-ED3A-4B55-AD17-2F46D40DB164}" type="presParOf" srcId="{4EE8C4C6-A466-4894-B4E6-12D4B050DCCA}" destId="{F3B0DDE3-824B-4E22-85C6-E58E9FA47762}" srcOrd="3" destOrd="0" presId="urn:microsoft.com/office/officeart/2005/8/layout/default#7"/>
    <dgm:cxn modelId="{98052A99-D6EE-42DB-AFCB-D516FDBD6CB2}" type="presParOf" srcId="{4EE8C4C6-A466-4894-B4E6-12D4B050DCCA}" destId="{75C865E3-D699-40C7-AE44-E0B932042154}" srcOrd="4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1A12-1906-46D4-977B-D5314B7F824B}">
      <dsp:nvSpPr>
        <dsp:cNvPr id="0" name=""/>
        <dsp:cNvSpPr/>
      </dsp:nvSpPr>
      <dsp:spPr>
        <a:xfrm>
          <a:off x="0" y="896177"/>
          <a:ext cx="2759675" cy="16558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Does not verify interactions between units of work</a:t>
          </a:r>
          <a:endParaRPr lang="en-US" sz="2600" kern="1200" dirty="0"/>
        </a:p>
      </dsp:txBody>
      <dsp:txXfrm>
        <a:off x="0" y="896177"/>
        <a:ext cx="2759675" cy="1655805"/>
      </dsp:txXfrm>
    </dsp:sp>
    <dsp:sp modelId="{978DD5CC-AC34-4AC0-96E9-B9B857A47453}">
      <dsp:nvSpPr>
        <dsp:cNvPr id="0" name=""/>
        <dsp:cNvSpPr/>
      </dsp:nvSpPr>
      <dsp:spPr>
        <a:xfrm>
          <a:off x="3035642" y="896177"/>
          <a:ext cx="2759675" cy="16558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Does not verify functional requirements</a:t>
          </a:r>
          <a:endParaRPr lang="en-US" sz="2600" kern="1200" dirty="0"/>
        </a:p>
      </dsp:txBody>
      <dsp:txXfrm>
        <a:off x="3035642" y="896177"/>
        <a:ext cx="2759675" cy="1655805"/>
      </dsp:txXfrm>
    </dsp:sp>
    <dsp:sp modelId="{52250A0C-E20C-4CD5-8B24-D149FEBB928C}">
      <dsp:nvSpPr>
        <dsp:cNvPr id="0" name=""/>
        <dsp:cNvSpPr/>
      </dsp:nvSpPr>
      <dsp:spPr>
        <a:xfrm>
          <a:off x="6071285" y="896177"/>
          <a:ext cx="2759675" cy="16558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JUnit/TestNG can be used to write other types of tests also</a:t>
          </a:r>
          <a:endParaRPr lang="en-US" sz="2600" kern="1200" dirty="0"/>
        </a:p>
      </dsp:txBody>
      <dsp:txXfrm>
        <a:off x="6071285" y="896177"/>
        <a:ext cx="2759675" cy="1655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A284-3126-40A3-9865-6C3E8C29C6D1}">
      <dsp:nvSpPr>
        <dsp:cNvPr id="0" name=""/>
        <dsp:cNvSpPr/>
      </dsp:nvSpPr>
      <dsp:spPr>
        <a:xfrm>
          <a:off x="0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Enforces better code quality</a:t>
          </a:r>
          <a:endParaRPr lang="en-US" sz="3100" kern="1200" dirty="0"/>
        </a:p>
      </dsp:txBody>
      <dsp:txXfrm>
        <a:off x="0" y="875814"/>
        <a:ext cx="2591313" cy="1554788"/>
      </dsp:txXfrm>
    </dsp:sp>
    <dsp:sp modelId="{39C3B2C7-7C2F-4CF8-822E-DD500E4BF873}">
      <dsp:nvSpPr>
        <dsp:cNvPr id="0" name=""/>
        <dsp:cNvSpPr/>
      </dsp:nvSpPr>
      <dsp:spPr>
        <a:xfrm>
          <a:off x="2850444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Enforces reusable code</a:t>
          </a:r>
          <a:endParaRPr lang="en-US" sz="3100" kern="1200" dirty="0"/>
        </a:p>
      </dsp:txBody>
      <dsp:txXfrm>
        <a:off x="2850444" y="875814"/>
        <a:ext cx="2591313" cy="1554788"/>
      </dsp:txXfrm>
    </dsp:sp>
    <dsp:sp modelId="{75C865E3-D699-40C7-AE44-E0B932042154}">
      <dsp:nvSpPr>
        <dsp:cNvPr id="0" name=""/>
        <dsp:cNvSpPr/>
      </dsp:nvSpPr>
      <dsp:spPr>
        <a:xfrm>
          <a:off x="5700889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Encourages refactoring</a:t>
          </a:r>
          <a:endParaRPr lang="en-US" sz="3100" kern="1200" dirty="0"/>
        </a:p>
      </dsp:txBody>
      <dsp:txXfrm>
        <a:off x="5700889" y="875814"/>
        <a:ext cx="2591313" cy="1554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JUnit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 unit teszt metódus felépítése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429517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Given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Preparing</a:t>
            </a:r>
            <a:r>
              <a:rPr lang="hu-HU" dirty="0"/>
              <a:t> </a:t>
            </a:r>
            <a:r>
              <a:rPr lang="hu-HU" dirty="0" err="1"/>
              <a:t>context</a:t>
            </a:r>
            <a:r>
              <a:rPr lang="hu-HU" dirty="0"/>
              <a:t> (</a:t>
            </a:r>
            <a:r>
              <a:rPr lang="hu-HU" dirty="0" err="1"/>
              <a:t>system</a:t>
            </a:r>
            <a:r>
              <a:rPr lang="hu-HU" dirty="0"/>
              <a:t>/unit </a:t>
            </a:r>
            <a:r>
              <a:rPr lang="hu-HU" dirty="0" err="1"/>
              <a:t>under</a:t>
            </a:r>
            <a:r>
              <a:rPr lang="hu-HU" dirty="0"/>
              <a:t> test, </a:t>
            </a:r>
            <a:r>
              <a:rPr lang="hu-HU" dirty="0" err="1"/>
              <a:t>dependencies</a:t>
            </a:r>
            <a:r>
              <a:rPr lang="hu-HU" dirty="0"/>
              <a:t>, input </a:t>
            </a:r>
            <a:r>
              <a:rPr lang="hu-HU" dirty="0" err="1"/>
              <a:t>parameters</a:t>
            </a:r>
            <a:r>
              <a:rPr lang="hu-HU" dirty="0"/>
              <a:t>,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Preparing</a:t>
            </a:r>
            <a:r>
              <a:rPr lang="hu-HU" dirty="0"/>
              <a:t> </a:t>
            </a:r>
            <a:r>
              <a:rPr lang="hu-HU" dirty="0" err="1"/>
              <a:t>assumptions</a:t>
            </a:r>
            <a:r>
              <a:rPr lang="hu-HU" dirty="0"/>
              <a:t> (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stubs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When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challenge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Then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validate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and/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behavior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 teszt metódus neve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metódus neve megjelenik a </a:t>
            </a:r>
            <a:r>
              <a:rPr lang="hu-HU" dirty="0" err="1" smtClean="0"/>
              <a:t>reportokban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Ha elbukik egy teszt, akkor könnyen kikereshető és értelmezhető nevet érdemes használni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Ajánlás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&lt;tesztelt metódus neve&gt;</a:t>
            </a:r>
            <a:r>
              <a:rPr lang="hu-HU" dirty="0" err="1" smtClean="0"/>
              <a:t>Should</a:t>
            </a:r>
            <a:r>
              <a:rPr lang="hu-HU" dirty="0" smtClean="0"/>
              <a:t>&lt;Elvárt működés&gt;[</a:t>
            </a:r>
            <a:r>
              <a:rPr lang="hu-HU" dirty="0" err="1" smtClean="0"/>
              <a:t>When</a:t>
            </a:r>
            <a:r>
              <a:rPr lang="hu-HU" dirty="0" smtClean="0"/>
              <a:t>&lt;Feltétel&gt;[And&lt;Feltétel&gt;]…]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Hány teszt metódus kell egy konkrét metódushoz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Ciklomatikus</a:t>
            </a:r>
            <a:r>
              <a:rPr lang="hu-HU" dirty="0" smtClean="0"/>
              <a:t> komplexitás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method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 err="1"/>
              <a:t>if</a:t>
            </a:r>
            <a:r>
              <a:rPr lang="hu-HU" dirty="0"/>
              <a:t>, </a:t>
            </a:r>
            <a:r>
              <a:rPr lang="hu-HU" b="1" dirty="0" err="1"/>
              <a:t>switch</a:t>
            </a:r>
            <a:r>
              <a:rPr lang="hu-HU" dirty="0"/>
              <a:t>, </a:t>
            </a:r>
            <a:r>
              <a:rPr lang="hu-HU" b="1" dirty="0" err="1"/>
              <a:t>case</a:t>
            </a:r>
            <a:r>
              <a:rPr lang="hu-HU" dirty="0"/>
              <a:t> and </a:t>
            </a:r>
            <a:r>
              <a:rPr lang="hu-HU" b="1" dirty="0" err="1"/>
              <a:t>default</a:t>
            </a:r>
            <a:r>
              <a:rPr lang="hu-HU" dirty="0"/>
              <a:t> </a:t>
            </a:r>
            <a:r>
              <a:rPr lang="hu-HU" dirty="0" err="1" smtClean="0"/>
              <a:t>keywords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/>
              <a:t>&amp;&amp;</a:t>
            </a:r>
            <a:r>
              <a:rPr lang="hu-HU" dirty="0"/>
              <a:t>, </a:t>
            </a:r>
            <a:r>
              <a:rPr lang="hu-HU" b="1" dirty="0"/>
              <a:t>||</a:t>
            </a:r>
            <a:r>
              <a:rPr lang="hu-HU" dirty="0"/>
              <a:t>, </a:t>
            </a:r>
            <a:r>
              <a:rPr lang="hu-HU" b="1" dirty="0"/>
              <a:t>?</a:t>
            </a:r>
            <a:r>
              <a:rPr lang="hu-HU" dirty="0"/>
              <a:t> and 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smtClean="0"/>
              <a:t>operators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 err="1"/>
              <a:t>catch</a:t>
            </a:r>
            <a:r>
              <a:rPr lang="hu-HU" dirty="0"/>
              <a:t>, </a:t>
            </a:r>
            <a:r>
              <a:rPr lang="hu-HU" b="1" dirty="0" err="1"/>
              <a:t>finally</a:t>
            </a:r>
            <a:r>
              <a:rPr lang="hu-HU" dirty="0"/>
              <a:t>, </a:t>
            </a:r>
            <a:r>
              <a:rPr lang="hu-HU" b="1" dirty="0" err="1"/>
              <a:t>throw</a:t>
            </a:r>
            <a:r>
              <a:rPr lang="hu-HU" dirty="0"/>
              <a:t>, </a:t>
            </a:r>
            <a:r>
              <a:rPr lang="hu-HU" b="1" dirty="0" err="1"/>
              <a:t>throws</a:t>
            </a:r>
            <a:r>
              <a:rPr lang="hu-HU" dirty="0"/>
              <a:t> </a:t>
            </a:r>
            <a:r>
              <a:rPr lang="hu-HU" dirty="0" err="1"/>
              <a:t>keywords</a:t>
            </a:r>
            <a:r>
              <a:rPr lang="hu-HU" dirty="0"/>
              <a:t> and </a:t>
            </a:r>
            <a:r>
              <a:rPr lang="hu-HU" b="1" dirty="0"/>
              <a:t>|</a:t>
            </a:r>
            <a:r>
              <a:rPr lang="hu-HU" dirty="0"/>
              <a:t> operator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 smtClean="0"/>
              <a:t>catches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statements</a:t>
            </a:r>
            <a:r>
              <a:rPr lang="hu-HU" dirty="0"/>
              <a:t> </a:t>
            </a:r>
            <a:r>
              <a:rPr lang="hu-HU" dirty="0" err="1"/>
              <a:t>except</a:t>
            </a:r>
            <a:r>
              <a:rPr lang="hu-HU" dirty="0"/>
              <a:t> </a:t>
            </a:r>
            <a:r>
              <a:rPr lang="hu-HU" dirty="0" err="1" smtClean="0"/>
              <a:t>last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+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Értéke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1-5: jó, tesztelhető és valószínűleg könnyen értelmezhető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6-10: elmegy, de nehéz tesztelni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11-től felfelé: monstrum, </a:t>
            </a:r>
            <a:r>
              <a:rPr lang="hu-HU" dirty="0" err="1" smtClean="0"/>
              <a:t>bug</a:t>
            </a:r>
            <a:r>
              <a:rPr lang="hu-HU" dirty="0" smtClean="0"/>
              <a:t> tanya (mert biztosan nincs unit tesztelve)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8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Egyéb </a:t>
            </a:r>
            <a:r>
              <a:rPr lang="hu-HU" dirty="0" err="1" smtClean="0">
                <a:latin typeface="+mj-lt"/>
              </a:rPr>
              <a:t>Junit</a:t>
            </a:r>
            <a:r>
              <a:rPr lang="hu-HU" dirty="0" smtClean="0">
                <a:latin typeface="+mj-lt"/>
              </a:rPr>
              <a:t>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RunWith</a:t>
            </a:r>
            <a:r>
              <a:rPr lang="hu-HU" dirty="0" smtClean="0"/>
              <a:t>(</a:t>
            </a:r>
            <a:r>
              <a:rPr lang="hu-HU" dirty="0" err="1" smtClean="0"/>
              <a:t>aClass</a:t>
            </a:r>
            <a:r>
              <a:rPr lang="hu-HU" dirty="0" smtClean="0"/>
              <a:t>) – futtató osztály választása, amely új funkcionalitást ad a unit teszthez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Theories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property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testing megvalósítása </a:t>
            </a:r>
            <a:r>
              <a:rPr lang="hu-HU" dirty="0" err="1" smtClean="0"/>
              <a:t>Junitban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Parametrized</a:t>
            </a:r>
            <a:r>
              <a:rPr lang="hu-HU" dirty="0" smtClean="0"/>
              <a:t> – A teszt konstruktora általunk definiált tesztadatokat kaphat meg egyesével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Suite</a:t>
            </a:r>
            <a:r>
              <a:rPr lang="hu-HU" dirty="0" smtClean="0"/>
              <a:t> - @</a:t>
            </a:r>
            <a:r>
              <a:rPr lang="hu-HU" dirty="0" err="1" smtClean="0"/>
              <a:t>SuiteClasses</a:t>
            </a:r>
            <a:r>
              <a:rPr lang="hu-HU" dirty="0" smtClean="0"/>
              <a:t> annotáció támogatása, unit teszt osztályok csoportosítására szolgálhat</a:t>
            </a:r>
          </a:p>
        </p:txBody>
      </p:sp>
    </p:spTree>
    <p:extLst>
      <p:ext uri="{BB962C8B-B14F-4D97-AF65-F5344CB8AC3E}">
        <p14:creationId xmlns:p14="http://schemas.microsoft.com/office/powerpoint/2010/main" val="2527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Egyéb </a:t>
            </a:r>
            <a:r>
              <a:rPr lang="hu-HU" dirty="0" err="1" smtClean="0">
                <a:latin typeface="+mj-lt"/>
              </a:rPr>
              <a:t>Junit</a:t>
            </a:r>
            <a:r>
              <a:rPr lang="hu-HU" dirty="0" smtClean="0">
                <a:latin typeface="+mj-lt"/>
              </a:rPr>
              <a:t> annotációk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Rule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 teszt adattagjaira lehet alkalmazni, ha azok megvalósítják a </a:t>
            </a:r>
            <a:r>
              <a:rPr lang="hu-HU" dirty="0" err="1" smtClean="0"/>
              <a:t>TestRule</a:t>
            </a:r>
            <a:r>
              <a:rPr lang="hu-HU" dirty="0" smtClean="0"/>
              <a:t> </a:t>
            </a:r>
            <a:r>
              <a:rPr lang="hu-HU" dirty="0" err="1" smtClean="0"/>
              <a:t>interface-t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</a:t>
            </a:r>
            <a:r>
              <a:rPr lang="hu-HU" dirty="0" err="1" smtClean="0"/>
              <a:t>TestRule</a:t>
            </a:r>
            <a:r>
              <a:rPr lang="hu-HU" dirty="0" smtClean="0"/>
              <a:t> példány a @Test metódus előtt és után tud beavatkozni a teszt folyamatba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@Test metódusokban használhatóak a </a:t>
            </a:r>
            <a:r>
              <a:rPr lang="hu-HU" dirty="0" err="1" smtClean="0"/>
              <a:t>TestRule</a:t>
            </a:r>
            <a:r>
              <a:rPr lang="hu-HU" dirty="0" smtClean="0"/>
              <a:t> példányok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Rule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TemporaryFolder</a:t>
            </a:r>
            <a:r>
              <a:rPr lang="hu-HU" dirty="0" smtClean="0"/>
              <a:t> </a:t>
            </a:r>
            <a:r>
              <a:rPr lang="hu-HU" dirty="0" err="1" smtClean="0"/>
              <a:t>folder</a:t>
            </a:r>
            <a:r>
              <a:rPr lang="hu-HU" dirty="0" smtClean="0"/>
              <a:t> =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TemporaryFolder</a:t>
            </a:r>
            <a:r>
              <a:rPr lang="hu-HU" dirty="0" smtClean="0"/>
              <a:t>();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smtClean="0"/>
              <a:t>A @Test futtatása előtt létrejön egy </a:t>
            </a:r>
            <a:r>
              <a:rPr lang="hu-HU" dirty="0" err="1" smtClean="0"/>
              <a:t>temp</a:t>
            </a:r>
            <a:r>
              <a:rPr lang="hu-HU" dirty="0" smtClean="0"/>
              <a:t> könyvtár, amiben tetszőlegesen létrehozhatunk file-okat, majd a teszt végén törlődik a könyvtár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Mockito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Uni</a:t>
            </a:r>
            <a:r>
              <a:rPr lang="hu-HU" dirty="0" smtClean="0"/>
              <a:t>t teszt esetén az egységet a függőségei nélkül teszteljük, de a függőségeinek minden egyes lehetséges visszatérési értékét tudnunk kell szimulálni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Mockito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> </a:t>
            </a:r>
            <a:r>
              <a:rPr lang="hu-HU" dirty="0" err="1" smtClean="0"/>
              <a:t>reflection</a:t>
            </a:r>
            <a:r>
              <a:rPr lang="hu-HU" dirty="0" smtClean="0"/>
              <a:t> használatával új </a:t>
            </a:r>
            <a:r>
              <a:rPr lang="hu-HU" dirty="0" err="1" smtClean="0"/>
              <a:t>mock</a:t>
            </a:r>
            <a:r>
              <a:rPr lang="hu-HU" dirty="0" smtClean="0"/>
              <a:t> példányokat tud gyártani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mock</a:t>
            </a:r>
            <a:r>
              <a:rPr lang="hu-HU" dirty="0" smtClean="0"/>
              <a:t> példányok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Elmentik az elvárt működést metódushívások szintjén (visszatérési érték, dobott kivétel)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Visszajátszák</a:t>
            </a:r>
            <a:r>
              <a:rPr lang="hu-HU" dirty="0" smtClean="0"/>
              <a:t> az elvárt működést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Ellenőrzik az elvárásokat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SOLID előadás kódbázisában lévő unit tesztek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 test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en-US" dirty="0"/>
              <a:t>A unit test exercises the smallest piece of testable software in the application to determine whether it behaves as expected.</a:t>
            </a:r>
            <a:r>
              <a:rPr lang="hu-HU" dirty="0"/>
              <a:t>” – Martin </a:t>
            </a:r>
            <a:r>
              <a:rPr lang="hu-HU" dirty="0" err="1"/>
              <a:t>Fowler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Tests</a:t>
            </a:r>
            <a:r>
              <a:rPr lang="hu-HU" dirty="0" smtClean="0"/>
              <a:t> a unit of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class</a:t>
            </a:r>
            <a:r>
              <a:rPr lang="hu-HU" dirty="0"/>
              <a:t>, </a:t>
            </a:r>
            <a:r>
              <a:rPr lang="hu-HU" dirty="0" err="1"/>
              <a:t>closely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 smtClean="0"/>
              <a:t>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Fast</a:t>
            </a:r>
            <a:r>
              <a:rPr lang="hu-HU" dirty="0"/>
              <a:t>, </a:t>
            </a:r>
            <a:r>
              <a:rPr lang="hu-HU" dirty="0" err="1"/>
              <a:t>repeatable</a:t>
            </a:r>
            <a:r>
              <a:rPr lang="hu-HU" dirty="0"/>
              <a:t>,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independent</a:t>
            </a:r>
            <a:r>
              <a:rPr lang="hu-HU" dirty="0"/>
              <a:t>, </a:t>
            </a:r>
            <a:r>
              <a:rPr lang="hu-HU" dirty="0" err="1"/>
              <a:t>consistent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dependencies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external</a:t>
            </a:r>
            <a:r>
              <a:rPr lang="hu-HU" dirty="0"/>
              <a:t> </a:t>
            </a:r>
            <a:r>
              <a:rPr lang="hu-HU" dirty="0" err="1"/>
              <a:t>resources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Readable</a:t>
            </a:r>
            <a:r>
              <a:rPr lang="hu-HU" dirty="0"/>
              <a:t>, </a:t>
            </a:r>
            <a:r>
              <a:rPr lang="hu-HU" dirty="0" err="1"/>
              <a:t>maintainable</a:t>
            </a:r>
            <a:r>
              <a:rPr lang="hu-HU" dirty="0"/>
              <a:t>, </a:t>
            </a:r>
            <a:r>
              <a:rPr lang="hu-HU" dirty="0" err="1"/>
              <a:t>thrustworthy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 test</a:t>
            </a:r>
            <a:endParaRPr lang="hu-HU" dirty="0">
              <a:latin typeface="+mj-lt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747667"/>
              </p:ext>
            </p:extLst>
          </p:nvPr>
        </p:nvGraphicFramePr>
        <p:xfrm>
          <a:off x="238897" y="1408761"/>
          <a:ext cx="8830961" cy="344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9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 </a:t>
            </a:r>
            <a:r>
              <a:rPr lang="hu-HU" dirty="0" err="1" smtClean="0">
                <a:latin typeface="+mj-lt"/>
              </a:rPr>
              <a:t>slide</a:t>
            </a:r>
            <a:r>
              <a:rPr lang="hu-HU" dirty="0" smtClean="0">
                <a:latin typeface="+mj-lt"/>
              </a:rPr>
              <a:t> címe ide jöhet</a:t>
            </a:r>
            <a:endParaRPr lang="hu-HU" dirty="0">
              <a:latin typeface="+mj-lt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860901"/>
              </p:ext>
            </p:extLst>
          </p:nvPr>
        </p:nvGraphicFramePr>
        <p:xfrm>
          <a:off x="331305" y="1293491"/>
          <a:ext cx="8292203" cy="330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JUnit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Egyik </a:t>
            </a:r>
            <a:r>
              <a:rPr lang="hu-HU" dirty="0" err="1" smtClean="0"/>
              <a:t>legelterjettebb</a:t>
            </a:r>
            <a:r>
              <a:rPr lang="hu-HU" dirty="0" smtClean="0"/>
              <a:t> teszt </a:t>
            </a:r>
            <a:r>
              <a:rPr lang="hu-HU" dirty="0" err="1" smtClean="0"/>
              <a:t>framework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Nem csak unit testre használható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Széles körben támogatott (IDE </a:t>
            </a:r>
            <a:r>
              <a:rPr lang="hu-HU" dirty="0" err="1" smtClean="0"/>
              <a:t>support</a:t>
            </a:r>
            <a:r>
              <a:rPr lang="hu-HU" dirty="0" smtClean="0"/>
              <a:t>, </a:t>
            </a:r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Tesztek futtatására való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Sok más teszt </a:t>
            </a:r>
            <a:r>
              <a:rPr lang="hu-HU" dirty="0" err="1" smtClean="0"/>
              <a:t>framework</a:t>
            </a:r>
            <a:r>
              <a:rPr lang="hu-HU" dirty="0" smtClean="0"/>
              <a:t> támogatja, mint futtató környezetet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Mockito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</a:t>
            </a:r>
            <a:r>
              <a:rPr lang="hu-HU" dirty="0" err="1" smtClean="0"/>
              <a:t>pring</a:t>
            </a:r>
            <a:r>
              <a:rPr lang="hu-HU" dirty="0" smtClean="0"/>
              <a:t> </a:t>
            </a:r>
            <a:r>
              <a:rPr lang="hu-HU" dirty="0" err="1" smtClean="0"/>
              <a:t>frameowkr</a:t>
            </a:r>
            <a:r>
              <a:rPr lang="hu-HU" dirty="0" smtClean="0"/>
              <a:t> test modul</a:t>
            </a:r>
          </a:p>
        </p:txBody>
      </p:sp>
    </p:spTree>
    <p:extLst>
      <p:ext uri="{BB962C8B-B14F-4D97-AF65-F5344CB8AC3E}">
        <p14:creationId xmlns:p14="http://schemas.microsoft.com/office/powerpoint/2010/main" val="6672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 teszt osztály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Legalább egy @Test annotációval ellátott paraméter nélküli </a:t>
            </a:r>
            <a:r>
              <a:rPr lang="hu-HU" dirty="0" err="1" smtClean="0"/>
              <a:t>publik</a:t>
            </a:r>
            <a:r>
              <a:rPr lang="hu-HU" dirty="0" smtClean="0"/>
              <a:t> metódust tartalmaz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Működése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@Test metódus futtatása előtt új példány az osztályból -&gt; üres paraméterlistával rendelkező konstruktor kell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 példányon meghívja a @Test annotációval ellátott metódust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nem dobódott </a:t>
            </a:r>
            <a:r>
              <a:rPr lang="hu-HU" dirty="0" err="1" smtClean="0"/>
              <a:t>java.lang.AssertionError</a:t>
            </a:r>
            <a:r>
              <a:rPr lang="hu-HU" dirty="0" smtClean="0"/>
              <a:t> kivétel, akkor a teszt sikeres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Egyébként a teszt sikertelen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még van @Test metódus, akkor azzal folytatja ugyanezt a folyamatot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Junit</a:t>
            </a:r>
            <a:r>
              <a:rPr lang="hu-HU" dirty="0" smtClean="0">
                <a:latin typeface="+mj-lt"/>
              </a:rPr>
              <a:t> életciklus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Before</a:t>
            </a:r>
            <a:r>
              <a:rPr lang="hu-HU" dirty="0" smtClean="0"/>
              <a:t> - @Test metódus előtt futtatja, </a:t>
            </a:r>
            <a:r>
              <a:rPr lang="hu-HU" dirty="0" err="1" smtClean="0"/>
              <a:t>inicializáció</a:t>
            </a:r>
            <a:r>
              <a:rPr lang="hu-HU" dirty="0" smtClean="0"/>
              <a:t> kiemelésére alkalmas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After</a:t>
            </a:r>
            <a:r>
              <a:rPr lang="hu-HU" dirty="0" smtClean="0"/>
              <a:t> - @Test metódus után futtatja, erőforrás felszabadítására alkalmas (nem unit teszt esetén)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BeforeClass</a:t>
            </a:r>
            <a:r>
              <a:rPr lang="hu-HU" dirty="0" smtClean="0"/>
              <a:t> – statikus metódus, amely az összes @Test metódus előtt egyszer fut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AfterClass</a:t>
            </a:r>
            <a:r>
              <a:rPr lang="hu-HU" dirty="0" smtClean="0"/>
              <a:t> – statikus metódus, amely az összes @Test metódus után fut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Assertion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j</a:t>
            </a:r>
            <a:r>
              <a:rPr lang="hu-HU" dirty="0" err="1" smtClean="0"/>
              <a:t>unit.Assert</a:t>
            </a:r>
            <a:r>
              <a:rPr lang="hu-HU" dirty="0" smtClean="0"/>
              <a:t> osztály statikus metódusai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assertNotNull</a:t>
            </a:r>
            <a:r>
              <a:rPr lang="hu-HU" dirty="0" smtClean="0"/>
              <a:t>(</a:t>
            </a:r>
            <a:r>
              <a:rPr lang="hu-HU" dirty="0" err="1" smtClean="0"/>
              <a:t>result</a:t>
            </a:r>
            <a:r>
              <a:rPr lang="hu-HU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assertEquals</a:t>
            </a:r>
            <a:r>
              <a:rPr lang="hu-HU" dirty="0" smtClean="0"/>
              <a:t>(</a:t>
            </a:r>
            <a:r>
              <a:rPr lang="hu-HU" dirty="0" err="1" smtClean="0"/>
              <a:t>expected</a:t>
            </a:r>
            <a:r>
              <a:rPr lang="hu-HU" dirty="0" smtClean="0"/>
              <a:t>, </a:t>
            </a:r>
            <a:r>
              <a:rPr lang="hu-HU" dirty="0" err="1" smtClean="0"/>
              <a:t>result</a:t>
            </a:r>
            <a:r>
              <a:rPr lang="hu-HU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assertTrue</a:t>
            </a:r>
            <a:r>
              <a:rPr lang="hu-HU" dirty="0" smtClean="0"/>
              <a:t>(</a:t>
            </a:r>
            <a:r>
              <a:rPr lang="hu-HU" dirty="0" err="1" smtClean="0"/>
              <a:t>result</a:t>
            </a:r>
            <a:r>
              <a:rPr lang="hu-HU" dirty="0" smtClean="0"/>
              <a:t>)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…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assertThat</a:t>
            </a:r>
            <a:r>
              <a:rPr lang="hu-HU" dirty="0" smtClean="0"/>
              <a:t>(</a:t>
            </a:r>
            <a:r>
              <a:rPr lang="hu-HU" dirty="0" err="1" smtClean="0"/>
              <a:t>result</a:t>
            </a:r>
            <a:r>
              <a:rPr lang="hu-HU" dirty="0" smtClean="0"/>
              <a:t>, </a:t>
            </a:r>
            <a:r>
              <a:rPr lang="hu-HU" dirty="0" err="1" smtClean="0"/>
              <a:t>matcher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2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 unit teszt metódus felépítése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7" y="1500854"/>
            <a:ext cx="87235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@Test</a:t>
            </a:r>
          </a:p>
          <a:p>
            <a:r>
              <a:rPr lang="en-US" sz="1400" b="1" dirty="0"/>
              <a:t>public void </a:t>
            </a:r>
            <a:r>
              <a:rPr lang="en-US" sz="1400" b="1" dirty="0" err="1"/>
              <a:t>getValueShouldReturnTheSumOfLeftAndRightExpression</a:t>
            </a:r>
            <a:r>
              <a:rPr lang="en-US" sz="1400" b="1" dirty="0"/>
              <a:t>() {</a:t>
            </a:r>
          </a:p>
          <a:p>
            <a:pPr lvl="1"/>
            <a:r>
              <a:rPr lang="en-US" sz="1400" dirty="0"/>
              <a:t>// Given</a:t>
            </a:r>
          </a:p>
          <a:p>
            <a:pPr lvl="1"/>
            <a:r>
              <a:rPr lang="en-US" sz="1400" b="1" dirty="0"/>
              <a:t>final Expression left = </a:t>
            </a:r>
            <a:r>
              <a:rPr lang="en-US" sz="1400" b="1" i="1" dirty="0"/>
              <a:t>LITERAL_1;</a:t>
            </a:r>
          </a:p>
          <a:p>
            <a:pPr lvl="1"/>
            <a:r>
              <a:rPr lang="en-US" sz="1400" b="1" dirty="0"/>
              <a:t>final Expression right = </a:t>
            </a:r>
            <a:r>
              <a:rPr lang="en-US" sz="1400" b="1" i="1" dirty="0"/>
              <a:t>LITERAL_2;</a:t>
            </a:r>
          </a:p>
          <a:p>
            <a:pPr lvl="1"/>
            <a:r>
              <a:rPr lang="en-US" sz="1400" b="1" dirty="0"/>
              <a:t>final </a:t>
            </a:r>
            <a:r>
              <a:rPr lang="en-US" sz="1400" b="1" dirty="0" err="1"/>
              <a:t>int</a:t>
            </a:r>
            <a:r>
              <a:rPr lang="en-US" sz="1400" b="1" dirty="0"/>
              <a:t> expected = 3;</a:t>
            </a:r>
          </a:p>
          <a:p>
            <a:pPr lvl="1"/>
            <a:r>
              <a:rPr lang="en-US" sz="1400" b="1" dirty="0"/>
              <a:t>final Addition </a:t>
            </a:r>
            <a:r>
              <a:rPr lang="en-US" sz="1400" b="1" dirty="0" err="1"/>
              <a:t>underTest</a:t>
            </a:r>
            <a:r>
              <a:rPr lang="en-US" sz="1400" b="1" dirty="0"/>
              <a:t> = new Addition(left, right);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When</a:t>
            </a:r>
          </a:p>
          <a:p>
            <a:pPr lvl="1"/>
            <a:r>
              <a:rPr lang="en-US" sz="1400" b="1" dirty="0" err="1"/>
              <a:t>int</a:t>
            </a:r>
            <a:r>
              <a:rPr lang="en-US" sz="1400" b="1" dirty="0"/>
              <a:t> result = </a:t>
            </a:r>
            <a:r>
              <a:rPr lang="en-US" sz="1400" b="1" dirty="0" err="1"/>
              <a:t>underTest.getValue</a:t>
            </a:r>
            <a:r>
              <a:rPr lang="en-US" sz="1400" b="1" dirty="0"/>
              <a:t>();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Then</a:t>
            </a:r>
          </a:p>
          <a:p>
            <a:pPr lvl="1"/>
            <a:r>
              <a:rPr lang="en-US" sz="1400" i="1" dirty="0" err="1"/>
              <a:t>assertEquals</a:t>
            </a:r>
            <a:r>
              <a:rPr lang="en-US" sz="1400" i="1" dirty="0"/>
              <a:t>(expected, result);</a:t>
            </a:r>
          </a:p>
          <a:p>
            <a:r>
              <a:rPr lang="en-US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740</Words>
  <Application>Microsoft Office PowerPoint</Application>
  <PresentationFormat>On-screen Show (16:9)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PowerPoint Presentation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58</cp:revision>
  <dcterms:created xsi:type="dcterms:W3CDTF">2015-01-25T18:30:45Z</dcterms:created>
  <dcterms:modified xsi:type="dcterms:W3CDTF">2015-10-08T12:36:26Z</dcterms:modified>
</cp:coreProperties>
</file>