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Servelt</a:t>
            </a:r>
            <a:r>
              <a:rPr lang="hu-HU" dirty="0" smtClean="0"/>
              <a:t> </a:t>
            </a:r>
            <a:r>
              <a:rPr lang="hu-HU" dirty="0"/>
              <a:t>API- </a:t>
            </a:r>
            <a:r>
              <a:rPr lang="hu-HU" dirty="0" err="1" smtClean="0"/>
              <a:t>Servlet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44548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 err="1"/>
              <a:t>Servlet</a:t>
            </a:r>
            <a:endParaRPr lang="hu-HU" dirty="0"/>
          </a:p>
          <a:p>
            <a:pPr lvl="1"/>
            <a:r>
              <a:rPr lang="hu-HU" sz="2800" dirty="0"/>
              <a:t>Egy java program ami Web servereken fut, képes válaszokat küldeni kliens oldali kérésekre.</a:t>
            </a:r>
          </a:p>
          <a:p>
            <a:pPr lvl="1"/>
            <a:endParaRPr lang="hu-HU" sz="2800" dirty="0"/>
          </a:p>
          <a:p>
            <a:r>
              <a:rPr lang="hu-HU" dirty="0" err="1"/>
              <a:t>ServletConfig</a:t>
            </a:r>
            <a:endParaRPr lang="hu-HU" dirty="0"/>
          </a:p>
          <a:p>
            <a:pPr lvl="1"/>
            <a:r>
              <a:rPr lang="hu-HU" sz="2800" dirty="0"/>
              <a:t>Minden </a:t>
            </a:r>
            <a:r>
              <a:rPr lang="hu-HU" sz="2800" dirty="0" err="1"/>
              <a:t>servlethez</a:t>
            </a:r>
            <a:r>
              <a:rPr lang="hu-HU" sz="2800" dirty="0"/>
              <a:t> külön létezik, az egyes </a:t>
            </a:r>
            <a:r>
              <a:rPr lang="hu-HU" sz="2800" dirty="0" err="1"/>
              <a:t>szerveletek</a:t>
            </a:r>
            <a:r>
              <a:rPr lang="hu-HU" sz="2800" dirty="0"/>
              <a:t> </a:t>
            </a:r>
            <a:r>
              <a:rPr lang="hu-HU" sz="2800" dirty="0" err="1"/>
              <a:t>inicializációjához</a:t>
            </a:r>
            <a:r>
              <a:rPr lang="hu-HU" sz="2800" dirty="0"/>
              <a:t> szükséges paramétereket tartalmazza.</a:t>
            </a:r>
          </a:p>
          <a:p>
            <a:pPr lvl="1"/>
            <a:endParaRPr lang="hu-HU" sz="2800" dirty="0"/>
          </a:p>
          <a:p>
            <a:r>
              <a:rPr lang="hu-HU" dirty="0" err="1"/>
              <a:t>GenericServlet</a:t>
            </a:r>
            <a:endParaRPr lang="hu-HU" dirty="0"/>
          </a:p>
          <a:p>
            <a:pPr lvl="1"/>
            <a:r>
              <a:rPr lang="hu-HU" sz="2800" dirty="0"/>
              <a:t>Általános, protokoll független </a:t>
            </a:r>
            <a:r>
              <a:rPr lang="hu-HU" sz="2800" dirty="0" err="1"/>
              <a:t>servlet</a:t>
            </a:r>
            <a:r>
              <a:rPr lang="hu-H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9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1872"/>
            <a:ext cx="7886700" cy="994172"/>
          </a:xfrm>
        </p:spPr>
        <p:txBody>
          <a:bodyPr/>
          <a:lstStyle/>
          <a:p>
            <a:r>
              <a:rPr lang="hu-HU" dirty="0" smtClean="0"/>
              <a:t>HTTP </a:t>
            </a:r>
            <a:r>
              <a:rPr lang="hu-HU" dirty="0" err="1" smtClean="0"/>
              <a:t>Servlet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err="1"/>
              <a:t>HttpServlet</a:t>
            </a:r>
            <a:endParaRPr lang="hu-HU" dirty="0"/>
          </a:p>
          <a:p>
            <a:pPr lvl="1"/>
            <a:r>
              <a:rPr lang="hu-HU" sz="2800" dirty="0"/>
              <a:t>HTTP kéréseket kiszolgáló </a:t>
            </a:r>
            <a:r>
              <a:rPr lang="hu-HU" sz="2800" dirty="0" err="1"/>
              <a:t>servlet</a:t>
            </a:r>
            <a:endParaRPr lang="hu-HU" sz="2800" dirty="0"/>
          </a:p>
          <a:p>
            <a:pPr lvl="1"/>
            <a:r>
              <a:rPr lang="hu-HU" sz="2800" dirty="0"/>
              <a:t>A </a:t>
            </a:r>
            <a:r>
              <a:rPr lang="hu-HU" sz="2800" dirty="0" err="1"/>
              <a:t>container</a:t>
            </a:r>
            <a:r>
              <a:rPr lang="hu-HU" sz="2800" dirty="0"/>
              <a:t> példányosítja, csak egy példány létezik belőle!</a:t>
            </a:r>
          </a:p>
          <a:p>
            <a:r>
              <a:rPr lang="hu-HU" dirty="0"/>
              <a:t>Deklaráció</a:t>
            </a:r>
          </a:p>
          <a:p>
            <a:pPr lvl="1"/>
            <a:r>
              <a:rPr lang="hu-HU" sz="2800" dirty="0" err="1"/>
              <a:t>web.xml</a:t>
            </a:r>
            <a:endParaRPr lang="hu-HU" sz="2800" dirty="0"/>
          </a:p>
          <a:p>
            <a:pPr lvl="1"/>
            <a:r>
              <a:rPr lang="hu-HU" sz="2800" dirty="0"/>
              <a:t>@</a:t>
            </a:r>
            <a:r>
              <a:rPr lang="hu-HU" sz="2800" dirty="0" err="1"/>
              <a:t>WebServlet</a:t>
            </a:r>
            <a:endParaRPr lang="hu-HU" sz="2800" dirty="0"/>
          </a:p>
          <a:p>
            <a:pPr lvl="1"/>
            <a:r>
              <a:rPr lang="hu-HU" sz="2800" dirty="0" err="1"/>
              <a:t>ServletContext.addServlet</a:t>
            </a:r>
            <a:r>
              <a:rPr lang="hu-H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8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6585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/>
              <a:t>/</a:t>
            </a:r>
            <a:r>
              <a:rPr lang="hu-HU" dirty="0" err="1" smtClean="0"/>
              <a:t>Resonse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 err="1"/>
              <a:t>HttpServletRequest</a:t>
            </a:r>
            <a:endParaRPr lang="hu-HU" dirty="0"/>
          </a:p>
          <a:p>
            <a:pPr lvl="1"/>
            <a:r>
              <a:rPr lang="hu-HU" dirty="0"/>
              <a:t>A kéréseket reprezentáló objektum</a:t>
            </a:r>
          </a:p>
          <a:p>
            <a:r>
              <a:rPr lang="hu-HU" dirty="0" err="1"/>
              <a:t>HttpServletResponse</a:t>
            </a:r>
            <a:endParaRPr lang="hu-HU" dirty="0"/>
          </a:p>
          <a:p>
            <a:pPr lvl="1"/>
            <a:r>
              <a:rPr lang="hu-HU" dirty="0"/>
              <a:t>A válaszokat reprezentáló objektum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58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26013"/>
            <a:ext cx="7886700" cy="994172"/>
          </a:xfrm>
        </p:spPr>
        <p:txBody>
          <a:bodyPr/>
          <a:lstStyle/>
          <a:p>
            <a:r>
              <a:rPr lang="hu-HU" dirty="0" err="1" smtClean="0"/>
              <a:t>Request</a:t>
            </a:r>
            <a:r>
              <a:rPr lang="hu-HU" dirty="0"/>
              <a:t> </a:t>
            </a:r>
            <a:r>
              <a:rPr lang="hu-HU" dirty="0" err="1" smtClean="0"/>
              <a:t>Parameter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/>
              <a:t>Kliens oldalról jön</a:t>
            </a:r>
          </a:p>
          <a:p>
            <a:r>
              <a:rPr lang="hu-HU" dirty="0"/>
              <a:t>Tipikusan </a:t>
            </a:r>
            <a:r>
              <a:rPr lang="hu-HU" dirty="0" err="1"/>
              <a:t>form</a:t>
            </a:r>
            <a:r>
              <a:rPr lang="hu-HU" dirty="0"/>
              <a:t> adatok</a:t>
            </a:r>
          </a:p>
          <a:p>
            <a:r>
              <a:rPr lang="hu-HU" dirty="0"/>
              <a:t>Csak </a:t>
            </a:r>
            <a:r>
              <a:rPr lang="hu-HU" dirty="0" err="1"/>
              <a:t>String</a:t>
            </a:r>
            <a:r>
              <a:rPr lang="hu-HU" dirty="0"/>
              <a:t> lehet</a:t>
            </a:r>
          </a:p>
          <a:p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1677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38370"/>
            <a:ext cx="7886700" cy="994172"/>
          </a:xfrm>
        </p:spPr>
        <p:txBody>
          <a:bodyPr/>
          <a:lstStyle/>
          <a:p>
            <a:r>
              <a:rPr lang="hu-HU" dirty="0" err="1" smtClean="0"/>
              <a:t>Request</a:t>
            </a:r>
            <a:r>
              <a:rPr lang="hu-HU" dirty="0"/>
              <a:t> </a:t>
            </a:r>
            <a:r>
              <a:rPr lang="hu-HU" dirty="0" err="1"/>
              <a:t>Attribute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/>
              <a:t>Csak szerver oldali kommunikáció</a:t>
            </a:r>
          </a:p>
          <a:p>
            <a:r>
              <a:rPr lang="hu-HU" dirty="0"/>
              <a:t>Tetszőleges objektum lehet</a:t>
            </a:r>
          </a:p>
          <a:p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41271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7159"/>
            <a:ext cx="7886700" cy="994172"/>
          </a:xfrm>
        </p:spPr>
        <p:txBody>
          <a:bodyPr/>
          <a:lstStyle/>
          <a:p>
            <a:r>
              <a:rPr lang="hu-HU" dirty="0" err="1" smtClean="0"/>
              <a:t>Forward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 smtClean="0"/>
              <a:t>A kérést küldjük tovább</a:t>
            </a:r>
          </a:p>
          <a:p>
            <a:pPr lvl="1"/>
            <a:r>
              <a:rPr lang="hu-HU" dirty="0" err="1" smtClean="0"/>
              <a:t>RequestDispatcher</a:t>
            </a:r>
            <a:endParaRPr lang="hu-HU" dirty="0" smtClean="0"/>
          </a:p>
          <a:p>
            <a:pPr lvl="1"/>
            <a:r>
              <a:rPr lang="hu-HU" dirty="0" smtClean="0"/>
              <a:t>Az URL nem változik</a:t>
            </a:r>
          </a:p>
          <a:p>
            <a:pPr lvl="1"/>
            <a:r>
              <a:rPr lang="hu-HU" dirty="0" smtClean="0"/>
              <a:t>Paraméterek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47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8"/>
            <a:ext cx="7886700" cy="994172"/>
          </a:xfrm>
        </p:spPr>
        <p:txBody>
          <a:bodyPr/>
          <a:lstStyle/>
          <a:p>
            <a:r>
              <a:rPr lang="hu-HU" dirty="0" err="1" smtClean="0"/>
              <a:t>Forward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81" y="1251585"/>
            <a:ext cx="578643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 smtClean="0"/>
              <a:t>Include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 smtClean="0"/>
              <a:t>A más </a:t>
            </a:r>
            <a:r>
              <a:rPr lang="hu-HU" dirty="0" err="1" smtClean="0"/>
              <a:t>servletek</a:t>
            </a:r>
            <a:r>
              <a:rPr lang="hu-HU" dirty="0" smtClean="0"/>
              <a:t> válaszát használjuk</a:t>
            </a:r>
          </a:p>
          <a:p>
            <a:pPr lvl="1"/>
            <a:r>
              <a:rPr lang="hu-HU" dirty="0" err="1" smtClean="0"/>
              <a:t>RequestDispatcher</a:t>
            </a:r>
            <a:endParaRPr lang="hu-HU" dirty="0" smtClean="0"/>
          </a:p>
          <a:p>
            <a:pPr lvl="1"/>
            <a:r>
              <a:rPr lang="hu-HU" dirty="0" smtClean="0"/>
              <a:t>Az URL nem változik</a:t>
            </a:r>
          </a:p>
          <a:p>
            <a:pPr lvl="1"/>
            <a:r>
              <a:rPr lang="hu-HU" dirty="0" smtClean="0"/>
              <a:t>Paraméterek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51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5401" y="533337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 smtClean="0"/>
              <a:t>Include</a:t>
            </a:r>
            <a:endParaRPr lang="hu-HU" dirty="0"/>
          </a:p>
        </p:txBody>
      </p:sp>
      <p:pic>
        <p:nvPicPr>
          <p:cNvPr id="1026" name="Picture 2" descr="http://www.javatpoint.com/images/inclu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70" y="1393688"/>
            <a:ext cx="596646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0"/>
            <a:ext cx="7886700" cy="994172"/>
          </a:xfrm>
        </p:spPr>
        <p:txBody>
          <a:bodyPr/>
          <a:lstStyle/>
          <a:p>
            <a:r>
              <a:rPr lang="hu-HU" dirty="0" err="1"/>
              <a:t>R</a:t>
            </a:r>
            <a:r>
              <a:rPr lang="hu-HU" dirty="0" err="1" smtClean="0"/>
              <a:t>edirect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/>
              <a:t>A </a:t>
            </a:r>
            <a:r>
              <a:rPr lang="hu-HU" dirty="0" smtClean="0"/>
              <a:t>választ küldjük </a:t>
            </a:r>
            <a:r>
              <a:rPr lang="hu-HU" dirty="0"/>
              <a:t>tovább</a:t>
            </a:r>
          </a:p>
          <a:p>
            <a:pPr lvl="1"/>
            <a:r>
              <a:rPr lang="hu-HU" dirty="0" smtClean="0"/>
              <a:t>Az URL változik</a:t>
            </a:r>
          </a:p>
          <a:p>
            <a:pPr lvl="1"/>
            <a:r>
              <a:rPr lang="hu-HU" dirty="0" smtClean="0"/>
              <a:t>Paraméterek nem adhatóak át</a:t>
            </a:r>
          </a:p>
          <a:p>
            <a:pPr lvl="1"/>
            <a:r>
              <a:rPr lang="hu-HU" dirty="0" err="1" smtClean="0"/>
              <a:t>respose.senRedirect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60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77731"/>
            <a:ext cx="7886700" cy="994172"/>
          </a:xfrm>
        </p:spPr>
        <p:txBody>
          <a:bodyPr/>
          <a:lstStyle/>
          <a:p>
            <a:r>
              <a:rPr lang="hu-HU" dirty="0" smtClean="0"/>
              <a:t>Web alkalmazás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Készítsünk Web alkalmazást  </a:t>
            </a:r>
            <a:r>
              <a:rPr lang="hu-HU" dirty="0" err="1" smtClean="0"/>
              <a:t>maven</a:t>
            </a:r>
            <a:r>
              <a:rPr lang="hu-HU" dirty="0"/>
              <a:t> </a:t>
            </a:r>
            <a:r>
              <a:rPr lang="hu-HU" dirty="0" err="1" smtClean="0"/>
              <a:t>archetype-pal</a:t>
            </a:r>
            <a:endParaRPr lang="hu-HU" dirty="0"/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1202026" y="1988485"/>
            <a:ext cx="7406640" cy="144578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 err="1"/>
              <a:t>mvn</a:t>
            </a:r>
            <a:r>
              <a:rPr lang="hu-HU" sz="1080" dirty="0"/>
              <a:t> </a:t>
            </a:r>
            <a:r>
              <a:rPr lang="hu-HU" sz="1080" dirty="0" err="1"/>
              <a:t>archetype</a:t>
            </a:r>
            <a:r>
              <a:rPr lang="hu-HU" sz="1080" dirty="0"/>
              <a:t>:</a:t>
            </a:r>
            <a:r>
              <a:rPr lang="hu-HU" sz="1080" dirty="0" err="1"/>
              <a:t>create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-DarchetypeGroupId</a:t>
            </a:r>
            <a:r>
              <a:rPr lang="hu-HU" sz="1080" dirty="0"/>
              <a:t>=</a:t>
            </a:r>
            <a:r>
              <a:rPr lang="hu-HU" sz="1080" dirty="0" err="1"/>
              <a:t>org.apache.maven.archetypes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-DarchetypeArtifactId</a:t>
            </a:r>
            <a:r>
              <a:rPr lang="hu-HU" sz="1080" dirty="0"/>
              <a:t>=</a:t>
            </a:r>
            <a:r>
              <a:rPr lang="hu-HU" sz="1080" dirty="0" err="1"/>
              <a:t>maven-archetype-webapp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-DarchetypeVersion</a:t>
            </a:r>
            <a:r>
              <a:rPr lang="hu-HU" sz="1080" dirty="0"/>
              <a:t>=1.0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-DgroupId</a:t>
            </a:r>
            <a:r>
              <a:rPr lang="hu-HU" sz="1080" dirty="0"/>
              <a:t>=</a:t>
            </a:r>
            <a:r>
              <a:rPr lang="hu-HU" sz="1080" dirty="0" err="1"/>
              <a:t>java.com.example.projects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-DartifactId</a:t>
            </a:r>
            <a:r>
              <a:rPr lang="hu-HU" sz="1080" dirty="0"/>
              <a:t>=</a:t>
            </a:r>
            <a:r>
              <a:rPr lang="hu-HU" sz="1080" dirty="0" err="1"/>
              <a:t>mywebtest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-Dversion</a:t>
            </a:r>
            <a:r>
              <a:rPr lang="hu-HU" sz="1080" dirty="0"/>
              <a:t>=1.0-SNAPSHOT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35989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90088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Session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Munkamenet, egy kliens munkamentéhez tartozó objektum</a:t>
            </a:r>
          </a:p>
          <a:p>
            <a:r>
              <a:rPr lang="hu-HU" dirty="0" smtClean="0"/>
              <a:t>Session </a:t>
            </a:r>
            <a:r>
              <a:rPr lang="hu-HU" dirty="0" err="1" smtClean="0"/>
              <a:t>scope</a:t>
            </a:r>
            <a:r>
              <a:rPr lang="hu-HU" dirty="0" smtClean="0"/>
              <a:t> attribútumokat tárol</a:t>
            </a:r>
          </a:p>
          <a:p>
            <a:r>
              <a:rPr lang="hu-HU" dirty="0" smtClean="0"/>
              <a:t>Az egy munkamenetben hívott </a:t>
            </a:r>
            <a:r>
              <a:rPr lang="hu-HU" dirty="0" err="1" smtClean="0"/>
              <a:t>servletek</a:t>
            </a:r>
            <a:r>
              <a:rPr lang="hu-HU" dirty="0" smtClean="0"/>
              <a:t> ugyan azt a sessiont érhetik el</a:t>
            </a:r>
          </a:p>
          <a:p>
            <a:r>
              <a:rPr lang="hu-HU" dirty="0" err="1" smtClean="0"/>
              <a:t>Request.getSession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86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3177"/>
            <a:ext cx="7886700" cy="994172"/>
          </a:xfrm>
        </p:spPr>
        <p:txBody>
          <a:bodyPr/>
          <a:lstStyle/>
          <a:p>
            <a:r>
              <a:rPr lang="hu-HU" dirty="0" smtClean="0"/>
              <a:t>Függőségek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Minimum a </a:t>
            </a:r>
            <a:r>
              <a:rPr lang="hu-HU" dirty="0" err="1" smtClean="0"/>
              <a:t>servlet-api</a:t>
            </a:r>
            <a:endParaRPr lang="hu-HU" dirty="0" smtClean="0"/>
          </a:p>
          <a:p>
            <a:r>
              <a:rPr lang="hu-HU" dirty="0" smtClean="0"/>
              <a:t>Figyeljünk oda, hogy a </a:t>
            </a:r>
            <a:r>
              <a:rPr lang="hu-HU" dirty="0" err="1" smtClean="0"/>
              <a:t>web.xml</a:t>
            </a:r>
            <a:r>
              <a:rPr lang="hu-HU" dirty="0" smtClean="0"/>
              <a:t>–</a:t>
            </a:r>
            <a:r>
              <a:rPr lang="hu-HU" dirty="0" err="1" smtClean="0"/>
              <a:t>ünk</a:t>
            </a:r>
            <a:r>
              <a:rPr lang="hu-HU" dirty="0" smtClean="0"/>
              <a:t> verziójára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2278738"/>
            <a:ext cx="7406640" cy="84754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/>
              <a:t>&lt;!DOCTYPE </a:t>
            </a:r>
            <a:r>
              <a:rPr lang="hu-HU" sz="1080" dirty="0" err="1"/>
              <a:t>web-app</a:t>
            </a:r>
            <a:r>
              <a:rPr lang="hu-HU" sz="1080" dirty="0"/>
              <a:t> PUBLIC</a:t>
            </a:r>
          </a:p>
          <a:p>
            <a:pPr marL="0" indent="0">
              <a:buNone/>
            </a:pPr>
            <a:r>
              <a:rPr lang="hu-HU" sz="1080" dirty="0"/>
              <a:t> "-//Sun Microsystems, Inc.//DTD Web </a:t>
            </a:r>
            <a:r>
              <a:rPr lang="hu-HU" sz="1080" dirty="0" err="1"/>
              <a:t>Application</a:t>
            </a:r>
            <a:r>
              <a:rPr lang="hu-HU" sz="1080" dirty="0"/>
              <a:t> 2.3//EN"</a:t>
            </a:r>
          </a:p>
          <a:p>
            <a:pPr marL="0" indent="0">
              <a:buNone/>
            </a:pPr>
            <a:r>
              <a:rPr lang="hu-HU" sz="1080" dirty="0"/>
              <a:t> "http://java.sun.com/dtd/web-app_2_3.dtd" &gt;</a:t>
            </a:r>
          </a:p>
          <a:p>
            <a:pPr marL="0" indent="0">
              <a:buNone/>
            </a:pPr>
            <a:r>
              <a:rPr lang="hu-HU" sz="1080" dirty="0"/>
              <a:t> &lt;</a:t>
            </a:r>
            <a:r>
              <a:rPr lang="hu-HU" sz="1080" dirty="0" err="1"/>
              <a:t>web-app</a:t>
            </a:r>
            <a:r>
              <a:rPr lang="hu-HU" sz="1080" dirty="0"/>
              <a:t>&gt;</a:t>
            </a:r>
            <a:endParaRPr lang="en-US" sz="108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942797" y="3172970"/>
            <a:ext cx="7406640" cy="98052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80" dirty="0"/>
              <a:t>&lt;web-</a:t>
            </a:r>
            <a:r>
              <a:rPr lang="de-DE" sz="1080" dirty="0" err="1"/>
              <a:t>app</a:t>
            </a:r>
            <a:r>
              <a:rPr lang="de-DE" sz="1080" dirty="0"/>
              <a:t> </a:t>
            </a:r>
            <a:r>
              <a:rPr lang="de-DE" sz="1080" dirty="0" err="1"/>
              <a:t>xmlns</a:t>
            </a:r>
            <a:r>
              <a:rPr lang="de-DE" sz="1080" dirty="0"/>
              <a:t>=</a:t>
            </a:r>
            <a:r>
              <a:rPr lang="de-DE" sz="1080" i="1" dirty="0"/>
              <a:t>"http://xmlns.jcp.org/</a:t>
            </a:r>
            <a:r>
              <a:rPr lang="de-DE" sz="1080" i="1" dirty="0" err="1"/>
              <a:t>xml</a:t>
            </a:r>
            <a:r>
              <a:rPr lang="de-DE" sz="1080" i="1" dirty="0"/>
              <a:t>/</a:t>
            </a:r>
            <a:r>
              <a:rPr lang="de-DE" sz="1080" i="1" dirty="0" err="1"/>
              <a:t>ns</a:t>
            </a:r>
            <a:r>
              <a:rPr lang="de-DE" sz="1080" i="1" dirty="0"/>
              <a:t>/</a:t>
            </a:r>
            <a:r>
              <a:rPr lang="de-DE" sz="1080" i="1" dirty="0" err="1"/>
              <a:t>javaee</a:t>
            </a:r>
            <a:r>
              <a:rPr lang="de-DE" sz="1080" i="1" dirty="0"/>
              <a:t>" </a:t>
            </a:r>
            <a:r>
              <a:rPr lang="de-DE" sz="1080" i="1" dirty="0" err="1"/>
              <a:t>xmlns:xsi</a:t>
            </a:r>
            <a:r>
              <a:rPr lang="de-DE" sz="1080" i="1" dirty="0"/>
              <a:t>="http://www.w3.org/2001/XMLSchema-instance"</a:t>
            </a:r>
          </a:p>
          <a:p>
            <a:pPr marL="0" indent="0">
              <a:buNone/>
            </a:pPr>
            <a:r>
              <a:rPr lang="hu-HU" sz="1080" dirty="0" err="1"/>
              <a:t>xsi</a:t>
            </a:r>
            <a:r>
              <a:rPr lang="hu-HU" sz="1080" dirty="0"/>
              <a:t>:</a:t>
            </a:r>
            <a:r>
              <a:rPr lang="hu-HU" sz="1080" dirty="0" err="1"/>
              <a:t>schemaLocation</a:t>
            </a:r>
            <a:r>
              <a:rPr lang="hu-HU" sz="1080" dirty="0"/>
              <a:t>=</a:t>
            </a:r>
            <a:r>
              <a:rPr lang="hu-HU" sz="1080" i="1" dirty="0"/>
              <a:t>"http://xmlns.jcp.org/xml/ns/javaee http://xmlns.jcp.org/xml/ns/javaee/web-app_3_1.xsd"</a:t>
            </a:r>
          </a:p>
          <a:p>
            <a:pPr marL="0" indent="0">
              <a:buNone/>
            </a:pPr>
            <a:r>
              <a:rPr lang="hu-HU" sz="1080" dirty="0"/>
              <a:t>version=</a:t>
            </a:r>
            <a:r>
              <a:rPr lang="hu-HU" sz="1080" i="1" dirty="0"/>
              <a:t>"3.1"&gt;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10975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14801"/>
            <a:ext cx="7886700" cy="994172"/>
          </a:xfrm>
        </p:spPr>
        <p:txBody>
          <a:bodyPr/>
          <a:lstStyle/>
          <a:p>
            <a:r>
              <a:rPr lang="hu-HU" dirty="0" smtClean="0"/>
              <a:t>Web alkalmazás 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1060054" y="1281013"/>
            <a:ext cx="7406640" cy="3439916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/>
              <a:t> |-- </a:t>
            </a:r>
            <a:r>
              <a:rPr lang="hu-HU" sz="1080" dirty="0" err="1"/>
              <a:t>pom.xml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`-- </a:t>
            </a:r>
            <a:r>
              <a:rPr lang="hu-HU" sz="1080" dirty="0" err="1"/>
              <a:t>src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`-- main</a:t>
            </a:r>
          </a:p>
          <a:p>
            <a:pPr marL="0" indent="0">
              <a:buNone/>
            </a:pPr>
            <a:r>
              <a:rPr lang="hu-HU" sz="1080" dirty="0"/>
              <a:t>         |-- java</a:t>
            </a:r>
          </a:p>
          <a:p>
            <a:pPr marL="0" indent="0">
              <a:buNone/>
            </a:pPr>
            <a:r>
              <a:rPr lang="hu-HU" sz="1080" dirty="0"/>
              <a:t>         |   `-- </a:t>
            </a:r>
            <a:r>
              <a:rPr lang="hu-HU" sz="1080" dirty="0" err="1"/>
              <a:t>com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`-- </a:t>
            </a:r>
            <a:r>
              <a:rPr lang="hu-HU" sz="1080" dirty="0" err="1"/>
              <a:t>example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    `-- </a:t>
            </a:r>
            <a:r>
              <a:rPr lang="hu-HU" sz="1080" dirty="0" err="1"/>
              <a:t>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        `-- </a:t>
            </a:r>
            <a:r>
              <a:rPr lang="hu-HU" sz="1080" dirty="0" err="1"/>
              <a:t>SampleAction.java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|-- </a:t>
            </a:r>
            <a:r>
              <a:rPr lang="hu-HU" sz="1080" dirty="0" err="1"/>
              <a:t>resources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`-- </a:t>
            </a:r>
            <a:r>
              <a:rPr lang="hu-HU" sz="1080" dirty="0" err="1"/>
              <a:t>images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`-- </a:t>
            </a:r>
            <a:r>
              <a:rPr lang="hu-HU" sz="1080" dirty="0" err="1"/>
              <a:t>sampleimage.jpg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`-- </a:t>
            </a:r>
            <a:r>
              <a:rPr lang="hu-HU" sz="1080" dirty="0" err="1"/>
              <a:t>webapp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|-- WEB-INF</a:t>
            </a:r>
          </a:p>
          <a:p>
            <a:pPr marL="0" indent="0">
              <a:buNone/>
            </a:pPr>
            <a:r>
              <a:rPr lang="hu-HU" sz="1080" dirty="0"/>
              <a:t>             |   `-- </a:t>
            </a:r>
            <a:r>
              <a:rPr lang="hu-HU" sz="1080" dirty="0" err="1"/>
              <a:t>web.xml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|-- </a:t>
            </a:r>
            <a:r>
              <a:rPr lang="hu-HU" sz="1080" dirty="0" err="1"/>
              <a:t>index.jsp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`-- </a:t>
            </a:r>
            <a:r>
              <a:rPr lang="hu-HU" sz="1080" dirty="0" err="1"/>
              <a:t>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    `-- </a:t>
            </a:r>
            <a:r>
              <a:rPr lang="hu-HU" sz="1080" dirty="0" err="1"/>
              <a:t>websource.jsp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18421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2471" y="502445"/>
            <a:ext cx="7886700" cy="994172"/>
          </a:xfrm>
        </p:spPr>
        <p:txBody>
          <a:bodyPr/>
          <a:lstStyle/>
          <a:p>
            <a:r>
              <a:rPr lang="hu-HU" dirty="0" err="1" smtClean="0"/>
              <a:t>War</a:t>
            </a:r>
            <a:r>
              <a:rPr lang="hu-HU" dirty="0" smtClean="0"/>
              <a:t> felépítése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794647" y="1223551"/>
            <a:ext cx="7406640" cy="352320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/>
              <a:t> |-- META-INF</a:t>
            </a:r>
          </a:p>
          <a:p>
            <a:pPr marL="0" indent="0">
              <a:buNone/>
            </a:pPr>
            <a:r>
              <a:rPr lang="hu-HU" sz="1080" dirty="0"/>
              <a:t> |   |-- MANIFEST.MF</a:t>
            </a:r>
          </a:p>
          <a:p>
            <a:pPr marL="0" indent="0">
              <a:buNone/>
            </a:pPr>
            <a:r>
              <a:rPr lang="hu-HU" sz="1080" dirty="0"/>
              <a:t> |   `-- </a:t>
            </a:r>
            <a:r>
              <a:rPr lang="hu-HU" sz="1080" dirty="0" err="1"/>
              <a:t>maven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`-- </a:t>
            </a:r>
            <a:r>
              <a:rPr lang="hu-HU" sz="1080" dirty="0" err="1"/>
              <a:t>com.example.projects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    `-- </a:t>
            </a:r>
            <a:r>
              <a:rPr lang="hu-HU" sz="1080" dirty="0" err="1"/>
              <a:t>documentedproject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        |-- </a:t>
            </a:r>
            <a:r>
              <a:rPr lang="hu-HU" sz="1080" dirty="0" err="1"/>
              <a:t>pom.properties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        `-- </a:t>
            </a:r>
            <a:r>
              <a:rPr lang="hu-HU" sz="1080" dirty="0" err="1"/>
              <a:t>pom.xml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|-- WEB-INF</a:t>
            </a:r>
          </a:p>
          <a:p>
            <a:pPr marL="0" indent="0">
              <a:buNone/>
            </a:pPr>
            <a:r>
              <a:rPr lang="hu-HU" sz="1080" dirty="0"/>
              <a:t> |   |-- </a:t>
            </a:r>
            <a:r>
              <a:rPr lang="hu-HU" sz="1080" dirty="0" err="1"/>
              <a:t>classes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|-- </a:t>
            </a:r>
            <a:r>
              <a:rPr lang="hu-HU" sz="1080" dirty="0" err="1"/>
              <a:t>com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   `-- </a:t>
            </a:r>
            <a:r>
              <a:rPr lang="hu-HU" sz="1080" dirty="0" err="1"/>
              <a:t>example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       `-- </a:t>
            </a:r>
            <a:r>
              <a:rPr lang="hu-HU" sz="1080" dirty="0" err="1"/>
              <a:t>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           |-- </a:t>
            </a:r>
            <a:r>
              <a:rPr lang="hu-HU" sz="1080" dirty="0" err="1"/>
              <a:t>SampleAction.class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`-- </a:t>
            </a:r>
            <a:r>
              <a:rPr lang="hu-HU" sz="1080" dirty="0" err="1"/>
              <a:t>images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    `-- </a:t>
            </a:r>
            <a:r>
              <a:rPr lang="hu-HU" sz="1080" dirty="0" err="1"/>
              <a:t>sampleimage.jpg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`-- </a:t>
            </a:r>
            <a:r>
              <a:rPr lang="hu-HU" sz="1080" dirty="0" err="1"/>
              <a:t>web.xml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|-- </a:t>
            </a:r>
            <a:r>
              <a:rPr lang="hu-HU" sz="1080" dirty="0" err="1"/>
              <a:t>index.jsp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`-- </a:t>
            </a:r>
            <a:r>
              <a:rPr lang="hu-HU" sz="1080" dirty="0" err="1"/>
              <a:t>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`-- </a:t>
            </a:r>
            <a:r>
              <a:rPr lang="hu-HU" sz="1080" dirty="0" err="1"/>
              <a:t>websource.jsp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31816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3"/>
            <a:ext cx="7886700" cy="994172"/>
          </a:xfrm>
        </p:spPr>
        <p:txBody>
          <a:bodyPr/>
          <a:lstStyle/>
          <a:p>
            <a:r>
              <a:rPr lang="hu-HU" dirty="0" smtClean="0"/>
              <a:t>Web server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alkalmazás ami képes kiszolgálni HTTP kéréseket.</a:t>
            </a:r>
          </a:p>
          <a:p>
            <a:r>
              <a:rPr lang="hu-HU" dirty="0" smtClean="0"/>
              <a:t>Java Web Server</a:t>
            </a:r>
          </a:p>
          <a:p>
            <a:pPr lvl="1"/>
            <a:r>
              <a:rPr lang="hu-HU" dirty="0" smtClean="0"/>
              <a:t>Olyan alkalmazás ami implementálja a </a:t>
            </a:r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API-t</a:t>
            </a:r>
            <a:endParaRPr lang="hu-HU" dirty="0" smtClean="0"/>
          </a:p>
          <a:p>
            <a:pPr lvl="1"/>
            <a:r>
              <a:rPr lang="hu-HU" dirty="0" smtClean="0"/>
              <a:t>Rendelkezik </a:t>
            </a:r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container-rel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7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 err="1" smtClean="0"/>
              <a:t>Jetty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Jetty</a:t>
            </a:r>
            <a:r>
              <a:rPr lang="hu-HU" dirty="0" smtClean="0"/>
              <a:t> </a:t>
            </a:r>
            <a:r>
              <a:rPr lang="hu-HU" dirty="0" err="1" smtClean="0"/>
              <a:t>Maven</a:t>
            </a:r>
            <a:r>
              <a:rPr lang="hu-HU" dirty="0" smtClean="0"/>
              <a:t> </a:t>
            </a:r>
            <a:r>
              <a:rPr lang="hu-HU" dirty="0" err="1" smtClean="0"/>
              <a:t>plugin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err="1"/>
              <a:t>m</a:t>
            </a:r>
            <a:r>
              <a:rPr lang="hu-HU" dirty="0" err="1" smtClean="0"/>
              <a:t>vn</a:t>
            </a:r>
            <a:r>
              <a:rPr lang="hu-HU" dirty="0" smtClean="0"/>
              <a:t> </a:t>
            </a:r>
            <a:r>
              <a:rPr lang="hu-HU" dirty="0" err="1" smtClean="0"/>
              <a:t>jetty</a:t>
            </a:r>
            <a:r>
              <a:rPr lang="hu-HU" dirty="0" smtClean="0"/>
              <a:t>:</a:t>
            </a:r>
            <a:r>
              <a:rPr lang="hu-HU" dirty="0" err="1" smtClean="0"/>
              <a:t>run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007604" y="1729257"/>
            <a:ext cx="7406640" cy="224343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80" dirty="0"/>
              <a:t>&lt;plugin&gt;</a:t>
            </a:r>
          </a:p>
          <a:p>
            <a:pPr marL="0" indent="0">
              <a:buNone/>
            </a:pPr>
            <a:r>
              <a:rPr lang="en-US" sz="1080" dirty="0"/>
              <a:t>	&lt;</a:t>
            </a:r>
            <a:r>
              <a:rPr lang="en-US" sz="1080" dirty="0" err="1"/>
              <a:t>groupId</a:t>
            </a:r>
            <a:r>
              <a:rPr lang="en-US" sz="1080" dirty="0"/>
              <a:t>&gt;</a:t>
            </a:r>
            <a:r>
              <a:rPr lang="en-US" sz="1080" dirty="0" err="1"/>
              <a:t>org.eclipse.jetty</a:t>
            </a:r>
            <a:r>
              <a:rPr lang="en-US" sz="1080" dirty="0"/>
              <a:t>&lt;/</a:t>
            </a:r>
            <a:r>
              <a:rPr lang="en-US" sz="1080" dirty="0" err="1"/>
              <a:t>groupId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&lt;</a:t>
            </a:r>
            <a:r>
              <a:rPr lang="en-US" sz="1080" dirty="0" err="1"/>
              <a:t>artifactId</a:t>
            </a:r>
            <a:r>
              <a:rPr lang="en-US" sz="1080" dirty="0"/>
              <a:t>&gt;jetty-maven-plugin&lt;/</a:t>
            </a:r>
            <a:r>
              <a:rPr lang="en-US" sz="1080" dirty="0" err="1"/>
              <a:t>artifactId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&lt;version&gt;9.3.0.M2&lt;/version&gt;</a:t>
            </a:r>
          </a:p>
          <a:p>
            <a:pPr marL="0" indent="0">
              <a:buNone/>
            </a:pPr>
            <a:r>
              <a:rPr lang="en-US" sz="1080" dirty="0"/>
              <a:t>	&lt;configuration&gt;</a:t>
            </a:r>
          </a:p>
          <a:p>
            <a:pPr marL="0" indent="0">
              <a:buNone/>
            </a:pPr>
            <a:r>
              <a:rPr lang="en-US" sz="1080" dirty="0"/>
              <a:t>		&lt;</a:t>
            </a:r>
            <a:r>
              <a:rPr lang="en-US" sz="1080" dirty="0" err="1"/>
              <a:t>scanIntervalSeconds</a:t>
            </a:r>
            <a:r>
              <a:rPr lang="en-US" sz="1080" dirty="0"/>
              <a:t>&gt;10&lt;/</a:t>
            </a:r>
            <a:r>
              <a:rPr lang="en-US" sz="1080" dirty="0" err="1"/>
              <a:t>scanIntervalSeconds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	&lt;</a:t>
            </a:r>
            <a:r>
              <a:rPr lang="en-US" sz="1080" dirty="0" err="1"/>
              <a:t>webApp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	</a:t>
            </a:r>
            <a:r>
              <a:rPr lang="hu-HU" sz="1080" dirty="0"/>
              <a:t>	</a:t>
            </a:r>
            <a:r>
              <a:rPr lang="en-US" sz="1080" dirty="0"/>
              <a:t>&lt;</a:t>
            </a:r>
            <a:r>
              <a:rPr lang="en-US" sz="1080" dirty="0" err="1"/>
              <a:t>contextPath</a:t>
            </a:r>
            <a:r>
              <a:rPr lang="en-US" sz="1080" dirty="0"/>
              <a:t>&gt;/</a:t>
            </a:r>
            <a:r>
              <a:rPr lang="en-US" sz="1080" dirty="0" err="1"/>
              <a:t>WebApp</a:t>
            </a:r>
            <a:r>
              <a:rPr lang="en-US" sz="1080" dirty="0"/>
              <a:t>&lt;/</a:t>
            </a:r>
            <a:r>
              <a:rPr lang="en-US" sz="1080" dirty="0" err="1"/>
              <a:t>contextPath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	&lt;/</a:t>
            </a:r>
            <a:r>
              <a:rPr lang="en-US" sz="1080" dirty="0" err="1"/>
              <a:t>webApp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&lt;/configuration&gt;</a:t>
            </a:r>
          </a:p>
          <a:p>
            <a:pPr marL="0" indent="0">
              <a:buNone/>
            </a:pPr>
            <a:r>
              <a:rPr lang="en-US" sz="1080" dirty="0"/>
              <a:t>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21498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3936" y="519291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API </a:t>
            </a:r>
            <a:r>
              <a:rPr lang="hu-HU" dirty="0" err="1" smtClean="0"/>
              <a:t>Scope-ok</a:t>
            </a:r>
            <a:endParaRPr lang="hu-HU" dirty="0"/>
          </a:p>
        </p:txBody>
      </p:sp>
      <p:sp>
        <p:nvSpPr>
          <p:cNvPr id="5" name="Ellipszis 4"/>
          <p:cNvSpPr/>
          <p:nvPr/>
        </p:nvSpPr>
        <p:spPr>
          <a:xfrm>
            <a:off x="3349864" y="1436374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ServletContext</a:t>
            </a:r>
            <a:endParaRPr lang="hu-HU" sz="1620" dirty="0"/>
          </a:p>
        </p:txBody>
      </p:sp>
      <p:sp>
        <p:nvSpPr>
          <p:cNvPr id="6" name="Ellipszis 5"/>
          <p:cNvSpPr/>
          <p:nvPr/>
        </p:nvSpPr>
        <p:spPr>
          <a:xfrm>
            <a:off x="3349864" y="2214061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Session</a:t>
            </a:r>
          </a:p>
        </p:txBody>
      </p:sp>
      <p:sp>
        <p:nvSpPr>
          <p:cNvPr id="7" name="Ellipszis 6"/>
          <p:cNvSpPr/>
          <p:nvPr/>
        </p:nvSpPr>
        <p:spPr>
          <a:xfrm>
            <a:off x="3349864" y="2991747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Request</a:t>
            </a:r>
            <a:endParaRPr lang="hu-HU" sz="1620" dirty="0"/>
          </a:p>
        </p:txBody>
      </p:sp>
      <p:sp>
        <p:nvSpPr>
          <p:cNvPr id="8" name="Ellipszis 7"/>
          <p:cNvSpPr/>
          <p:nvPr/>
        </p:nvSpPr>
        <p:spPr>
          <a:xfrm>
            <a:off x="3349864" y="3769434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Page</a:t>
            </a:r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9287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13655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 err="1"/>
              <a:t>ServletContext</a:t>
            </a:r>
            <a:endParaRPr lang="hu-HU" dirty="0"/>
          </a:p>
          <a:p>
            <a:pPr lvl="1"/>
            <a:r>
              <a:rPr lang="hu-HU" sz="2800" dirty="0"/>
              <a:t>A </a:t>
            </a:r>
            <a:r>
              <a:rPr lang="hu-HU" sz="2800" dirty="0" err="1"/>
              <a:t>servlet</a:t>
            </a:r>
            <a:r>
              <a:rPr lang="hu-HU" sz="2800" dirty="0"/>
              <a:t> </a:t>
            </a:r>
            <a:r>
              <a:rPr lang="hu-HU" sz="2800" dirty="0" err="1"/>
              <a:t>containert</a:t>
            </a:r>
            <a:r>
              <a:rPr lang="hu-HU" sz="2800" dirty="0"/>
              <a:t> reprezentálja.</a:t>
            </a:r>
          </a:p>
          <a:p>
            <a:r>
              <a:rPr lang="hu-HU" dirty="0"/>
              <a:t>Egy konfigurációs objektum, akkor keletkezik amikor elindul a web alkalmazás.</a:t>
            </a:r>
          </a:p>
          <a:p>
            <a:r>
              <a:rPr lang="hu-HU" dirty="0"/>
              <a:t>Egy web alkalmazás egy </a:t>
            </a:r>
            <a:r>
              <a:rPr lang="hu-HU" dirty="0" err="1"/>
              <a:t>ServletContext</a:t>
            </a:r>
            <a:r>
              <a:rPr lang="hu-HU" dirty="0"/>
              <a:t>.</a:t>
            </a:r>
          </a:p>
          <a:p>
            <a:r>
              <a:rPr lang="hu-HU" dirty="0"/>
              <a:t>Egy web alkalmazáson belül minden </a:t>
            </a:r>
            <a:r>
              <a:rPr lang="hu-HU" dirty="0" err="1"/>
              <a:t>servelt</a:t>
            </a:r>
            <a:r>
              <a:rPr lang="hu-HU" dirty="0"/>
              <a:t> hozzáfér.</a:t>
            </a:r>
          </a:p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scope</a:t>
            </a:r>
            <a:r>
              <a:rPr lang="hu-HU" dirty="0"/>
              <a:t> attribútumok</a:t>
            </a:r>
          </a:p>
          <a:p>
            <a:endParaRPr lang="hu-HU" sz="1620" dirty="0"/>
          </a:p>
          <a:p>
            <a:endParaRPr lang="hu-HU" sz="1620" dirty="0"/>
          </a:p>
          <a:p>
            <a:endParaRPr lang="hu-HU" sz="162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440</Words>
  <Application>Microsoft Office PowerPoint</Application>
  <PresentationFormat>Diavetítés a képernyőre (16:9 oldalarány)</PresentationFormat>
  <Paragraphs>156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Office-téma</vt:lpstr>
      <vt:lpstr>PowerPoint bemutató</vt:lpstr>
      <vt:lpstr>Web alkalmazás</vt:lpstr>
      <vt:lpstr>Függőségek</vt:lpstr>
      <vt:lpstr>Web alkalmazás felépítése</vt:lpstr>
      <vt:lpstr>War felépítése</vt:lpstr>
      <vt:lpstr>Web server</vt:lpstr>
      <vt:lpstr>Jetty</vt:lpstr>
      <vt:lpstr>Servlet API Scope-ok</vt:lpstr>
      <vt:lpstr>Servlet Context</vt:lpstr>
      <vt:lpstr>Servlet</vt:lpstr>
      <vt:lpstr>HTTP Servlet</vt:lpstr>
      <vt:lpstr>Servlet Request/Resonse</vt:lpstr>
      <vt:lpstr>Request Parameter</vt:lpstr>
      <vt:lpstr>Request Attribute</vt:lpstr>
      <vt:lpstr>Forward</vt:lpstr>
      <vt:lpstr>Forward</vt:lpstr>
      <vt:lpstr>Include</vt:lpstr>
      <vt:lpstr>Include</vt:lpstr>
      <vt:lpstr>Redirect</vt:lpstr>
      <vt:lpstr>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80</cp:revision>
  <dcterms:created xsi:type="dcterms:W3CDTF">2015-01-25T18:30:45Z</dcterms:created>
  <dcterms:modified xsi:type="dcterms:W3CDTF">2015-10-20T08:34:32Z</dcterms:modified>
</cp:coreProperties>
</file>