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8" r:id="rId17"/>
    <p:sldId id="299" r:id="rId18"/>
    <p:sldId id="293" r:id="rId19"/>
    <p:sldId id="294" r:id="rId20"/>
    <p:sldId id="295" r:id="rId21"/>
    <p:sldId id="296" r:id="rId22"/>
    <p:sldId id="297" r:id="rId23"/>
    <p:sldId id="258" r:id="rId2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Spring &amp; RDBMS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Update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902" y="1237568"/>
            <a:ext cx="7162800" cy="357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NamedParameterJdbcTemplate</a:t>
            </a:r>
            <a:r>
              <a:rPr lang="hu-HU" dirty="0" smtClean="0">
                <a:latin typeface="+mj-lt"/>
              </a:rPr>
              <a:t> update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71" y="1282737"/>
            <a:ext cx="8347603" cy="36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5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Delete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81" y="1597812"/>
            <a:ext cx="891147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5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Hints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is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thread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DataSourceUtils.getConnection</a:t>
            </a:r>
            <a:r>
              <a:rPr lang="hu-HU" dirty="0"/>
              <a:t>(</a:t>
            </a:r>
            <a:r>
              <a:rPr lang="hu-HU" dirty="0" err="1"/>
              <a:t>DataSource</a:t>
            </a:r>
            <a:r>
              <a:rPr lang="hu-HU" dirty="0"/>
              <a:t> </a:t>
            </a:r>
            <a:r>
              <a:rPr lang="hu-HU" dirty="0" err="1"/>
              <a:t>dataSource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DataSource.getConnection</a:t>
            </a:r>
            <a:r>
              <a:rPr lang="hu-HU" dirty="0"/>
              <a:t>()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dataSource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is a </a:t>
            </a:r>
            <a:r>
              <a:rPr lang="hu-HU" dirty="0" err="1"/>
              <a:t>TransactionAwareDataSourceProxy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JdbcTemplate</a:t>
            </a:r>
            <a:r>
              <a:rPr lang="hu-HU" dirty="0"/>
              <a:t> and </a:t>
            </a:r>
            <a:r>
              <a:rPr lang="hu-HU" dirty="0" err="1"/>
              <a:t>NamedParameterJdbcTemplate</a:t>
            </a:r>
            <a:r>
              <a:rPr lang="hu-HU" dirty="0"/>
              <a:t> </a:t>
            </a:r>
            <a:r>
              <a:rPr lang="hu-HU" dirty="0" err="1"/>
              <a:t>throw</a:t>
            </a:r>
            <a:r>
              <a:rPr lang="hu-HU" dirty="0"/>
              <a:t> </a:t>
            </a:r>
            <a:r>
              <a:rPr lang="hu-HU" dirty="0" err="1"/>
              <a:t>unchecked</a:t>
            </a:r>
            <a:r>
              <a:rPr lang="hu-HU" dirty="0"/>
              <a:t> </a:t>
            </a:r>
            <a:r>
              <a:rPr lang="hu-HU" dirty="0" err="1"/>
              <a:t>exceptions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exception</a:t>
            </a:r>
            <a:r>
              <a:rPr lang="hu-HU" dirty="0"/>
              <a:t> is </a:t>
            </a:r>
            <a:r>
              <a:rPr lang="hu-HU" dirty="0" err="1"/>
              <a:t>DataAccessException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JdbcDaoSupport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NamedParameterJdbcDaoSupport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custom</a:t>
            </a:r>
            <a:r>
              <a:rPr lang="hu-HU" dirty="0"/>
              <a:t> DAO </a:t>
            </a:r>
            <a:r>
              <a:rPr lang="hu-HU" dirty="0" err="1"/>
              <a:t>classes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Declarative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transaction</a:t>
            </a:r>
            <a:r>
              <a:rPr lang="hu-HU" dirty="0" smtClean="0">
                <a:latin typeface="+mj-lt"/>
              </a:rPr>
              <a:t> management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@</a:t>
            </a:r>
            <a:r>
              <a:rPr lang="hu-HU" sz="1400" dirty="0" err="1"/>
              <a:t>Transactional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Isolation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Propagation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Timeout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rollBackFor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rollBackForClassName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noRollbackFor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noRollBackForClassName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By</a:t>
            </a:r>
            <a:r>
              <a:rPr lang="hu-HU" sz="1400" dirty="0"/>
              <a:t> </a:t>
            </a:r>
            <a:r>
              <a:rPr lang="hu-HU" sz="1400" dirty="0" err="1"/>
              <a:t>default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Any</a:t>
            </a:r>
            <a:r>
              <a:rPr lang="hu-HU" sz="1400" dirty="0"/>
              <a:t> </a:t>
            </a:r>
            <a:r>
              <a:rPr lang="hu-HU" sz="1400" dirty="0" err="1"/>
              <a:t>unchecked</a:t>
            </a:r>
            <a:r>
              <a:rPr lang="hu-HU" sz="1400" dirty="0"/>
              <a:t> </a:t>
            </a:r>
            <a:r>
              <a:rPr lang="hu-HU" sz="1400" dirty="0" err="1"/>
              <a:t>exception</a:t>
            </a:r>
            <a:r>
              <a:rPr lang="hu-HU" sz="1400" dirty="0"/>
              <a:t> </a:t>
            </a:r>
            <a:r>
              <a:rPr lang="hu-HU" sz="1400" dirty="0" err="1"/>
              <a:t>triggers</a:t>
            </a:r>
            <a:r>
              <a:rPr lang="hu-HU" sz="1400" dirty="0"/>
              <a:t> a </a:t>
            </a:r>
            <a:r>
              <a:rPr lang="hu-HU" sz="1400" dirty="0" err="1"/>
              <a:t>rollback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Any</a:t>
            </a:r>
            <a:r>
              <a:rPr lang="hu-HU" sz="1400" dirty="0"/>
              <a:t> </a:t>
            </a:r>
            <a:r>
              <a:rPr lang="hu-HU" sz="1400" dirty="0" err="1"/>
              <a:t>checked</a:t>
            </a:r>
            <a:r>
              <a:rPr lang="hu-HU" sz="1400" dirty="0"/>
              <a:t> </a:t>
            </a:r>
            <a:r>
              <a:rPr lang="hu-HU" sz="1400" dirty="0" err="1"/>
              <a:t>exception</a:t>
            </a:r>
            <a:r>
              <a:rPr lang="hu-HU" sz="1400" dirty="0"/>
              <a:t> </a:t>
            </a:r>
            <a:r>
              <a:rPr lang="hu-HU" sz="1400" dirty="0" err="1"/>
              <a:t>cause</a:t>
            </a:r>
            <a:r>
              <a:rPr lang="hu-HU" sz="1400" dirty="0"/>
              <a:t> a </a:t>
            </a:r>
            <a:r>
              <a:rPr lang="hu-HU" sz="1400" dirty="0" err="1"/>
              <a:t>commit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3400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Propagation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Required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Use</a:t>
            </a:r>
            <a:r>
              <a:rPr lang="hu-HU" sz="1400" dirty="0"/>
              <a:t> </a:t>
            </a:r>
            <a:r>
              <a:rPr lang="hu-HU" sz="1400" dirty="0" err="1"/>
              <a:t>existing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/>
              <a:t>Start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none</a:t>
            </a:r>
            <a:r>
              <a:rPr lang="hu-HU" sz="1400" dirty="0"/>
              <a:t> </a:t>
            </a:r>
            <a:r>
              <a:rPr lang="hu-HU" sz="1400" dirty="0" err="1"/>
              <a:t>exist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Requires</a:t>
            </a:r>
            <a:r>
              <a:rPr lang="hu-HU" sz="1400" dirty="0"/>
              <a:t> </a:t>
            </a:r>
            <a:r>
              <a:rPr lang="hu-HU" sz="1400" dirty="0" err="1"/>
              <a:t>new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/>
              <a:t>Start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r>
              <a:rPr lang="hu-HU" sz="1400" dirty="0"/>
              <a:t> </a:t>
            </a:r>
            <a:r>
              <a:rPr lang="hu-HU" sz="1400" dirty="0" err="1"/>
              <a:t>anyway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Mandatory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Use</a:t>
            </a:r>
            <a:r>
              <a:rPr lang="hu-HU" sz="1400" dirty="0"/>
              <a:t> </a:t>
            </a:r>
            <a:r>
              <a:rPr lang="hu-HU" sz="1400" dirty="0" err="1"/>
              <a:t>existing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Throw</a:t>
            </a:r>
            <a:r>
              <a:rPr lang="hu-HU" sz="1400" dirty="0"/>
              <a:t> </a:t>
            </a:r>
            <a:r>
              <a:rPr lang="hu-HU" sz="1400" dirty="0" err="1"/>
              <a:t>exception</a:t>
            </a:r>
            <a:r>
              <a:rPr lang="hu-HU" sz="1400" dirty="0"/>
              <a:t> </a:t>
            </a:r>
            <a:r>
              <a:rPr lang="hu-HU" sz="1400" dirty="0" err="1"/>
              <a:t>when</a:t>
            </a:r>
            <a:r>
              <a:rPr lang="hu-HU" sz="1400" dirty="0"/>
              <a:t> </a:t>
            </a:r>
            <a:r>
              <a:rPr lang="hu-HU" sz="1400" dirty="0" err="1"/>
              <a:t>none</a:t>
            </a:r>
            <a:r>
              <a:rPr lang="hu-HU" sz="1400" dirty="0"/>
              <a:t> </a:t>
            </a:r>
            <a:r>
              <a:rPr lang="hu-HU" sz="1400" dirty="0" err="1"/>
              <a:t>exist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Nested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Use</a:t>
            </a:r>
            <a:r>
              <a:rPr lang="hu-HU" sz="1400" dirty="0"/>
              <a:t> </a:t>
            </a:r>
            <a:r>
              <a:rPr lang="hu-HU" sz="1400" dirty="0" err="1"/>
              <a:t>savepoints</a:t>
            </a:r>
            <a:r>
              <a:rPr lang="hu-HU" sz="1400" dirty="0"/>
              <a:t>, </a:t>
            </a:r>
            <a:r>
              <a:rPr lang="hu-HU" sz="1400" dirty="0" err="1"/>
              <a:t>rollback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savepoint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nested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r>
              <a:rPr lang="hu-HU" sz="1400" dirty="0"/>
              <a:t> </a:t>
            </a:r>
            <a:r>
              <a:rPr lang="hu-HU" sz="1400" dirty="0" err="1"/>
              <a:t>failed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Not</a:t>
            </a:r>
            <a:r>
              <a:rPr lang="hu-HU" sz="1400" dirty="0"/>
              <a:t> </a:t>
            </a:r>
            <a:r>
              <a:rPr lang="hu-HU" sz="1400" dirty="0" err="1"/>
              <a:t>supported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Suspend</a:t>
            </a:r>
            <a:r>
              <a:rPr lang="hu-HU" sz="1400" dirty="0"/>
              <a:t> </a:t>
            </a:r>
            <a:r>
              <a:rPr lang="hu-HU" sz="1400" dirty="0" err="1"/>
              <a:t>existing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Execute</a:t>
            </a:r>
            <a:r>
              <a:rPr lang="hu-HU" sz="1400" dirty="0"/>
              <a:t> DB </a:t>
            </a:r>
            <a:r>
              <a:rPr lang="hu-HU" sz="1400" dirty="0" err="1"/>
              <a:t>operations</a:t>
            </a:r>
            <a:r>
              <a:rPr lang="hu-HU" sz="1400" dirty="0"/>
              <a:t> </a:t>
            </a:r>
            <a:r>
              <a:rPr lang="hu-HU" sz="1400" dirty="0" err="1"/>
              <a:t>outside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Never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Throw</a:t>
            </a:r>
            <a:r>
              <a:rPr lang="hu-HU" sz="1400" dirty="0"/>
              <a:t> </a:t>
            </a:r>
            <a:r>
              <a:rPr lang="hu-HU" sz="1400" dirty="0" err="1"/>
              <a:t>exception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there</a:t>
            </a:r>
            <a:r>
              <a:rPr lang="hu-HU" sz="1400" dirty="0"/>
              <a:t> is an </a:t>
            </a:r>
            <a:r>
              <a:rPr lang="hu-HU" sz="1400" dirty="0" err="1"/>
              <a:t>active</a:t>
            </a:r>
            <a:r>
              <a:rPr lang="hu-HU" sz="1400" dirty="0"/>
              <a:t> </a:t>
            </a:r>
            <a:r>
              <a:rPr lang="hu-HU" sz="1400" dirty="0" err="1"/>
              <a:t>transaction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12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Propagation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required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x prop requ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293491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Propagation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requires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new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x prop requires 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9" y="1500854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Declarative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transaction</a:t>
            </a:r>
            <a:r>
              <a:rPr lang="hu-HU" dirty="0" smtClean="0">
                <a:latin typeface="+mj-lt"/>
              </a:rPr>
              <a:t> management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10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Transactional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annotation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action</a:t>
            </a:r>
            <a:endParaRPr lang="hu-HU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689" y="1233792"/>
            <a:ext cx="6582383" cy="36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3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</a:t>
            </a:r>
            <a:r>
              <a:rPr lang="hu-HU" dirty="0" err="1" smtClean="0">
                <a:latin typeface="+mj-lt"/>
              </a:rPr>
              <a:t>datasource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Alternative</a:t>
            </a:r>
            <a:r>
              <a:rPr lang="hu-HU" dirty="0" smtClean="0"/>
              <a:t> </a:t>
            </a:r>
            <a:r>
              <a:rPr lang="hu-HU" dirty="0" err="1"/>
              <a:t>datasources</a:t>
            </a:r>
            <a:r>
              <a:rPr lang="hu-HU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DriverManagerDatasource</a:t>
            </a:r>
            <a:r>
              <a:rPr lang="hu-HU" dirty="0"/>
              <a:t> – </a:t>
            </a:r>
            <a:r>
              <a:rPr lang="hu-HU" dirty="0" err="1"/>
              <a:t>built-in</a:t>
            </a:r>
            <a:r>
              <a:rPr lang="hu-HU" dirty="0"/>
              <a:t> Spring </a:t>
            </a:r>
            <a:r>
              <a:rPr lang="hu-HU" dirty="0" err="1"/>
              <a:t>dataSource</a:t>
            </a:r>
            <a:endParaRPr lang="hu-HU" dirty="0"/>
          </a:p>
          <a:p>
            <a:pPr>
              <a:buFont typeface="Arial" pitchFamily="34" charset="0"/>
              <a:buChar char="•"/>
            </a:pPr>
            <a:r>
              <a:rPr lang="hu-HU" dirty="0"/>
              <a:t> c3p0 –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pool</a:t>
            </a:r>
            <a:endParaRPr lang="hu-HU" dirty="0"/>
          </a:p>
          <a:p>
            <a:pPr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19" y="1500854"/>
            <a:ext cx="8991600" cy="199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Client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code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954" y="1348902"/>
            <a:ext cx="6258129" cy="332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91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Without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transaction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98" y="2166026"/>
            <a:ext cx="87261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With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transaction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27" y="1685520"/>
            <a:ext cx="6224081" cy="307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3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PropertyPlacegolderConfigurer</a:t>
            </a:r>
            <a:r>
              <a:rPr lang="hu-HU" dirty="0" smtClean="0">
                <a:latin typeface="+mj-lt"/>
              </a:rPr>
              <a:t>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b="1" dirty="0" err="1"/>
              <a:t>PropertyPlaceholderConfigurer</a:t>
            </a:r>
            <a:r>
              <a:rPr lang="hu-HU" b="1" dirty="0"/>
              <a:t> </a:t>
            </a:r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b="1" dirty="0" err="1"/>
              <a:t>BeanFactoryPostProcessor</a:t>
            </a:r>
            <a:endParaRPr lang="hu-HU" b="1" dirty="0"/>
          </a:p>
          <a:p>
            <a:pPr algn="just">
              <a:buNone/>
            </a:pPr>
            <a:endParaRPr lang="hu-HU" dirty="0"/>
          </a:p>
          <a:p>
            <a:pPr algn="just">
              <a:buNone/>
            </a:pPr>
            <a:r>
              <a:rPr lang="en-US" dirty="0"/>
              <a:t>A property resource </a:t>
            </a:r>
            <a:r>
              <a:rPr lang="en-US" dirty="0" err="1"/>
              <a:t>configurer</a:t>
            </a:r>
            <a:r>
              <a:rPr lang="en-US" dirty="0"/>
              <a:t> that resolves placeholders in bean property values of context definitions. It </a:t>
            </a:r>
            <a:r>
              <a:rPr lang="en-US" i="1" dirty="0"/>
              <a:t>pulls</a:t>
            </a:r>
            <a:r>
              <a:rPr lang="en-US" dirty="0"/>
              <a:t> values from a properties file into bean definitions.</a:t>
            </a:r>
            <a:endParaRPr lang="hu-HU" dirty="0"/>
          </a:p>
          <a:p>
            <a:pPr>
              <a:buNone/>
            </a:pPr>
            <a:endParaRPr lang="hu-HU" dirty="0"/>
          </a:p>
          <a:p>
            <a:pPr algn="just">
              <a:buNone/>
            </a:pPr>
            <a:r>
              <a:rPr lang="hu-HU" dirty="0"/>
              <a:t>A </a:t>
            </a:r>
            <a:r>
              <a:rPr lang="hu-HU" b="1" dirty="0" err="1"/>
              <a:t>BeanFactoryPostProcessor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en-US" dirty="0" err="1"/>
              <a:t>llows</a:t>
            </a:r>
            <a:r>
              <a:rPr lang="en-US" dirty="0"/>
              <a:t> for custom modification of an application context's bean definitions, adapting the bean property values of the context's underlying bean factory. Application contexts can auto-detect </a:t>
            </a:r>
            <a:r>
              <a:rPr lang="en-US" dirty="0" err="1"/>
              <a:t>BeanFactoryPostProcessor</a:t>
            </a:r>
            <a:r>
              <a:rPr lang="en-US" dirty="0"/>
              <a:t> beans in their bean definitions and apply them before any other beans get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JDBC </a:t>
            </a:r>
            <a:r>
              <a:rPr lang="hu-HU" dirty="0" err="1" smtClean="0">
                <a:latin typeface="+mj-lt"/>
              </a:rPr>
              <a:t>support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854"/>
            <a:ext cx="898519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92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JDBC </a:t>
            </a:r>
            <a:r>
              <a:rPr lang="hu-HU" dirty="0" err="1" smtClean="0">
                <a:latin typeface="+mj-lt"/>
              </a:rPr>
              <a:t>Support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02" y="1293491"/>
            <a:ext cx="8735438" cy="351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86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Insert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7034"/>
            <a:ext cx="910710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52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NamedParameterJdbcTemplate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insert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168" y="1236986"/>
            <a:ext cx="7749702" cy="365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0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SimpleJdbcInsert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3491"/>
            <a:ext cx="91004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47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&amp; RDBMS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SimpleJdbcInsert</a:t>
            </a:r>
            <a:r>
              <a:rPr lang="hu-HU" dirty="0" smtClean="0">
                <a:latin typeface="+mj-lt"/>
              </a:rPr>
              <a:t> + </a:t>
            </a:r>
            <a:r>
              <a:rPr lang="hu-HU" dirty="0" err="1" smtClean="0">
                <a:latin typeface="+mj-lt"/>
              </a:rPr>
              <a:t>get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the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generated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key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826" y="1305263"/>
            <a:ext cx="6480689" cy="363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9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336</Words>
  <Application>Microsoft Office PowerPoint</Application>
  <PresentationFormat>On-screen Show (16:9)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PowerPoint Presentation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Java EE – Spring &amp; RDBMS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61</cp:revision>
  <dcterms:created xsi:type="dcterms:W3CDTF">2015-01-25T18:30:45Z</dcterms:created>
  <dcterms:modified xsi:type="dcterms:W3CDTF">2015-10-26T15:26:46Z</dcterms:modified>
</cp:coreProperties>
</file>