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93" r:id="rId5"/>
    <p:sldId id="294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5" r:id="rId19"/>
    <p:sldId id="296" r:id="rId20"/>
    <p:sldId id="258" r:id="rId21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2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2015.11.05.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boss.org/hibernate/orm/5.0/userGuide/en-US/html_single/" TargetMode="External"/><Relationship Id="rId2" Type="http://schemas.openxmlformats.org/officeDocument/2006/relationships/hyperlink" Target="https://docs.oracle.com/javaee/7/tutorial/partpersist.htm#BNBPY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JPA - </a:t>
            </a:r>
            <a:r>
              <a:rPr lang="hu-HU" dirty="0" err="1" smtClean="0"/>
              <a:t>Entity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Attribútum annotációk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@</a:t>
            </a:r>
            <a:r>
              <a:rPr lang="hu-HU" dirty="0"/>
              <a:t>Basic	</a:t>
            </a:r>
            <a:r>
              <a:rPr lang="hu-HU" sz="1600" dirty="0" err="1">
                <a:solidFill>
                  <a:srgbClr val="7F7F7F"/>
                </a:solidFill>
              </a:rPr>
              <a:t>Default</a:t>
            </a:r>
            <a:r>
              <a:rPr lang="hu-HU" sz="1600" dirty="0">
                <a:solidFill>
                  <a:srgbClr val="7F7F7F"/>
                </a:solidFill>
              </a:rPr>
              <a:t> oszlop definíció használata primitív attribútumok esetén</a:t>
            </a:r>
            <a:br>
              <a:rPr lang="hu-HU" sz="1600" dirty="0">
                <a:solidFill>
                  <a:srgbClr val="7F7F7F"/>
                </a:solidFill>
              </a:rPr>
            </a:br>
            <a:r>
              <a:rPr lang="hu-HU" sz="1600" dirty="0">
                <a:solidFill>
                  <a:srgbClr val="7F7F7F"/>
                </a:solidFill>
              </a:rPr>
              <a:t>+</a:t>
            </a:r>
            <a:r>
              <a:rPr lang="hu-HU" sz="1600" dirty="0" err="1">
                <a:solidFill>
                  <a:srgbClr val="7F7F7F"/>
                </a:solidFill>
              </a:rPr>
              <a:t>FetchType</a:t>
            </a:r>
            <a:r>
              <a:rPr lang="hu-HU" sz="1600" dirty="0">
                <a:solidFill>
                  <a:srgbClr val="7F7F7F"/>
                </a:solidFill>
              </a:rPr>
              <a:t> beállítási lehetőség</a:t>
            </a:r>
          </a:p>
          <a:p>
            <a:r>
              <a:rPr lang="hu-HU" dirty="0"/>
              <a:t>@</a:t>
            </a:r>
            <a:r>
              <a:rPr lang="hu-HU" dirty="0" err="1"/>
              <a:t>Column</a:t>
            </a:r>
            <a:r>
              <a:rPr lang="hu-HU" dirty="0"/>
              <a:t>	</a:t>
            </a:r>
            <a:r>
              <a:rPr lang="hu-HU" sz="1600" dirty="0" err="1">
                <a:solidFill>
                  <a:srgbClr val="7F7F7F"/>
                </a:solidFill>
              </a:rPr>
              <a:t>Testreszabható</a:t>
            </a:r>
            <a:r>
              <a:rPr lang="hu-HU" sz="1600" dirty="0">
                <a:solidFill>
                  <a:srgbClr val="7F7F7F"/>
                </a:solidFill>
              </a:rPr>
              <a:t> oszlopdefiníció</a:t>
            </a:r>
          </a:p>
          <a:p>
            <a:r>
              <a:rPr lang="hu-HU" dirty="0"/>
              <a:t>@</a:t>
            </a:r>
            <a:r>
              <a:rPr lang="hu-HU" dirty="0" err="1"/>
              <a:t>Id</a:t>
            </a:r>
            <a:r>
              <a:rPr lang="hu-HU" dirty="0"/>
              <a:t>	</a:t>
            </a:r>
            <a:r>
              <a:rPr lang="hu-HU" sz="1600" dirty="0">
                <a:solidFill>
                  <a:srgbClr val="7F7F7F"/>
                </a:solidFill>
              </a:rPr>
              <a:t>Elsődleges kulcs definiálása</a:t>
            </a:r>
          </a:p>
          <a:p>
            <a:r>
              <a:rPr lang="hu-HU" dirty="0"/>
              <a:t>@</a:t>
            </a:r>
            <a:r>
              <a:rPr lang="hu-HU" dirty="0" err="1"/>
              <a:t>GeneratedValue</a:t>
            </a:r>
            <a:r>
              <a:rPr lang="hu-HU" dirty="0"/>
              <a:t> </a:t>
            </a:r>
            <a:r>
              <a:rPr lang="hu-HU" sz="1600" dirty="0">
                <a:solidFill>
                  <a:srgbClr val="7F7F7F"/>
                </a:solidFill>
              </a:rPr>
              <a:t>Elsődleges kulcs generálási szabályainak megadása</a:t>
            </a:r>
            <a:endParaRPr lang="hu-HU" dirty="0">
              <a:solidFill>
                <a:srgbClr val="7F7F7F"/>
              </a:solidFill>
            </a:endParaRPr>
          </a:p>
          <a:p>
            <a:r>
              <a:rPr lang="hu-HU" dirty="0"/>
              <a:t>@</a:t>
            </a:r>
            <a:r>
              <a:rPr lang="hu-HU" dirty="0" err="1"/>
              <a:t>Embedded</a:t>
            </a:r>
            <a:r>
              <a:rPr lang="hu-HU" dirty="0"/>
              <a:t> </a:t>
            </a:r>
            <a:r>
              <a:rPr lang="hu-HU" sz="1600" dirty="0">
                <a:solidFill>
                  <a:srgbClr val="7F7F7F"/>
                </a:solidFill>
              </a:rPr>
              <a:t>Beágyazható entitás használata adattagként</a:t>
            </a:r>
          </a:p>
          <a:p>
            <a:r>
              <a:rPr lang="hu-HU" dirty="0"/>
              <a:t>@</a:t>
            </a:r>
            <a:r>
              <a:rPr lang="hu-HU" dirty="0" err="1"/>
              <a:t>EmbeddedId</a:t>
            </a:r>
            <a:r>
              <a:rPr lang="hu-HU" dirty="0"/>
              <a:t> </a:t>
            </a:r>
            <a:r>
              <a:rPr lang="hu-HU" sz="1600" dirty="0">
                <a:solidFill>
                  <a:srgbClr val="7F7F7F"/>
                </a:solidFill>
              </a:rPr>
              <a:t>Beágyazható entitás használata összetett elsődleges kulcsként</a:t>
            </a:r>
          </a:p>
          <a:p>
            <a:r>
              <a:rPr lang="hu-HU" dirty="0"/>
              <a:t>@Lob	</a:t>
            </a:r>
            <a:r>
              <a:rPr lang="hu-HU" sz="1600" dirty="0" err="1">
                <a:solidFill>
                  <a:srgbClr val="7F7F7F"/>
                </a:solidFill>
              </a:rPr>
              <a:t>Large</a:t>
            </a:r>
            <a:r>
              <a:rPr lang="hu-HU" sz="1600" dirty="0">
                <a:solidFill>
                  <a:srgbClr val="7F7F7F"/>
                </a:solidFill>
              </a:rPr>
              <a:t> </a:t>
            </a:r>
            <a:r>
              <a:rPr lang="hu-HU" sz="1600" dirty="0" err="1">
                <a:solidFill>
                  <a:srgbClr val="7F7F7F"/>
                </a:solidFill>
              </a:rPr>
              <a:t>Object</a:t>
            </a:r>
            <a:r>
              <a:rPr lang="hu-HU" sz="1600" dirty="0">
                <a:solidFill>
                  <a:srgbClr val="7F7F7F"/>
                </a:solidFill>
              </a:rPr>
              <a:t> (CLOB vagy BLOB)</a:t>
            </a:r>
            <a:br>
              <a:rPr lang="hu-HU" sz="1600" dirty="0">
                <a:solidFill>
                  <a:srgbClr val="7F7F7F"/>
                </a:solidFill>
              </a:rPr>
            </a:br>
            <a:r>
              <a:rPr lang="hu-HU" sz="1600" dirty="0">
                <a:solidFill>
                  <a:srgbClr val="7F7F7F"/>
                </a:solidFill>
              </a:rPr>
              <a:t>Praktikus a @Basic(</a:t>
            </a:r>
            <a:r>
              <a:rPr lang="hu-HU" sz="1600" dirty="0" err="1">
                <a:solidFill>
                  <a:srgbClr val="7F7F7F"/>
                </a:solidFill>
              </a:rPr>
              <a:t>fetch</a:t>
            </a:r>
            <a:r>
              <a:rPr lang="hu-HU" sz="1600" dirty="0">
                <a:solidFill>
                  <a:srgbClr val="7F7F7F"/>
                </a:solidFill>
              </a:rPr>
              <a:t>=LAZY) beállítással együtt </a:t>
            </a:r>
            <a:r>
              <a:rPr lang="hu-HU" sz="1600" dirty="0" smtClean="0">
                <a:solidFill>
                  <a:srgbClr val="7F7F7F"/>
                </a:solidFill>
              </a:rPr>
              <a:t>használni</a:t>
            </a:r>
            <a:endParaRPr lang="hu-HU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5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Öröklődés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Öröklés – ősosztály: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/>
              <a:t>Inheritance</a:t>
            </a:r>
            <a:endParaRPr lang="hu-H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600" dirty="0"/>
              <a:t>JOINED		</a:t>
            </a:r>
            <a:r>
              <a:rPr lang="hu-HU" sz="1600" dirty="0">
                <a:solidFill>
                  <a:srgbClr val="7F7F7F"/>
                </a:solidFill>
              </a:rPr>
              <a:t>Külső kulcsok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600" dirty="0"/>
              <a:t>TABLE_PER_CLASS	</a:t>
            </a:r>
            <a:r>
              <a:rPr lang="hu-HU" sz="1600" dirty="0">
                <a:solidFill>
                  <a:srgbClr val="7F7F7F"/>
                </a:solidFill>
              </a:rPr>
              <a:t>Külön táblák külső kulcsok nélkül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600" dirty="0"/>
              <a:t>SINGLE_TABLE		</a:t>
            </a:r>
            <a:r>
              <a:rPr lang="hu-HU" sz="1600" dirty="0">
                <a:solidFill>
                  <a:srgbClr val="7F7F7F"/>
                </a:solidFill>
              </a:rPr>
              <a:t>Egyetlen tábla </a:t>
            </a:r>
            <a:r>
              <a:rPr lang="hu-HU" sz="1600" dirty="0" err="1">
                <a:solidFill>
                  <a:srgbClr val="7F7F7F"/>
                </a:solidFill>
              </a:rPr>
              <a:t>diszkriminátorral</a:t>
            </a:r>
            <a:endParaRPr lang="hu-HU" sz="1600" dirty="0">
              <a:solidFill>
                <a:srgbClr val="7F7F7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/>
              <a:t>DiscriminatorColumn</a:t>
            </a:r>
            <a:r>
              <a:rPr lang="hu-HU" dirty="0"/>
              <a:t>	</a:t>
            </a:r>
            <a:r>
              <a:rPr lang="hu-HU" sz="1600" dirty="0" err="1">
                <a:solidFill>
                  <a:srgbClr val="7F7F7F"/>
                </a:solidFill>
              </a:rPr>
              <a:t>Diszkriminátor</a:t>
            </a:r>
            <a:r>
              <a:rPr lang="hu-HU" sz="1600" dirty="0">
                <a:solidFill>
                  <a:srgbClr val="7F7F7F"/>
                </a:solidFill>
              </a:rPr>
              <a:t> oszlop kijelölése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Öröklés – leszármazott: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/>
              <a:t>DiscriminatorValue</a:t>
            </a:r>
            <a:r>
              <a:rPr lang="hu-HU" dirty="0"/>
              <a:t/>
            </a:r>
            <a:br>
              <a:rPr lang="hu-HU" dirty="0"/>
            </a:br>
            <a:r>
              <a:rPr lang="hu-HU" sz="1600" dirty="0" err="1">
                <a:solidFill>
                  <a:srgbClr val="7F7F7F"/>
                </a:solidFill>
              </a:rPr>
              <a:t>Diszkriminátor</a:t>
            </a:r>
            <a:r>
              <a:rPr lang="hu-HU" sz="1600" dirty="0">
                <a:solidFill>
                  <a:srgbClr val="7F7F7F"/>
                </a:solidFill>
              </a:rPr>
              <a:t> érték adott leszármazott osztály </a:t>
            </a:r>
            <a:r>
              <a:rPr lang="hu-HU" sz="1600" dirty="0" smtClean="0">
                <a:solidFill>
                  <a:srgbClr val="7F7F7F"/>
                </a:solidFill>
              </a:rPr>
              <a:t>esetén</a:t>
            </a:r>
            <a:endParaRPr lang="hu-HU" sz="16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75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Asszociációk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Strukturális kapcsolat, mely logikai szerepet ró a kapcsolatban résztvevő felekre.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Az asszociációban résztvevő egyik fél példányai kontrolálják a másik fél példányait valamilyen módon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Megszorításokat, elvárásokat definiálnak a másik féllel szemben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Használják az adataikat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Befolyásolják létezésüket</a:t>
            </a:r>
          </a:p>
        </p:txBody>
      </p:sp>
    </p:spTree>
    <p:extLst>
      <p:ext uri="{BB962C8B-B14F-4D97-AF65-F5344CB8AC3E}">
        <p14:creationId xmlns:p14="http://schemas.microsoft.com/office/powerpoint/2010/main" val="42647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Asszociációk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Számosság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 err="1"/>
              <a:t>Nullabilitás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Kötelező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Opcionális</a:t>
            </a:r>
            <a:endParaRPr lang="hu-HU" dirty="0">
              <a:solidFill>
                <a:srgbClr val="7F7F7F"/>
              </a:solidFill>
            </a:endParaRPr>
          </a:p>
        </p:txBody>
      </p:sp>
      <p:graphicFrame>
        <p:nvGraphicFramePr>
          <p:cNvPr id="6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509447"/>
              </p:ext>
            </p:extLst>
          </p:nvPr>
        </p:nvGraphicFramePr>
        <p:xfrm>
          <a:off x="2742528" y="2089236"/>
          <a:ext cx="3863000" cy="111253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64434"/>
                <a:gridCol w="1729404"/>
                <a:gridCol w="1769162"/>
              </a:tblGrid>
              <a:tr h="370844">
                <a:tc>
                  <a:txBody>
                    <a:bodyPr/>
                    <a:lstStyle/>
                    <a:p>
                      <a:pPr lvl="0"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hu-HU" dirty="0"/>
                        <a:t>Kötelező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hu-HU"/>
                        <a:t>Opcionális</a:t>
                      </a:r>
                    </a:p>
                  </a:txBody>
                  <a:tcPr/>
                </a:tc>
              </a:tr>
              <a:tr h="370844">
                <a:tc>
                  <a:txBody>
                    <a:bodyPr/>
                    <a:lstStyle/>
                    <a:p>
                      <a:pPr lvl="0" algn="ctr"/>
                      <a:r>
                        <a:rPr lang="hu-HU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hu-HU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hu-HU"/>
                        <a:t>0..1</a:t>
                      </a:r>
                    </a:p>
                  </a:txBody>
                  <a:tcPr/>
                </a:tc>
              </a:tr>
              <a:tr h="370844">
                <a:tc>
                  <a:txBody>
                    <a:bodyPr/>
                    <a:lstStyle/>
                    <a:p>
                      <a:pPr lvl="0" algn="ctr"/>
                      <a:r>
                        <a:rPr lang="hu-HU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hu-HU"/>
                        <a:t>1..*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hu-HU" dirty="0"/>
                        <a:t>0..*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72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Asszociációk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Irányultság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Egyirányú</a:t>
            </a:r>
            <a:br>
              <a:rPr lang="hu-HU" dirty="0"/>
            </a:br>
            <a:r>
              <a:rPr lang="hu-HU" sz="1600" dirty="0">
                <a:solidFill>
                  <a:srgbClr val="7F7F7F"/>
                </a:solidFill>
              </a:rPr>
              <a:t>A nyíl kezdő pontjából elérhető a nyíl végpontjában</a:t>
            </a:r>
            <a:br>
              <a:rPr lang="hu-HU" sz="1600" dirty="0">
                <a:solidFill>
                  <a:srgbClr val="7F7F7F"/>
                </a:solidFill>
              </a:rPr>
            </a:br>
            <a:r>
              <a:rPr lang="hu-HU" sz="1600" dirty="0">
                <a:solidFill>
                  <a:srgbClr val="7F7F7F"/>
                </a:solidFill>
              </a:rPr>
              <a:t>található objektum, de ez fordítva nem igaz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Kétirányú</a:t>
            </a:r>
            <a:br>
              <a:rPr lang="hu-HU" dirty="0"/>
            </a:br>
            <a:r>
              <a:rPr lang="hu-HU" sz="1600" dirty="0">
                <a:solidFill>
                  <a:srgbClr val="7F7F7F"/>
                </a:solidFill>
              </a:rPr>
              <a:t>A vonal mindkét végpontjában látható a másik objektum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Rész-egész kapcsolat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Aggregáció</a:t>
            </a:r>
            <a:r>
              <a:rPr lang="hu-HU" dirty="0"/>
              <a:t> (</a:t>
            </a:r>
            <a:r>
              <a:rPr lang="hu-HU" dirty="0" err="1"/>
              <a:t>Aggregation</a:t>
            </a:r>
            <a:r>
              <a:rPr lang="hu-HU" dirty="0"/>
              <a:t>)</a:t>
            </a:r>
            <a:br>
              <a:rPr lang="hu-HU" dirty="0"/>
            </a:br>
            <a:r>
              <a:rPr lang="hu-HU" sz="1600" dirty="0">
                <a:solidFill>
                  <a:srgbClr val="7F7F7F"/>
                </a:solidFill>
              </a:rPr>
              <a:t>A rész élhet az egész nélkül, lehet több(fajta) egész kapcsolata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Kompozíció (</a:t>
            </a:r>
            <a:r>
              <a:rPr lang="hu-HU" dirty="0" err="1"/>
              <a:t>Composition</a:t>
            </a:r>
            <a:r>
              <a:rPr lang="hu-HU" dirty="0"/>
              <a:t>)</a:t>
            </a:r>
            <a:br>
              <a:rPr lang="hu-HU" dirty="0"/>
            </a:br>
            <a:r>
              <a:rPr lang="hu-HU" sz="1600" dirty="0">
                <a:solidFill>
                  <a:srgbClr val="7F7F7F"/>
                </a:solidFill>
              </a:rPr>
              <a:t>A rész nem élhet együtt az egész nélkül (</a:t>
            </a:r>
            <a:r>
              <a:rPr lang="hu-HU" sz="1600" dirty="0" err="1">
                <a:solidFill>
                  <a:srgbClr val="7F7F7F"/>
                </a:solidFill>
              </a:rPr>
              <a:t>Cascade</a:t>
            </a:r>
            <a:r>
              <a:rPr lang="hu-HU" sz="1600" dirty="0">
                <a:solidFill>
                  <a:srgbClr val="7F7F7F"/>
                </a:solidFill>
              </a:rPr>
              <a:t> törlés)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6146399" y="1419719"/>
            <a:ext cx="111759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Jelölések:</a:t>
            </a:r>
          </a:p>
        </p:txBody>
      </p:sp>
      <p:cxnSp>
        <p:nvCxnSpPr>
          <p:cNvPr id="6" name="Egyenes összekötő nyíllal 8"/>
          <p:cNvCxnSpPr/>
          <p:nvPr/>
        </p:nvCxnSpPr>
        <p:spPr>
          <a:xfrm>
            <a:off x="6482943" y="1979040"/>
            <a:ext cx="1562097" cy="0"/>
          </a:xfrm>
          <a:prstGeom prst="straightConnector1">
            <a:avLst/>
          </a:prstGeom>
          <a:noFill/>
          <a:ln w="44448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7" name="Egyenes összekötő nyíllal 9"/>
          <p:cNvCxnSpPr/>
          <p:nvPr/>
        </p:nvCxnSpPr>
        <p:spPr>
          <a:xfrm>
            <a:off x="6482943" y="2728335"/>
            <a:ext cx="1562097" cy="0"/>
          </a:xfrm>
          <a:prstGeom prst="straightConnector1">
            <a:avLst/>
          </a:prstGeom>
          <a:noFill/>
          <a:ln w="44448" cap="flat">
            <a:solidFill>
              <a:srgbClr val="5B9BD5"/>
            </a:solidFill>
            <a:prstDash val="solid"/>
            <a:miter/>
          </a:ln>
        </p:spPr>
      </p:cxnSp>
      <p:sp>
        <p:nvSpPr>
          <p:cNvPr id="8" name="Folyamatábra: Döntés 10"/>
          <p:cNvSpPr/>
          <p:nvPr/>
        </p:nvSpPr>
        <p:spPr>
          <a:xfrm>
            <a:off x="6482943" y="3648953"/>
            <a:ext cx="419096" cy="254002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+- f3 0 f2"/>
              <a:gd name="f8" fmla="*/ f7 1 2"/>
              <a:gd name="f9" fmla="*/ f7 1 4"/>
              <a:gd name="f10" fmla="*/ f7 3 1"/>
              <a:gd name="f11" fmla="*/ f10 1 4"/>
              <a:gd name="f12" fmla="*/ f9 1 f8"/>
              <a:gd name="f13" fmla="*/ f11 1 f8"/>
              <a:gd name="f14" fmla="*/ f12 f5 1"/>
              <a:gd name="f15" fmla="*/ f12 f6 1"/>
              <a:gd name="f16" fmla="*/ f13 f5 1"/>
              <a:gd name="f17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5" r="f16" b="f17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noFill/>
          <a:ln w="44448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9" name="Egyenes összekötő nyíllal 11"/>
          <p:cNvCxnSpPr/>
          <p:nvPr/>
        </p:nvCxnSpPr>
        <p:spPr>
          <a:xfrm flipV="1">
            <a:off x="6902040" y="3769736"/>
            <a:ext cx="1168402" cy="6218"/>
          </a:xfrm>
          <a:prstGeom prst="straightConnector1">
            <a:avLst/>
          </a:prstGeom>
          <a:noFill/>
          <a:ln w="44448" cap="flat">
            <a:solidFill>
              <a:srgbClr val="5B9BD5"/>
            </a:solidFill>
            <a:prstDash val="solid"/>
            <a:miter/>
          </a:ln>
        </p:spPr>
      </p:cxnSp>
      <p:sp>
        <p:nvSpPr>
          <p:cNvPr id="10" name="Folyamatábra: Döntés 12"/>
          <p:cNvSpPr/>
          <p:nvPr/>
        </p:nvSpPr>
        <p:spPr>
          <a:xfrm>
            <a:off x="6482943" y="4283410"/>
            <a:ext cx="419096" cy="254002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+- f3 0 f2"/>
              <a:gd name="f8" fmla="*/ f7 1 2"/>
              <a:gd name="f9" fmla="*/ f7 1 4"/>
              <a:gd name="f10" fmla="*/ f7 3 1"/>
              <a:gd name="f11" fmla="*/ f10 1 4"/>
              <a:gd name="f12" fmla="*/ f9 1 f8"/>
              <a:gd name="f13" fmla="*/ f11 1 f8"/>
              <a:gd name="f14" fmla="*/ f12 f5 1"/>
              <a:gd name="f15" fmla="*/ f12 f6 1"/>
              <a:gd name="f16" fmla="*/ f13 f5 1"/>
              <a:gd name="f17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5" r="f16" b="f17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2E75B6"/>
          </a:solidFill>
          <a:ln w="44448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11" name="Egyenes összekötő nyíllal 13"/>
          <p:cNvCxnSpPr/>
          <p:nvPr/>
        </p:nvCxnSpPr>
        <p:spPr>
          <a:xfrm flipV="1">
            <a:off x="6902040" y="4404742"/>
            <a:ext cx="1168402" cy="5669"/>
          </a:xfrm>
          <a:prstGeom prst="straightConnector1">
            <a:avLst/>
          </a:prstGeom>
          <a:noFill/>
          <a:ln w="44448" cap="flat">
            <a:solidFill>
              <a:srgbClr val="5B9BD5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63781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Annotációk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@</a:t>
            </a:r>
            <a:r>
              <a:rPr lang="hu-HU" dirty="0" err="1"/>
              <a:t>ManyToOne</a:t>
            </a:r>
            <a:r>
              <a:rPr lang="hu-HU" dirty="0"/>
              <a:t>	</a:t>
            </a:r>
            <a:r>
              <a:rPr lang="hu-HU" sz="1600" dirty="0">
                <a:solidFill>
                  <a:srgbClr val="7F7F7F"/>
                </a:solidFill>
              </a:rPr>
              <a:t>Külsőkulcs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/>
              <a:t>ManyToMany</a:t>
            </a:r>
            <a:r>
              <a:rPr lang="hu-HU" dirty="0"/>
              <a:t>	</a:t>
            </a:r>
            <a:r>
              <a:rPr lang="hu-HU" sz="1600" dirty="0">
                <a:solidFill>
                  <a:srgbClr val="7F7F7F"/>
                </a:solidFill>
              </a:rPr>
              <a:t>Kapcsoló tábla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/>
              <a:t>OneToOne</a:t>
            </a:r>
            <a:r>
              <a:rPr lang="hu-HU" dirty="0"/>
              <a:t>	</a:t>
            </a:r>
            <a:r>
              <a:rPr lang="hu-HU" sz="1600" dirty="0">
                <a:solidFill>
                  <a:srgbClr val="7F7F7F"/>
                </a:solidFill>
              </a:rPr>
              <a:t>Egyedi</a:t>
            </a:r>
            <a:r>
              <a:rPr lang="hu-HU" dirty="0">
                <a:solidFill>
                  <a:srgbClr val="7F7F7F"/>
                </a:solidFill>
              </a:rPr>
              <a:t> </a:t>
            </a:r>
            <a:r>
              <a:rPr lang="hu-HU" sz="1600" dirty="0">
                <a:solidFill>
                  <a:srgbClr val="7F7F7F"/>
                </a:solidFill>
              </a:rPr>
              <a:t>külsőkulcs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/>
              <a:t>OneToMany</a:t>
            </a:r>
            <a:r>
              <a:rPr lang="hu-HU" dirty="0"/>
              <a:t>	</a:t>
            </a:r>
            <a:r>
              <a:rPr lang="hu-HU" sz="1600" dirty="0">
                <a:solidFill>
                  <a:srgbClr val="7F7F7F"/>
                </a:solidFill>
              </a:rPr>
              <a:t>Külsőkulcs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mappedBy</a:t>
            </a:r>
            <a:r>
              <a:rPr lang="hu-HU" dirty="0"/>
              <a:t/>
            </a:r>
            <a:br>
              <a:rPr lang="hu-HU" dirty="0"/>
            </a:br>
            <a:r>
              <a:rPr lang="hu-HU" sz="1400" dirty="0">
                <a:solidFill>
                  <a:srgbClr val="7F7F7F"/>
                </a:solidFill>
              </a:rPr>
              <a:t>A kapcsolat ellenkező oldalán - amennyiben navigálható - megadjuk az ezen az oldalon található definíciót, elkerülendő a </a:t>
            </a:r>
            <a:r>
              <a:rPr lang="hu-HU" sz="1400" dirty="0" err="1">
                <a:solidFill>
                  <a:srgbClr val="7F7F7F"/>
                </a:solidFill>
              </a:rPr>
              <a:t>duplikációt</a:t>
            </a:r>
            <a:r>
              <a:rPr lang="hu-HU" sz="1400" dirty="0">
                <a:solidFill>
                  <a:srgbClr val="7F7F7F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/>
              <a:t>JoinColumn</a:t>
            </a:r>
            <a:r>
              <a:rPr lang="hu-HU" dirty="0"/>
              <a:t/>
            </a:r>
            <a:br>
              <a:rPr lang="hu-HU" dirty="0"/>
            </a:br>
            <a:r>
              <a:rPr lang="hu-HU" sz="1600" dirty="0">
                <a:solidFill>
                  <a:srgbClr val="7F7F7F"/>
                </a:solidFill>
              </a:rPr>
              <a:t>A kapcsolatot megvalósító relációs külsőkulcsra vonatkozó beállítások és megszorítások</a:t>
            </a:r>
          </a:p>
        </p:txBody>
      </p:sp>
    </p:spTree>
    <p:extLst>
      <p:ext uri="{BB962C8B-B14F-4D97-AF65-F5344CB8AC3E}">
        <p14:creationId xmlns:p14="http://schemas.microsoft.com/office/powerpoint/2010/main" val="406347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Annotációk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/>
              <a:t>ManyToOne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bg1">
                    <a:lumMod val="50000"/>
                  </a:schemeClr>
                </a:solidFill>
              </a:rPr>
              <a:t>optional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false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hu-H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                         </a:t>
            </a:r>
            <a:r>
              <a:rPr lang="hu-HU" b="1" dirty="0" err="1">
                <a:solidFill>
                  <a:schemeClr val="bg1">
                    <a:lumMod val="50000"/>
                  </a:schemeClr>
                </a:solidFill>
              </a:rPr>
              <a:t>fetch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FetchType.LAZY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hu-H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  @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JoinColumn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bg1">
                    <a:lumMod val="50000"/>
                  </a:schemeClr>
                </a:solidFill>
              </a:rPr>
              <a:t>nullable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false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/>
              <a:t>OneToOne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bg1">
                    <a:lumMod val="50000"/>
                  </a:schemeClr>
                </a:solidFill>
              </a:rPr>
              <a:t>fetch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FetchType.LAZY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hu-H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       @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JoinColumn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="…",</a:t>
            </a:r>
            <a:r>
              <a:rPr lang="hu-HU" b="1" dirty="0" err="1">
                <a:solidFill>
                  <a:schemeClr val="bg1">
                    <a:lumMod val="50000"/>
                  </a:schemeClr>
                </a:solidFill>
              </a:rPr>
              <a:t>nullable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false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hu-HU" dirty="0">
              <a:solidFill>
                <a:srgbClr val="7F7F7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" name="Egyenes összekötő nyíllal 8"/>
          <p:cNvCxnSpPr/>
          <p:nvPr/>
        </p:nvCxnSpPr>
        <p:spPr>
          <a:xfrm>
            <a:off x="5555949" y="1725539"/>
            <a:ext cx="1562097" cy="0"/>
          </a:xfrm>
          <a:prstGeom prst="straightConnector1">
            <a:avLst/>
          </a:prstGeom>
          <a:noFill/>
          <a:ln w="44448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6" name="Szövegdoboz 4"/>
          <p:cNvSpPr txBox="1"/>
          <p:nvPr/>
        </p:nvSpPr>
        <p:spPr>
          <a:xfrm>
            <a:off x="5405480" y="12934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*</a:t>
            </a:r>
            <a:endParaRPr lang="hu-HU" dirty="0"/>
          </a:p>
        </p:txBody>
      </p:sp>
      <p:sp>
        <p:nvSpPr>
          <p:cNvPr id="7" name="Szövegdoboz 5"/>
          <p:cNvSpPr txBox="1"/>
          <p:nvPr/>
        </p:nvSpPr>
        <p:spPr>
          <a:xfrm>
            <a:off x="6817727" y="1293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cxnSp>
        <p:nvCxnSpPr>
          <p:cNvPr id="8" name="Egyenes összekötő nyíllal 8"/>
          <p:cNvCxnSpPr/>
          <p:nvPr/>
        </p:nvCxnSpPr>
        <p:spPr>
          <a:xfrm>
            <a:off x="5509911" y="2988728"/>
            <a:ext cx="1562097" cy="0"/>
          </a:xfrm>
          <a:prstGeom prst="straightConnector1">
            <a:avLst/>
          </a:prstGeom>
          <a:noFill/>
          <a:ln w="44448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9" name="Szövegdoboz 11"/>
          <p:cNvSpPr txBox="1"/>
          <p:nvPr/>
        </p:nvSpPr>
        <p:spPr>
          <a:xfrm>
            <a:off x="5359442" y="255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0" name="Szövegdoboz 12"/>
          <p:cNvSpPr txBox="1"/>
          <p:nvPr/>
        </p:nvSpPr>
        <p:spPr>
          <a:xfrm>
            <a:off x="6771689" y="255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751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Annotációk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@</a:t>
            </a:r>
            <a:r>
              <a:rPr lang="hu-HU" dirty="0" err="1"/>
              <a:t>OneToMany</a:t>
            </a: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hu-HU" sz="1900" b="1" dirty="0" err="1">
                <a:solidFill>
                  <a:schemeClr val="bg1">
                    <a:lumMod val="50000"/>
                  </a:schemeClr>
                </a:solidFill>
              </a:rPr>
              <a:t>cascade</a:t>
            </a: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hu-HU" sz="1900" dirty="0" err="1">
                <a:solidFill>
                  <a:schemeClr val="bg1">
                    <a:lumMod val="50000"/>
                  </a:schemeClr>
                </a:solidFill>
              </a:rPr>
              <a:t>CascadeType.ALL</a:t>
            </a: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,</a:t>
            </a:r>
            <a:br>
              <a:rPr lang="hu-HU" sz="19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                         </a:t>
            </a:r>
            <a:r>
              <a:rPr lang="hu-HU" sz="1900" b="1" dirty="0" err="1">
                <a:solidFill>
                  <a:schemeClr val="bg1">
                    <a:lumMod val="50000"/>
                  </a:schemeClr>
                </a:solidFill>
              </a:rPr>
              <a:t>orphanRemoval</a:t>
            </a: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hu-HU" sz="1900" dirty="0" err="1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,</a:t>
            </a:r>
            <a:br>
              <a:rPr lang="hu-HU" sz="19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                         </a:t>
            </a:r>
            <a:r>
              <a:rPr lang="hu-HU" sz="1900" b="1" dirty="0" err="1">
                <a:solidFill>
                  <a:schemeClr val="bg1">
                    <a:lumMod val="50000"/>
                  </a:schemeClr>
                </a:solidFill>
              </a:rPr>
              <a:t>fetch</a:t>
            </a: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hu-HU" sz="1900" dirty="0" err="1">
                <a:solidFill>
                  <a:schemeClr val="bg1">
                    <a:lumMod val="50000"/>
                  </a:schemeClr>
                </a:solidFill>
              </a:rPr>
              <a:t>FetchType.LAZY</a:t>
            </a:r>
            <a:r>
              <a:rPr lang="hu-HU" sz="19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hu-HU" sz="1900" dirty="0"/>
              <a:t/>
            </a:r>
            <a:br>
              <a:rPr lang="hu-HU" sz="1900" dirty="0"/>
            </a:br>
            <a:endParaRPr lang="hu-HU" dirty="0"/>
          </a:p>
          <a:p>
            <a:r>
              <a:rPr lang="hu-HU" dirty="0"/>
              <a:t>@</a:t>
            </a:r>
            <a:r>
              <a:rPr lang="hu-HU" dirty="0" err="1"/>
              <a:t>ManyToMany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(…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unique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…)</a:t>
            </a:r>
          </a:p>
          <a:p>
            <a:r>
              <a:rPr lang="hu-HU" dirty="0"/>
              <a:t>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JoinTable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="…",</a:t>
            </a:r>
            <a:br>
              <a:rPr lang="hu-H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hu-HU" b="1" dirty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hu-HU" b="1" dirty="0" err="1">
                <a:solidFill>
                  <a:schemeClr val="bg1">
                    <a:lumMod val="50000"/>
                  </a:schemeClr>
                </a:solidFill>
              </a:rPr>
              <a:t>joinColumns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=@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JoinColumn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="...",</a:t>
            </a:r>
            <a:br>
              <a:rPr lang="hu-H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                      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referencedColumnName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="…",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unique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hu-H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hu-HU" b="1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hu-HU" b="1" dirty="0" err="1">
                <a:solidFill>
                  <a:schemeClr val="bg1">
                    <a:lumMod val="50000"/>
                  </a:schemeClr>
                </a:solidFill>
              </a:rPr>
              <a:t>inverseJoinColumns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=@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JoinColumn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="...",</a:t>
            </a:r>
            <a:br>
              <a:rPr lang="hu-H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                       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referencedColumnName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="…"))</a:t>
            </a:r>
          </a:p>
        </p:txBody>
      </p:sp>
      <p:sp>
        <p:nvSpPr>
          <p:cNvPr id="5" name="Folyamatábra: Döntés 12"/>
          <p:cNvSpPr/>
          <p:nvPr/>
        </p:nvSpPr>
        <p:spPr>
          <a:xfrm>
            <a:off x="6147568" y="2796370"/>
            <a:ext cx="419096" cy="254002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+- f3 0 f2"/>
              <a:gd name="f8" fmla="*/ f7 1 2"/>
              <a:gd name="f9" fmla="*/ f7 1 4"/>
              <a:gd name="f10" fmla="*/ f7 3 1"/>
              <a:gd name="f11" fmla="*/ f10 1 4"/>
              <a:gd name="f12" fmla="*/ f9 1 f8"/>
              <a:gd name="f13" fmla="*/ f11 1 f8"/>
              <a:gd name="f14" fmla="*/ f12 f5 1"/>
              <a:gd name="f15" fmla="*/ f12 f6 1"/>
              <a:gd name="f16" fmla="*/ f13 f5 1"/>
              <a:gd name="f17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5" r="f16" b="f17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2E75B6"/>
          </a:solidFill>
          <a:ln w="44448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6" name="Egyenes összekötő nyíllal 13"/>
          <p:cNvCxnSpPr/>
          <p:nvPr/>
        </p:nvCxnSpPr>
        <p:spPr>
          <a:xfrm flipV="1">
            <a:off x="6566665" y="2917702"/>
            <a:ext cx="1168402" cy="5669"/>
          </a:xfrm>
          <a:prstGeom prst="straightConnector1">
            <a:avLst/>
          </a:prstGeom>
          <a:noFill/>
          <a:ln w="44448" cap="flat">
            <a:solidFill>
              <a:srgbClr val="5B9BD5"/>
            </a:solidFill>
            <a:prstDash val="solid"/>
            <a:miter/>
            <a:headEnd type="none"/>
            <a:tailEnd type="arrow"/>
          </a:ln>
        </p:spPr>
      </p:cxnSp>
      <p:sp>
        <p:nvSpPr>
          <p:cNvPr id="7" name="Szövegdoboz 8"/>
          <p:cNvSpPr txBox="1"/>
          <p:nvPr/>
        </p:nvSpPr>
        <p:spPr>
          <a:xfrm>
            <a:off x="6033773" y="25123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*</a:t>
            </a:r>
          </a:p>
        </p:txBody>
      </p:sp>
      <p:sp>
        <p:nvSpPr>
          <p:cNvPr id="8" name="Szövegdoboz 9"/>
          <p:cNvSpPr txBox="1"/>
          <p:nvPr/>
        </p:nvSpPr>
        <p:spPr>
          <a:xfrm>
            <a:off x="7534231" y="24877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*</a:t>
            </a:r>
            <a:endParaRPr lang="hu-HU" dirty="0"/>
          </a:p>
        </p:txBody>
      </p:sp>
      <p:sp>
        <p:nvSpPr>
          <p:cNvPr id="9" name="Folyamatábra: Döntés 12"/>
          <p:cNvSpPr/>
          <p:nvPr/>
        </p:nvSpPr>
        <p:spPr>
          <a:xfrm>
            <a:off x="6147568" y="1657783"/>
            <a:ext cx="419096" cy="254002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+- f3 0 f2"/>
              <a:gd name="f8" fmla="*/ f7 1 2"/>
              <a:gd name="f9" fmla="*/ f7 1 4"/>
              <a:gd name="f10" fmla="*/ f7 3 1"/>
              <a:gd name="f11" fmla="*/ f10 1 4"/>
              <a:gd name="f12" fmla="*/ f9 1 f8"/>
              <a:gd name="f13" fmla="*/ f11 1 f8"/>
              <a:gd name="f14" fmla="*/ f12 f5 1"/>
              <a:gd name="f15" fmla="*/ f12 f6 1"/>
              <a:gd name="f16" fmla="*/ f13 f5 1"/>
              <a:gd name="f17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5" r="f16" b="f17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2E75B6"/>
          </a:solidFill>
          <a:ln w="44448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10" name="Egyenes összekötő nyíllal 13"/>
          <p:cNvCxnSpPr/>
          <p:nvPr/>
        </p:nvCxnSpPr>
        <p:spPr>
          <a:xfrm flipV="1">
            <a:off x="6566665" y="1779115"/>
            <a:ext cx="1168402" cy="5669"/>
          </a:xfrm>
          <a:prstGeom prst="straightConnector1">
            <a:avLst/>
          </a:prstGeom>
          <a:noFill/>
          <a:ln w="44448" cap="flat">
            <a:solidFill>
              <a:srgbClr val="5B9BD5"/>
            </a:solidFill>
            <a:prstDash val="solid"/>
            <a:miter/>
            <a:headEnd type="none"/>
            <a:tailEnd type="arrow"/>
          </a:ln>
        </p:spPr>
      </p:cxnSp>
      <p:sp>
        <p:nvSpPr>
          <p:cNvPr id="11" name="Szövegdoboz 12"/>
          <p:cNvSpPr txBox="1"/>
          <p:nvPr/>
        </p:nvSpPr>
        <p:spPr>
          <a:xfrm>
            <a:off x="6033773" y="1373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2" name="Szövegdoboz 13"/>
          <p:cNvSpPr txBox="1"/>
          <p:nvPr/>
        </p:nvSpPr>
        <p:spPr>
          <a:xfrm>
            <a:off x="7446394" y="13528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*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868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71324" y="884736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Cascade</a:t>
            </a:r>
            <a:endParaRPr lang="hu-HU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324" y="1452664"/>
            <a:ext cx="71281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Kapcsolódó </a:t>
            </a:r>
            <a:r>
              <a:rPr lang="hu-HU" dirty="0" err="1" smtClean="0"/>
              <a:t>Entityken</a:t>
            </a:r>
            <a:r>
              <a:rPr lang="hu-HU" dirty="0" smtClean="0"/>
              <a:t> milyen műveleteket kell automatikusan elvégezni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Típusai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DETACH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MERGE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PERSIST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REFRESH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REMOVE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2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71324" y="884736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Fetch</a:t>
            </a:r>
            <a:endParaRPr lang="hu-HU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324" y="1452664"/>
            <a:ext cx="830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Kapcsolódó </a:t>
            </a:r>
            <a:r>
              <a:rPr lang="hu-HU" dirty="0" err="1" smtClean="0"/>
              <a:t>Entityk</a:t>
            </a:r>
            <a:r>
              <a:rPr lang="hu-HU" dirty="0" smtClean="0"/>
              <a:t> mikor töltődjenek 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Típusai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EAGER – amikor a </a:t>
            </a:r>
            <a:r>
              <a:rPr lang="hu-HU" dirty="0" err="1" smtClean="0"/>
              <a:t>root</a:t>
            </a:r>
            <a:r>
              <a:rPr lang="hu-HU" dirty="0" smtClean="0"/>
              <a:t> </a:t>
            </a:r>
            <a:r>
              <a:rPr lang="hu-HU" dirty="0" err="1" smtClean="0"/>
              <a:t>entity</a:t>
            </a:r>
            <a:r>
              <a:rPr lang="hu-HU" dirty="0" smtClean="0"/>
              <a:t> betöltődik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LAZY – amikor hivatkozunk az asszociációra (</a:t>
            </a:r>
            <a:r>
              <a:rPr lang="hu-HU" dirty="0" err="1" smtClean="0"/>
              <a:t>getter</a:t>
            </a:r>
            <a:r>
              <a:rPr lang="hu-HU" dirty="0" smtClean="0"/>
              <a:t> hívásakor)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4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ORM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ORM = </a:t>
            </a:r>
            <a:r>
              <a:rPr lang="hu-HU" dirty="0" err="1"/>
              <a:t>Object-Relational</a:t>
            </a:r>
            <a:r>
              <a:rPr lang="hu-HU" dirty="0"/>
              <a:t> </a:t>
            </a:r>
            <a:r>
              <a:rPr lang="hu-HU" dirty="0" err="1"/>
              <a:t>Mapping</a:t>
            </a:r>
            <a:endParaRPr lang="hu-H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Objektum-relációs leképezés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Célja a relációs modell és rekordjainak leképezése objektum orientált fogalmakra és példányokra, oda és vissza</a:t>
            </a:r>
          </a:p>
        </p:txBody>
      </p:sp>
      <p:sp>
        <p:nvSpPr>
          <p:cNvPr id="5" name="Szabadkézi sokszög 4"/>
          <p:cNvSpPr/>
          <p:nvPr/>
        </p:nvSpPr>
        <p:spPr>
          <a:xfrm>
            <a:off x="625538" y="3127680"/>
            <a:ext cx="2425336" cy="8232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0" cap="none" spc="0" baseline="0" dirty="0" err="1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Relational</a:t>
            </a:r>
            <a:r>
              <a:rPr lang="hu-HU" sz="1600" b="0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 </a:t>
            </a:r>
            <a:r>
              <a:rPr lang="hu-HU" sz="1600" b="0" i="0" u="none" strike="noStrike" kern="0" cap="none" spc="0" baseline="0" dirty="0" err="1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Database</a:t>
            </a:r>
            <a:endParaRPr lang="hu-HU" sz="1600" b="0" i="0" u="none" strike="noStrike" kern="0" cap="none" spc="0" baseline="0" dirty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6" name="Szabadkézi sokszög 8"/>
          <p:cNvSpPr/>
          <p:nvPr/>
        </p:nvSpPr>
        <p:spPr>
          <a:xfrm>
            <a:off x="5258501" y="3127680"/>
            <a:ext cx="3169913" cy="8232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l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Object Oriented Environment</a:t>
            </a:r>
          </a:p>
        </p:txBody>
      </p:sp>
      <p:sp>
        <p:nvSpPr>
          <p:cNvPr id="7" name="Balra-jobbra nyíl 6"/>
          <p:cNvSpPr/>
          <p:nvPr/>
        </p:nvSpPr>
        <p:spPr>
          <a:xfrm>
            <a:off x="3050875" y="3218096"/>
            <a:ext cx="2207626" cy="64239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CB6C1D">
                  <a:alpha val="20000"/>
                </a:srgbClr>
              </a:gs>
              <a:gs pos="100000">
                <a:srgbClr val="FF8F2A">
                  <a:alpha val="70000"/>
                </a:srgbClr>
              </a:gs>
            </a:gsLst>
            <a:lin ang="16200000"/>
          </a:gradFill>
          <a:ln cap="flat"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ORM</a:t>
            </a:r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Kis Bertalan</a:t>
            </a: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Bertalan_Kis@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180086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ORM</a:t>
            </a:r>
            <a:endParaRPr lang="hu-HU" dirty="0">
              <a:latin typeface="+mj-lt"/>
            </a:endParaRPr>
          </a:p>
        </p:txBody>
      </p:sp>
      <p:sp>
        <p:nvSpPr>
          <p:cNvPr id="6" name="Szabadkézi sokszög 4"/>
          <p:cNvSpPr/>
          <p:nvPr/>
        </p:nvSpPr>
        <p:spPr>
          <a:xfrm>
            <a:off x="1066803" y="1293491"/>
            <a:ext cx="2425336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Relációk (Táblák)</a:t>
            </a:r>
            <a:b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</a:br>
            <a: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DDL</a:t>
            </a:r>
          </a:p>
        </p:txBody>
      </p:sp>
      <p:sp>
        <p:nvSpPr>
          <p:cNvPr id="7" name="Szabadkézi sokszög 8"/>
          <p:cNvSpPr/>
          <p:nvPr/>
        </p:nvSpPr>
        <p:spPr>
          <a:xfrm>
            <a:off x="5699766" y="1293491"/>
            <a:ext cx="2564672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Osztályok</a:t>
            </a:r>
          </a:p>
        </p:txBody>
      </p:sp>
      <p:sp>
        <p:nvSpPr>
          <p:cNvPr id="8" name="Balra-jobbra nyíl 6"/>
          <p:cNvSpPr/>
          <p:nvPr/>
        </p:nvSpPr>
        <p:spPr>
          <a:xfrm>
            <a:off x="3492139" y="1383907"/>
            <a:ext cx="2207626" cy="47863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CB6C1D">
                  <a:alpha val="20000"/>
                </a:srgbClr>
              </a:gs>
              <a:gs pos="100000">
                <a:srgbClr val="FF8F2A">
                  <a:alpha val="70000"/>
                </a:srgbClr>
              </a:gs>
            </a:gsLst>
            <a:lin ang="16200000"/>
          </a:gradFill>
          <a:ln cap="flat"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ORM</a:t>
            </a:r>
          </a:p>
        </p:txBody>
      </p:sp>
      <p:sp>
        <p:nvSpPr>
          <p:cNvPr id="9" name="Szabadkézi sokszög 4"/>
          <p:cNvSpPr/>
          <p:nvPr/>
        </p:nvSpPr>
        <p:spPr>
          <a:xfrm>
            <a:off x="1066803" y="2046783"/>
            <a:ext cx="2425336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Attribútumok (Mezők)</a:t>
            </a:r>
          </a:p>
        </p:txBody>
      </p:sp>
      <p:sp>
        <p:nvSpPr>
          <p:cNvPr id="10" name="Szabadkézi sokszög 8"/>
          <p:cNvSpPr/>
          <p:nvPr/>
        </p:nvSpPr>
        <p:spPr>
          <a:xfrm>
            <a:off x="5699766" y="2046783"/>
            <a:ext cx="2564672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Adattagok</a:t>
            </a:r>
          </a:p>
        </p:txBody>
      </p:sp>
      <p:sp>
        <p:nvSpPr>
          <p:cNvPr id="11" name="Balra-jobbra nyíl 9"/>
          <p:cNvSpPr/>
          <p:nvPr/>
        </p:nvSpPr>
        <p:spPr>
          <a:xfrm>
            <a:off x="3492139" y="2137198"/>
            <a:ext cx="2207626" cy="47863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CB6C1D">
                  <a:alpha val="20000"/>
                </a:srgbClr>
              </a:gs>
              <a:gs pos="100000">
                <a:srgbClr val="FF8F2A">
                  <a:alpha val="70000"/>
                </a:srgbClr>
              </a:gs>
            </a:gsLst>
            <a:lin ang="16200000"/>
          </a:gradFill>
          <a:ln cap="flat"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ORM</a:t>
            </a:r>
          </a:p>
        </p:txBody>
      </p:sp>
      <p:sp>
        <p:nvSpPr>
          <p:cNvPr id="12" name="Szabadkézi sokszög 4"/>
          <p:cNvSpPr/>
          <p:nvPr/>
        </p:nvSpPr>
        <p:spPr>
          <a:xfrm>
            <a:off x="1066803" y="2800074"/>
            <a:ext cx="2425336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Elsődleges kulcsok</a:t>
            </a:r>
          </a:p>
        </p:txBody>
      </p:sp>
      <p:sp>
        <p:nvSpPr>
          <p:cNvPr id="13" name="Szabadkézi sokszög 11"/>
          <p:cNvSpPr/>
          <p:nvPr/>
        </p:nvSpPr>
        <p:spPr>
          <a:xfrm>
            <a:off x="5699766" y="2800074"/>
            <a:ext cx="2564672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Speciális adattagok, azonosítók</a:t>
            </a:r>
          </a:p>
        </p:txBody>
      </p:sp>
      <p:sp>
        <p:nvSpPr>
          <p:cNvPr id="14" name="Balra-jobbra nyíl 12"/>
          <p:cNvSpPr/>
          <p:nvPr/>
        </p:nvSpPr>
        <p:spPr>
          <a:xfrm>
            <a:off x="3492139" y="2890490"/>
            <a:ext cx="2207626" cy="47863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CB6C1D">
                  <a:alpha val="20000"/>
                </a:srgbClr>
              </a:gs>
              <a:gs pos="100000">
                <a:srgbClr val="FF8F2A">
                  <a:alpha val="70000"/>
                </a:srgbClr>
              </a:gs>
            </a:gsLst>
            <a:lin ang="16200000"/>
          </a:gradFill>
          <a:ln cap="flat"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ORM</a:t>
            </a:r>
          </a:p>
        </p:txBody>
      </p:sp>
      <p:sp>
        <p:nvSpPr>
          <p:cNvPr id="15" name="Szabadkézi sokszög 4"/>
          <p:cNvSpPr/>
          <p:nvPr/>
        </p:nvSpPr>
        <p:spPr>
          <a:xfrm>
            <a:off x="1066803" y="3553357"/>
            <a:ext cx="2425336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Külső kulcsok</a:t>
            </a:r>
          </a:p>
        </p:txBody>
      </p:sp>
      <p:sp>
        <p:nvSpPr>
          <p:cNvPr id="16" name="Szabadkézi sokszög 17"/>
          <p:cNvSpPr/>
          <p:nvPr/>
        </p:nvSpPr>
        <p:spPr>
          <a:xfrm>
            <a:off x="5699766" y="3553357"/>
            <a:ext cx="2564672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Asszociációk</a:t>
            </a:r>
          </a:p>
        </p:txBody>
      </p:sp>
      <p:sp>
        <p:nvSpPr>
          <p:cNvPr id="17" name="Balra-jobbra nyíl 18"/>
          <p:cNvSpPr/>
          <p:nvPr/>
        </p:nvSpPr>
        <p:spPr>
          <a:xfrm>
            <a:off x="3492139" y="3643782"/>
            <a:ext cx="2207626" cy="47863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CB6C1D">
                  <a:alpha val="20000"/>
                </a:srgbClr>
              </a:gs>
              <a:gs pos="100000">
                <a:srgbClr val="FF8F2A">
                  <a:alpha val="70000"/>
                </a:srgbClr>
              </a:gs>
            </a:gsLst>
            <a:lin ang="16200000"/>
          </a:gradFill>
          <a:ln cap="flat"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ORM</a:t>
            </a:r>
          </a:p>
        </p:txBody>
      </p:sp>
      <p:sp>
        <p:nvSpPr>
          <p:cNvPr id="18" name="Szabadkézi sokszög 4"/>
          <p:cNvSpPr/>
          <p:nvPr/>
        </p:nvSpPr>
        <p:spPr>
          <a:xfrm>
            <a:off x="1066803" y="4306649"/>
            <a:ext cx="2425336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SQL</a:t>
            </a:r>
            <a:b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</a:br>
            <a: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DML</a:t>
            </a:r>
          </a:p>
        </p:txBody>
      </p:sp>
      <p:sp>
        <p:nvSpPr>
          <p:cNvPr id="19" name="Szabadkézi sokszög 20"/>
          <p:cNvSpPr/>
          <p:nvPr/>
        </p:nvSpPr>
        <p:spPr>
          <a:xfrm>
            <a:off x="5699766" y="4306649"/>
            <a:ext cx="2564672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JPQL</a:t>
            </a:r>
          </a:p>
        </p:txBody>
      </p:sp>
      <p:sp>
        <p:nvSpPr>
          <p:cNvPr id="20" name="Balra-jobbra nyíl 21"/>
          <p:cNvSpPr/>
          <p:nvPr/>
        </p:nvSpPr>
        <p:spPr>
          <a:xfrm>
            <a:off x="3492139" y="4397065"/>
            <a:ext cx="2207626" cy="47863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CB6C1D">
                  <a:alpha val="20000"/>
                </a:srgbClr>
              </a:gs>
              <a:gs pos="100000">
                <a:srgbClr val="FF8F2A">
                  <a:alpha val="70000"/>
                </a:srgbClr>
              </a:gs>
            </a:gsLst>
            <a:lin ang="16200000"/>
          </a:gradFill>
          <a:ln cap="flat"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ORM</a:t>
            </a:r>
          </a:p>
        </p:txBody>
      </p:sp>
    </p:spTree>
    <p:extLst>
      <p:ext uri="{BB962C8B-B14F-4D97-AF65-F5344CB8AC3E}">
        <p14:creationId xmlns:p14="http://schemas.microsoft.com/office/powerpoint/2010/main" val="32299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ORM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 smtClean="0"/>
              <a:t>Megvalósítások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TopLink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EclipseLink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OpenJPA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Hibernate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Szabvány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JPA – Java </a:t>
            </a:r>
            <a:r>
              <a:rPr lang="hu-HU" dirty="0" err="1" smtClean="0"/>
              <a:t>Persistence</a:t>
            </a:r>
            <a:r>
              <a:rPr lang="hu-HU" dirty="0" smtClean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31035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JPA története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2006 – Java EE 5 – EJB 3.0 – JSR 220 – JPA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2009 – Java EE 6 – JSR 317 – JPA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2013 – Java EE 7 – JSR 338 – JPA 2.1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docs.oracle.com/javaee/7/tutorial/partpersist.htm#BNBPY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3"/>
              </a:rPr>
              <a:t>http://docs.jboss.org/hibernate/orm/5.0/userGuide/en-US/html_single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62262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JPA eszközei</a:t>
            </a:r>
            <a:endParaRPr lang="hu-HU" dirty="0">
              <a:latin typeface="+mj-lt"/>
            </a:endParaRPr>
          </a:p>
        </p:txBody>
      </p:sp>
      <p:grpSp>
        <p:nvGrpSpPr>
          <p:cNvPr id="5" name="Csoportba foglalás 30"/>
          <p:cNvGrpSpPr/>
          <p:nvPr/>
        </p:nvGrpSpPr>
        <p:grpSpPr>
          <a:xfrm>
            <a:off x="2082289" y="3037563"/>
            <a:ext cx="776719" cy="571810"/>
            <a:chOff x="2082289" y="3037563"/>
            <a:chExt cx="776719" cy="571810"/>
          </a:xfrm>
        </p:grpSpPr>
        <p:sp>
          <p:nvSpPr>
            <p:cNvPr id="6" name="Szövegdoboz 25"/>
            <p:cNvSpPr txBox="1"/>
            <p:nvPr/>
          </p:nvSpPr>
          <p:spPr>
            <a:xfrm>
              <a:off x="2082289" y="3037563"/>
              <a:ext cx="253599" cy="2539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5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1</a:t>
              </a:r>
            </a:p>
          </p:txBody>
        </p:sp>
        <p:sp>
          <p:nvSpPr>
            <p:cNvPr id="7" name="Szövegdoboz 26"/>
            <p:cNvSpPr txBox="1"/>
            <p:nvPr/>
          </p:nvSpPr>
          <p:spPr>
            <a:xfrm>
              <a:off x="2082289" y="3355454"/>
              <a:ext cx="251990" cy="2539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5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*</a:t>
              </a:r>
            </a:p>
          </p:txBody>
        </p:sp>
        <p:sp>
          <p:nvSpPr>
            <p:cNvPr id="8" name="Szövegdoboz 27"/>
            <p:cNvSpPr txBox="1"/>
            <p:nvPr/>
          </p:nvSpPr>
          <p:spPr>
            <a:xfrm>
              <a:off x="2273591" y="3155256"/>
              <a:ext cx="585417" cy="2539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5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creates</a:t>
              </a:r>
            </a:p>
          </p:txBody>
        </p:sp>
      </p:grpSp>
      <p:grpSp>
        <p:nvGrpSpPr>
          <p:cNvPr id="9" name="Csoportba foglalás 31"/>
          <p:cNvGrpSpPr/>
          <p:nvPr/>
        </p:nvGrpSpPr>
        <p:grpSpPr>
          <a:xfrm>
            <a:off x="6616186" y="3030019"/>
            <a:ext cx="776719" cy="571801"/>
            <a:chOff x="6616186" y="3030019"/>
            <a:chExt cx="776719" cy="571801"/>
          </a:xfrm>
        </p:grpSpPr>
        <p:sp>
          <p:nvSpPr>
            <p:cNvPr id="10" name="Szövegdoboz 32"/>
            <p:cNvSpPr txBox="1"/>
            <p:nvPr/>
          </p:nvSpPr>
          <p:spPr>
            <a:xfrm>
              <a:off x="6616186" y="3030019"/>
              <a:ext cx="253599" cy="2539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5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1</a:t>
              </a:r>
            </a:p>
          </p:txBody>
        </p:sp>
        <p:sp>
          <p:nvSpPr>
            <p:cNvPr id="11" name="Szövegdoboz 33"/>
            <p:cNvSpPr txBox="1"/>
            <p:nvPr/>
          </p:nvSpPr>
          <p:spPr>
            <a:xfrm>
              <a:off x="6616186" y="3347901"/>
              <a:ext cx="251990" cy="2539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5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*</a:t>
              </a:r>
            </a:p>
          </p:txBody>
        </p:sp>
        <p:sp>
          <p:nvSpPr>
            <p:cNvPr id="12" name="Szövegdoboz 34"/>
            <p:cNvSpPr txBox="1"/>
            <p:nvPr/>
          </p:nvSpPr>
          <p:spPr>
            <a:xfrm>
              <a:off x="6807488" y="3147712"/>
              <a:ext cx="585417" cy="2539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5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creates</a:t>
              </a:r>
            </a:p>
          </p:txBody>
        </p:sp>
      </p:grpSp>
      <p:sp>
        <p:nvSpPr>
          <p:cNvPr id="13" name="Szabadkézi sokszög 4"/>
          <p:cNvSpPr/>
          <p:nvPr/>
        </p:nvSpPr>
        <p:spPr>
          <a:xfrm>
            <a:off x="1101641" y="2463704"/>
            <a:ext cx="2425336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Persistence Unit</a:t>
            </a:r>
          </a:p>
        </p:txBody>
      </p:sp>
      <p:sp>
        <p:nvSpPr>
          <p:cNvPr id="14" name="Szabadkézi sokszög 8"/>
          <p:cNvSpPr/>
          <p:nvPr/>
        </p:nvSpPr>
        <p:spPr>
          <a:xfrm>
            <a:off x="5560429" y="1388196"/>
            <a:ext cx="2564672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 smtClean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JEE </a:t>
            </a:r>
            <a:r>
              <a:rPr lang="hu-HU" sz="1600" b="0" i="0" u="none" strike="noStrike" kern="1200" cap="none" spc="0" baseline="0" dirty="0" err="1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Persistence</a:t>
            </a:r>
            <a:endParaRPr lang="hu-HU" sz="16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15" name="Szabadkézi sokszög 8"/>
          <p:cNvSpPr/>
          <p:nvPr/>
        </p:nvSpPr>
        <p:spPr>
          <a:xfrm>
            <a:off x="5560429" y="2463704"/>
            <a:ext cx="2564672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EntityManagerFactory</a:t>
            </a:r>
          </a:p>
        </p:txBody>
      </p:sp>
      <p:sp>
        <p:nvSpPr>
          <p:cNvPr id="16" name="Szabadkézi sokszög 8"/>
          <p:cNvSpPr/>
          <p:nvPr/>
        </p:nvSpPr>
        <p:spPr>
          <a:xfrm>
            <a:off x="5560429" y="3539212"/>
            <a:ext cx="2564672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EntityManager</a:t>
            </a:r>
          </a:p>
        </p:txBody>
      </p:sp>
      <p:sp>
        <p:nvSpPr>
          <p:cNvPr id="17" name="Szabadkézi sokszög 4"/>
          <p:cNvSpPr/>
          <p:nvPr/>
        </p:nvSpPr>
        <p:spPr>
          <a:xfrm>
            <a:off x="1101641" y="3539212"/>
            <a:ext cx="2425336" cy="5690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7557" tIns="97557" rIns="97557" bIns="97557" anchor="ctr" anchorCtr="1" compatLnSpc="1">
            <a:noAutofit/>
          </a:bodyPr>
          <a:lstStyle/>
          <a:p>
            <a:pPr marL="0" marR="0" lvl="0" indent="0" algn="ctr" defTabSz="800100" rtl="0" fontAlgn="auto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6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Persistence Context</a:t>
            </a:r>
          </a:p>
        </p:txBody>
      </p:sp>
      <p:cxnSp>
        <p:nvCxnSpPr>
          <p:cNvPr id="18" name="Egyenes összekötő nyíllal 11"/>
          <p:cNvCxnSpPr>
            <a:stCxn id="15" idx="3"/>
            <a:endCxn id="13" idx="1"/>
          </p:cNvCxnSpPr>
          <p:nvPr/>
        </p:nvCxnSpPr>
        <p:spPr>
          <a:xfrm flipH="1">
            <a:off x="3526977" y="2748233"/>
            <a:ext cx="2033452" cy="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9" name="Egyenes összekötő nyíllal 13"/>
          <p:cNvCxnSpPr>
            <a:stCxn id="16" idx="3"/>
            <a:endCxn id="17" idx="1"/>
          </p:cNvCxnSpPr>
          <p:nvPr/>
        </p:nvCxnSpPr>
        <p:spPr>
          <a:xfrm flipH="1">
            <a:off x="3526977" y="3823741"/>
            <a:ext cx="2033452" cy="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0" name="Egyenes összekötő nyíllal 15"/>
          <p:cNvCxnSpPr>
            <a:stCxn id="13" idx="2"/>
            <a:endCxn id="17" idx="0"/>
          </p:cNvCxnSpPr>
          <p:nvPr/>
        </p:nvCxnSpPr>
        <p:spPr>
          <a:xfrm>
            <a:off x="2314309" y="3032762"/>
            <a:ext cx="0" cy="50645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21" name="Egyenes összekötő nyíllal 19"/>
          <p:cNvCxnSpPr>
            <a:stCxn id="14" idx="2"/>
            <a:endCxn id="15" idx="0"/>
          </p:cNvCxnSpPr>
          <p:nvPr/>
        </p:nvCxnSpPr>
        <p:spPr>
          <a:xfrm>
            <a:off x="6842765" y="1957254"/>
            <a:ext cx="0" cy="506450"/>
          </a:xfrm>
          <a:prstGeom prst="straightConnector1">
            <a:avLst/>
          </a:prstGeom>
          <a:noFill/>
          <a:ln w="6345" cap="flat">
            <a:solidFill>
              <a:srgbClr val="548235"/>
            </a:solidFill>
            <a:prstDash val="solid"/>
            <a:miter/>
            <a:tailEnd type="arrow"/>
          </a:ln>
        </p:spPr>
      </p:cxnSp>
      <p:cxnSp>
        <p:nvCxnSpPr>
          <p:cNvPr id="22" name="Egyenes összekötő nyíllal 22"/>
          <p:cNvCxnSpPr>
            <a:stCxn id="15" idx="2"/>
            <a:endCxn id="16" idx="0"/>
          </p:cNvCxnSpPr>
          <p:nvPr/>
        </p:nvCxnSpPr>
        <p:spPr>
          <a:xfrm>
            <a:off x="6842765" y="3032762"/>
            <a:ext cx="0" cy="506450"/>
          </a:xfrm>
          <a:prstGeom prst="straightConnector1">
            <a:avLst/>
          </a:prstGeom>
          <a:noFill/>
          <a:ln w="6345" cap="flat">
            <a:solidFill>
              <a:srgbClr val="548235"/>
            </a:solidFill>
            <a:prstDash val="solid"/>
            <a:miter/>
            <a:tailEnd type="arrow"/>
          </a:ln>
        </p:spPr>
      </p:cxnSp>
      <p:grpSp>
        <p:nvGrpSpPr>
          <p:cNvPr id="23" name="Csoportba foglalás 36"/>
          <p:cNvGrpSpPr/>
          <p:nvPr/>
        </p:nvGrpSpPr>
        <p:grpSpPr>
          <a:xfrm>
            <a:off x="6616186" y="1957254"/>
            <a:ext cx="776719" cy="571811"/>
            <a:chOff x="6616186" y="1957254"/>
            <a:chExt cx="776719" cy="571811"/>
          </a:xfrm>
        </p:grpSpPr>
        <p:sp>
          <p:nvSpPr>
            <p:cNvPr id="24" name="Szövegdoboz 37"/>
            <p:cNvSpPr txBox="1"/>
            <p:nvPr/>
          </p:nvSpPr>
          <p:spPr>
            <a:xfrm>
              <a:off x="6616186" y="1957254"/>
              <a:ext cx="253599" cy="2539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5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1</a:t>
              </a:r>
            </a:p>
          </p:txBody>
        </p:sp>
        <p:sp>
          <p:nvSpPr>
            <p:cNvPr id="25" name="Szövegdoboz 38"/>
            <p:cNvSpPr txBox="1"/>
            <p:nvPr/>
          </p:nvSpPr>
          <p:spPr>
            <a:xfrm>
              <a:off x="6616186" y="2275146"/>
              <a:ext cx="251990" cy="2539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5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*</a:t>
              </a:r>
            </a:p>
          </p:txBody>
        </p:sp>
        <p:sp>
          <p:nvSpPr>
            <p:cNvPr id="26" name="Szövegdoboz 39"/>
            <p:cNvSpPr txBox="1"/>
            <p:nvPr/>
          </p:nvSpPr>
          <p:spPr>
            <a:xfrm>
              <a:off x="6807488" y="2074947"/>
              <a:ext cx="585417" cy="2539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5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rPr>
                <a:t>creates</a:t>
              </a:r>
            </a:p>
          </p:txBody>
        </p:sp>
      </p:grpSp>
      <p:sp>
        <p:nvSpPr>
          <p:cNvPr id="27" name="Szövegdoboz 41"/>
          <p:cNvSpPr txBox="1"/>
          <p:nvPr/>
        </p:nvSpPr>
        <p:spPr>
          <a:xfrm>
            <a:off x="3530498" y="2783643"/>
            <a:ext cx="253599" cy="2539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5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1</a:t>
            </a:r>
          </a:p>
        </p:txBody>
      </p:sp>
      <p:sp>
        <p:nvSpPr>
          <p:cNvPr id="28" name="Szövegdoboz 42"/>
          <p:cNvSpPr txBox="1"/>
          <p:nvPr/>
        </p:nvSpPr>
        <p:spPr>
          <a:xfrm>
            <a:off x="5308430" y="3929652"/>
            <a:ext cx="251990" cy="2539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5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*</a:t>
            </a:r>
          </a:p>
        </p:txBody>
      </p:sp>
      <p:sp>
        <p:nvSpPr>
          <p:cNvPr id="29" name="Szövegdoboz 43"/>
          <p:cNvSpPr txBox="1"/>
          <p:nvPr/>
        </p:nvSpPr>
        <p:spPr>
          <a:xfrm>
            <a:off x="4068247" y="2479011"/>
            <a:ext cx="950902" cy="2539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5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configured by</a:t>
            </a:r>
          </a:p>
        </p:txBody>
      </p:sp>
      <p:sp>
        <p:nvSpPr>
          <p:cNvPr id="30" name="Szövegdoboz 44"/>
          <p:cNvSpPr txBox="1"/>
          <p:nvPr/>
        </p:nvSpPr>
        <p:spPr>
          <a:xfrm>
            <a:off x="5312417" y="2798658"/>
            <a:ext cx="253599" cy="2539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5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1</a:t>
            </a:r>
          </a:p>
        </p:txBody>
      </p:sp>
      <p:sp>
        <p:nvSpPr>
          <p:cNvPr id="31" name="Szövegdoboz 45"/>
          <p:cNvSpPr txBox="1"/>
          <p:nvPr/>
        </p:nvSpPr>
        <p:spPr>
          <a:xfrm>
            <a:off x="3525368" y="3929652"/>
            <a:ext cx="253599" cy="2539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5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1</a:t>
            </a:r>
          </a:p>
        </p:txBody>
      </p:sp>
      <p:sp>
        <p:nvSpPr>
          <p:cNvPr id="32" name="Szövegdoboz 46"/>
          <p:cNvSpPr txBox="1"/>
          <p:nvPr/>
        </p:nvSpPr>
        <p:spPr>
          <a:xfrm>
            <a:off x="4232556" y="3573429"/>
            <a:ext cx="622285" cy="2539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5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manage</a:t>
            </a:r>
          </a:p>
        </p:txBody>
      </p:sp>
    </p:spTree>
    <p:extLst>
      <p:ext uri="{BB962C8B-B14F-4D97-AF65-F5344CB8AC3E}">
        <p14:creationId xmlns:p14="http://schemas.microsoft.com/office/powerpoint/2010/main" val="35413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Persistence</a:t>
            </a:r>
            <a:r>
              <a:rPr lang="hu-HU" dirty="0" smtClean="0">
                <a:latin typeface="+mj-lt"/>
              </a:rPr>
              <a:t> Unit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Entitás osztályok konfigurációs egysége, melyeket egyazon adatbázisban kezelünk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Következőket definiálja: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Kezelt osztályok (Minősített osztálynevek)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Kapcsolat információk (</a:t>
            </a:r>
            <a:r>
              <a:rPr lang="hu-HU" dirty="0" err="1"/>
              <a:t>DataSource</a:t>
            </a:r>
            <a:r>
              <a:rPr lang="hu-HU" dirty="0"/>
              <a:t> vagy JDBC)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Tranzakciós beállítások (JTA, RESOURCE_LOCAL)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Egyéb paraméterek, implementáció specifikus tulajdonságok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persistence.xml</a:t>
            </a:r>
            <a:r>
              <a:rPr lang="hu-HU" dirty="0" smtClean="0"/>
              <a:t> </a:t>
            </a:r>
            <a:r>
              <a:rPr lang="hu-HU" dirty="0"/>
              <a:t>és/vagy annotációk</a:t>
            </a:r>
          </a:p>
        </p:txBody>
      </p:sp>
    </p:spTree>
    <p:extLst>
      <p:ext uri="{BB962C8B-B14F-4D97-AF65-F5344CB8AC3E}">
        <p14:creationId xmlns:p14="http://schemas.microsoft.com/office/powerpoint/2010/main" val="41675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>
                <a:latin typeface="+mj-lt"/>
              </a:rPr>
              <a:t>p</a:t>
            </a:r>
            <a:r>
              <a:rPr lang="hu-HU" dirty="0" err="1" smtClean="0">
                <a:latin typeface="+mj-lt"/>
              </a:rPr>
              <a:t>ersistence.xml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hu-HU" sz="2000" dirty="0"/>
              <a:t>Lehetőség van XML-ben megadni a </a:t>
            </a:r>
            <a:r>
              <a:rPr lang="hu-HU" sz="2000" dirty="0" err="1" smtClean="0"/>
              <a:t>persistence</a:t>
            </a:r>
            <a:r>
              <a:rPr lang="hu-HU" sz="2000" dirty="0" smtClean="0"/>
              <a:t> </a:t>
            </a:r>
            <a:r>
              <a:rPr lang="hu-HU" sz="2000" dirty="0"/>
              <a:t>unit definícióját: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&lt;</a:t>
            </a:r>
            <a:r>
              <a:rPr lang="hu-HU" sz="1400" dirty="0" err="1">
                <a:latin typeface="Calibri" pitchFamily="34"/>
              </a:rPr>
              <a:t>persistence</a:t>
            </a:r>
            <a:r>
              <a:rPr lang="hu-HU" sz="1400" dirty="0">
                <a:latin typeface="Calibri" pitchFamily="34"/>
              </a:rPr>
              <a:t>&gt;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 &lt;</a:t>
            </a:r>
            <a:r>
              <a:rPr lang="hu-HU" sz="1400" dirty="0" err="1">
                <a:latin typeface="Calibri" pitchFamily="34"/>
              </a:rPr>
              <a:t>persistence-unit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name</a:t>
            </a:r>
            <a:r>
              <a:rPr lang="hu-HU" sz="1400" dirty="0">
                <a:latin typeface="Calibri" pitchFamily="34"/>
              </a:rPr>
              <a:t>="</a:t>
            </a:r>
            <a:r>
              <a:rPr lang="hu-HU" sz="1400" dirty="0" err="1">
                <a:latin typeface="Calibri" pitchFamily="34"/>
              </a:rPr>
              <a:t>OrderManagement</a:t>
            </a:r>
            <a:r>
              <a:rPr lang="hu-HU" sz="1400" dirty="0">
                <a:latin typeface="Calibri" pitchFamily="34"/>
              </a:rPr>
              <a:t>"&gt;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        &lt;</a:t>
            </a:r>
            <a:r>
              <a:rPr lang="hu-HU" sz="1400" dirty="0" err="1">
                <a:latin typeface="Calibri" pitchFamily="34"/>
              </a:rPr>
              <a:t>description</a:t>
            </a:r>
            <a:r>
              <a:rPr lang="hu-HU" sz="1400" dirty="0">
                <a:latin typeface="Calibri" pitchFamily="34"/>
              </a:rPr>
              <a:t>&gt;</a:t>
            </a:r>
            <a:r>
              <a:rPr lang="hu-HU" sz="1400" dirty="0" err="1">
                <a:latin typeface="Calibri" pitchFamily="34"/>
              </a:rPr>
              <a:t>This</a:t>
            </a:r>
            <a:r>
              <a:rPr lang="hu-HU" sz="1400" dirty="0">
                <a:latin typeface="Calibri" pitchFamily="34"/>
              </a:rPr>
              <a:t> unit </a:t>
            </a:r>
            <a:r>
              <a:rPr lang="hu-HU" sz="1400" dirty="0" err="1">
                <a:latin typeface="Calibri" pitchFamily="34"/>
              </a:rPr>
              <a:t>manages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orders</a:t>
            </a:r>
            <a:r>
              <a:rPr lang="hu-HU" sz="1400" dirty="0">
                <a:latin typeface="Calibri" pitchFamily="34"/>
              </a:rPr>
              <a:t> and </a:t>
            </a:r>
            <a:r>
              <a:rPr lang="hu-HU" sz="1400" dirty="0" err="1">
                <a:latin typeface="Calibri" pitchFamily="34"/>
              </a:rPr>
              <a:t>customers</a:t>
            </a:r>
            <a:r>
              <a:rPr lang="hu-HU" sz="1400" dirty="0">
                <a:latin typeface="Calibri" pitchFamily="34"/>
              </a:rPr>
              <a:t>.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            </a:t>
            </a:r>
            <a:r>
              <a:rPr lang="hu-HU" sz="1400" dirty="0" err="1">
                <a:latin typeface="Calibri" pitchFamily="34"/>
              </a:rPr>
              <a:t>It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does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not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rely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on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any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vendor-specific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features</a:t>
            </a:r>
            <a:r>
              <a:rPr lang="hu-HU" sz="1400" dirty="0">
                <a:latin typeface="Calibri" pitchFamily="34"/>
              </a:rPr>
              <a:t> and </a:t>
            </a:r>
            <a:r>
              <a:rPr lang="hu-HU" sz="1400" dirty="0" err="1">
                <a:latin typeface="Calibri" pitchFamily="34"/>
              </a:rPr>
              <a:t>can</a:t>
            </a:r>
            <a:endParaRPr lang="hu-HU" sz="1400" dirty="0">
              <a:latin typeface="Calibri" pitchFamily="34"/>
            </a:endParaRP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            </a:t>
            </a:r>
            <a:r>
              <a:rPr lang="hu-HU" sz="1400" dirty="0" err="1">
                <a:latin typeface="Calibri" pitchFamily="34"/>
              </a:rPr>
              <a:t>therefore</a:t>
            </a:r>
            <a:r>
              <a:rPr lang="hu-HU" sz="1400" dirty="0">
                <a:latin typeface="Calibri" pitchFamily="34"/>
              </a:rPr>
              <a:t> be </a:t>
            </a:r>
            <a:r>
              <a:rPr lang="hu-HU" sz="1400" dirty="0" err="1">
                <a:latin typeface="Calibri" pitchFamily="34"/>
              </a:rPr>
              <a:t>deployed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to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any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persistence</a:t>
            </a:r>
            <a:r>
              <a:rPr lang="hu-HU" sz="1400" dirty="0">
                <a:latin typeface="Calibri" pitchFamily="34"/>
              </a:rPr>
              <a:t> </a:t>
            </a:r>
            <a:r>
              <a:rPr lang="hu-HU" sz="1400" dirty="0" err="1">
                <a:latin typeface="Calibri" pitchFamily="34"/>
              </a:rPr>
              <a:t>provider</a:t>
            </a:r>
            <a:r>
              <a:rPr lang="hu-HU" sz="1400" dirty="0">
                <a:latin typeface="Calibri" pitchFamily="34"/>
              </a:rPr>
              <a:t>.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        &lt;/</a:t>
            </a:r>
            <a:r>
              <a:rPr lang="hu-HU" sz="1400" dirty="0" err="1">
                <a:latin typeface="Calibri" pitchFamily="34"/>
              </a:rPr>
              <a:t>description</a:t>
            </a:r>
            <a:r>
              <a:rPr lang="hu-HU" sz="1400" dirty="0">
                <a:latin typeface="Calibri" pitchFamily="34"/>
              </a:rPr>
              <a:t>&gt;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        &lt;</a:t>
            </a:r>
            <a:r>
              <a:rPr lang="hu-HU" sz="1400" dirty="0" err="1">
                <a:latin typeface="Calibri" pitchFamily="34"/>
              </a:rPr>
              <a:t>jta-data-source</a:t>
            </a:r>
            <a:r>
              <a:rPr lang="hu-HU" sz="1400" dirty="0">
                <a:latin typeface="Calibri" pitchFamily="34"/>
              </a:rPr>
              <a:t>&gt;</a:t>
            </a:r>
            <a:r>
              <a:rPr lang="hu-HU" sz="1400" dirty="0" err="1">
                <a:latin typeface="Calibri" pitchFamily="34"/>
              </a:rPr>
              <a:t>jdbc</a:t>
            </a:r>
            <a:r>
              <a:rPr lang="hu-HU" sz="1400" dirty="0">
                <a:latin typeface="Calibri" pitchFamily="34"/>
              </a:rPr>
              <a:t>/</a:t>
            </a:r>
            <a:r>
              <a:rPr lang="hu-HU" sz="1400" dirty="0" err="1">
                <a:latin typeface="Calibri" pitchFamily="34"/>
              </a:rPr>
              <a:t>MyOrderDB</a:t>
            </a:r>
            <a:r>
              <a:rPr lang="hu-HU" sz="1400" dirty="0">
                <a:latin typeface="Calibri" pitchFamily="34"/>
              </a:rPr>
              <a:t>&lt;/</a:t>
            </a:r>
            <a:r>
              <a:rPr lang="hu-HU" sz="1400" dirty="0" err="1">
                <a:latin typeface="Calibri" pitchFamily="34"/>
              </a:rPr>
              <a:t>jta-data-source</a:t>
            </a:r>
            <a:r>
              <a:rPr lang="hu-HU" sz="1400" dirty="0">
                <a:latin typeface="Calibri" pitchFamily="34"/>
              </a:rPr>
              <a:t>&gt;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        &lt;</a:t>
            </a:r>
            <a:r>
              <a:rPr lang="hu-HU" sz="1400" dirty="0" err="1">
                <a:latin typeface="Calibri" pitchFamily="34"/>
              </a:rPr>
              <a:t>jar-file</a:t>
            </a:r>
            <a:r>
              <a:rPr lang="hu-HU" sz="1400" dirty="0">
                <a:latin typeface="Calibri" pitchFamily="34"/>
              </a:rPr>
              <a:t>&gt;</a:t>
            </a:r>
            <a:r>
              <a:rPr lang="hu-HU" sz="1400" dirty="0" err="1">
                <a:latin typeface="Calibri" pitchFamily="34"/>
              </a:rPr>
              <a:t>MyOrderApp.jar</a:t>
            </a:r>
            <a:r>
              <a:rPr lang="hu-HU" sz="1400" dirty="0">
                <a:latin typeface="Calibri" pitchFamily="34"/>
              </a:rPr>
              <a:t>&lt;/</a:t>
            </a:r>
            <a:r>
              <a:rPr lang="hu-HU" sz="1400" dirty="0" err="1">
                <a:latin typeface="Calibri" pitchFamily="34"/>
              </a:rPr>
              <a:t>jar-file</a:t>
            </a:r>
            <a:r>
              <a:rPr lang="hu-HU" sz="1400" dirty="0">
                <a:latin typeface="Calibri" pitchFamily="34"/>
              </a:rPr>
              <a:t>&gt;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        &lt;</a:t>
            </a:r>
            <a:r>
              <a:rPr lang="hu-HU" sz="1400" dirty="0" err="1">
                <a:latin typeface="Calibri" pitchFamily="34"/>
              </a:rPr>
              <a:t>class</a:t>
            </a:r>
            <a:r>
              <a:rPr lang="hu-HU" sz="1400" dirty="0">
                <a:latin typeface="Calibri" pitchFamily="34"/>
              </a:rPr>
              <a:t>&gt;</a:t>
            </a:r>
            <a:r>
              <a:rPr lang="hu-HU" sz="1400" dirty="0" err="1">
                <a:latin typeface="Calibri" pitchFamily="34"/>
              </a:rPr>
              <a:t>com.widgets.Order</a:t>
            </a:r>
            <a:r>
              <a:rPr lang="hu-HU" sz="1400" dirty="0">
                <a:latin typeface="Calibri" pitchFamily="34"/>
              </a:rPr>
              <a:t>&lt;/</a:t>
            </a:r>
            <a:r>
              <a:rPr lang="hu-HU" sz="1400" dirty="0" err="1">
                <a:latin typeface="Calibri" pitchFamily="34"/>
              </a:rPr>
              <a:t>class</a:t>
            </a:r>
            <a:r>
              <a:rPr lang="hu-HU" sz="1400" dirty="0">
                <a:latin typeface="Calibri" pitchFamily="34"/>
              </a:rPr>
              <a:t>&gt;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        &lt;</a:t>
            </a:r>
            <a:r>
              <a:rPr lang="hu-HU" sz="1400" dirty="0" err="1">
                <a:latin typeface="Calibri" pitchFamily="34"/>
              </a:rPr>
              <a:t>class</a:t>
            </a:r>
            <a:r>
              <a:rPr lang="hu-HU" sz="1400" dirty="0">
                <a:latin typeface="Calibri" pitchFamily="34"/>
              </a:rPr>
              <a:t>&gt;</a:t>
            </a:r>
            <a:r>
              <a:rPr lang="hu-HU" sz="1400" dirty="0" err="1">
                <a:latin typeface="Calibri" pitchFamily="34"/>
              </a:rPr>
              <a:t>com.widgets.Customer</a:t>
            </a:r>
            <a:r>
              <a:rPr lang="hu-HU" sz="1400" dirty="0">
                <a:latin typeface="Calibri" pitchFamily="34"/>
              </a:rPr>
              <a:t>&lt;/</a:t>
            </a:r>
            <a:r>
              <a:rPr lang="hu-HU" sz="1400" dirty="0" err="1">
                <a:latin typeface="Calibri" pitchFamily="34"/>
              </a:rPr>
              <a:t>class</a:t>
            </a:r>
            <a:r>
              <a:rPr lang="hu-HU" sz="1400" dirty="0">
                <a:latin typeface="Calibri" pitchFamily="34"/>
              </a:rPr>
              <a:t>&gt;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    &lt;/</a:t>
            </a:r>
            <a:r>
              <a:rPr lang="hu-HU" sz="1400" dirty="0" err="1">
                <a:latin typeface="Calibri" pitchFamily="34"/>
              </a:rPr>
              <a:t>persistence-unit</a:t>
            </a:r>
            <a:r>
              <a:rPr lang="hu-HU" sz="1400" dirty="0">
                <a:latin typeface="Calibri" pitchFamily="34"/>
              </a:rPr>
              <a:t>&gt;</a:t>
            </a:r>
          </a:p>
          <a:p>
            <a:pPr marL="400050" lvl="1" indent="0">
              <a:buNone/>
            </a:pPr>
            <a:r>
              <a:rPr lang="hu-HU" sz="1400" dirty="0">
                <a:latin typeface="Calibri" pitchFamily="34"/>
              </a:rPr>
              <a:t>&lt;/</a:t>
            </a:r>
            <a:r>
              <a:rPr lang="hu-HU" sz="1400" dirty="0" err="1">
                <a:latin typeface="Calibri" pitchFamily="34"/>
              </a:rPr>
              <a:t>persistence</a:t>
            </a:r>
            <a:r>
              <a:rPr lang="hu-HU" sz="1400" dirty="0">
                <a:latin typeface="Calibri" pitchFamily="34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2286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JPA - </a:t>
            </a:r>
            <a:r>
              <a:rPr lang="hu-HU" sz="1800" dirty="0" err="1" smtClean="0"/>
              <a:t>Entity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Osztály annotációk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@</a:t>
            </a:r>
            <a:r>
              <a:rPr lang="hu-HU" dirty="0" err="1"/>
              <a:t>Entity</a:t>
            </a:r>
            <a:r>
              <a:rPr lang="hu-HU" dirty="0"/>
              <a:t/>
            </a:r>
            <a:br>
              <a:rPr lang="hu-HU" dirty="0"/>
            </a:br>
            <a:r>
              <a:rPr lang="hu-HU" sz="1600" dirty="0">
                <a:solidFill>
                  <a:srgbClr val="7F7F7F"/>
                </a:solidFill>
              </a:rPr>
              <a:t>Konkrét táblával rendelkező entitás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/>
              <a:t>MappedSuperclass</a:t>
            </a:r>
            <a:r>
              <a:rPr lang="hu-HU" dirty="0"/>
              <a:t> </a:t>
            </a:r>
            <a:br>
              <a:rPr lang="hu-HU" dirty="0"/>
            </a:br>
            <a:r>
              <a:rPr lang="hu-HU" sz="1600" dirty="0">
                <a:solidFill>
                  <a:srgbClr val="7F7F7F"/>
                </a:solidFill>
              </a:rPr>
              <a:t>Táblával nem rendelkező entitás, tulajdonságai a hierarchián öröklődnek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err="1"/>
              <a:t>Embeddable</a:t>
            </a:r>
            <a:r>
              <a:rPr lang="hu-HU" dirty="0"/>
              <a:t/>
            </a:r>
            <a:br>
              <a:rPr lang="hu-HU" dirty="0"/>
            </a:br>
            <a:r>
              <a:rPr lang="hu-HU" sz="1600" dirty="0">
                <a:solidFill>
                  <a:srgbClr val="7F7F7F"/>
                </a:solidFill>
              </a:rPr>
              <a:t>Táblával nem rendelkező entitás, tulajdonságai a befoglaló tulajdonságai lesznek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309166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466</Words>
  <Application>Microsoft Office PowerPoint</Application>
  <PresentationFormat>On-screen Show (16:9)</PresentationFormat>
  <Paragraphs>193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Office-téma</vt:lpstr>
      <vt:lpstr>PowerPoint Presentation</vt:lpstr>
      <vt:lpstr>Java EE – JPA - Entity</vt:lpstr>
      <vt:lpstr>Java EE – JPA - Entity</vt:lpstr>
      <vt:lpstr>Java EE – JPA - Entity</vt:lpstr>
      <vt:lpstr>Java EE – JPA - Entity</vt:lpstr>
      <vt:lpstr>Java EE – JPA - Entity</vt:lpstr>
      <vt:lpstr>Java EE – JPA - Entity</vt:lpstr>
      <vt:lpstr>Java EE – JPA - Entity</vt:lpstr>
      <vt:lpstr>Java EE – JPA - Entity</vt:lpstr>
      <vt:lpstr>Java EE – JPA - Entity</vt:lpstr>
      <vt:lpstr>Java EE – JPA - Entity</vt:lpstr>
      <vt:lpstr>Java EE – JPA - Entity</vt:lpstr>
      <vt:lpstr>Java EE – JPA - Entity</vt:lpstr>
      <vt:lpstr>Java EE – JPA - Entity</vt:lpstr>
      <vt:lpstr>Java EE – JPA - Entity</vt:lpstr>
      <vt:lpstr>Java EE – JPA - Entity</vt:lpstr>
      <vt:lpstr>Java EE – JPA - Entity</vt:lpstr>
      <vt:lpstr>Java EE – JPA - Entity</vt:lpstr>
      <vt:lpstr>Java EE – JPA - Entity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Bertalan Kis</cp:lastModifiedBy>
  <cp:revision>70</cp:revision>
  <dcterms:created xsi:type="dcterms:W3CDTF">2015-01-25T18:30:45Z</dcterms:created>
  <dcterms:modified xsi:type="dcterms:W3CDTF">2015-11-05T20:43:39Z</dcterms:modified>
</cp:coreProperties>
</file>