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9" r:id="rId3"/>
    <p:sldId id="280" r:id="rId4"/>
    <p:sldId id="281" r:id="rId5"/>
    <p:sldId id="282" r:id="rId6"/>
    <p:sldId id="283" r:id="rId7"/>
    <p:sldId id="284" r:id="rId8"/>
    <p:sldId id="258" r:id="rId9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27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2015.11.05.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html/E13946_04/ejb3_langref.html#ejb3_langref_Joins" TargetMode="External"/><Relationship Id="rId2" Type="http://schemas.openxmlformats.org/officeDocument/2006/relationships/hyperlink" Target="https://docs.oracle.com/javaee/7/tutorial/persistence-querylanguage003.htm#BNBTI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65292" y="2209450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/>
              <a:t>Java EE –</a:t>
            </a:r>
            <a:br>
              <a:rPr lang="hu-HU" dirty="0" smtClean="0"/>
            </a:br>
            <a:r>
              <a:rPr lang="hu-HU" dirty="0" smtClean="0"/>
              <a:t>JPQL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682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A JPA lekérdező nyelve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/>
              <a:t>Felépítése egy OO SQL SELECT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Táblák helyett osztályok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Mezők helyett attribútumok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Külső kulcsok helyett asszociációk</a:t>
            </a:r>
          </a:p>
          <a:p>
            <a:pPr marL="342900" lvl="0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2200" dirty="0">
                <a:cs typeface="Courier New" pitchFamily="49"/>
              </a:rPr>
              <a:t>Különbségek: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Összekapcsolásokban navigálunk az asszociációkon</a:t>
            </a:r>
            <a:br>
              <a:rPr lang="hu-HU" sz="1900" dirty="0"/>
            </a:br>
            <a:r>
              <a:rPr lang="hu-HU" sz="1500" dirty="0">
                <a:solidFill>
                  <a:srgbClr val="7F7F7F"/>
                </a:solidFill>
              </a:rPr>
              <a:t>nem csak a FROM részben</a:t>
            </a:r>
          </a:p>
          <a:p>
            <a:pPr marL="800100" lvl="1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Megjelennek a tömb operátorok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700" dirty="0"/>
              <a:t>IS EMPTY</a:t>
            </a:r>
          </a:p>
          <a:p>
            <a:pPr marL="1200150" lvl="2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sz="1700" dirty="0"/>
              <a:t>IS NOT EMPTY</a:t>
            </a:r>
          </a:p>
        </p:txBody>
      </p:sp>
    </p:spTree>
    <p:extLst>
      <p:ext uri="{BB962C8B-B14F-4D97-AF65-F5344CB8AC3E}">
        <p14:creationId xmlns:p14="http://schemas.microsoft.com/office/powerpoint/2010/main" val="100742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Példák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IS NOT EMPTY</a:t>
            </a:r>
          </a:p>
          <a:p>
            <a:pPr marL="285750" lvl="0" indent="-28575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hu-HU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51461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Lekérdezések definiálása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869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900" dirty="0" smtClean="0"/>
              <a:t>Nem </a:t>
            </a:r>
            <a:r>
              <a:rPr lang="hu-HU" sz="1900" dirty="0"/>
              <a:t>nevesített</a:t>
            </a:r>
            <a:br>
              <a:rPr lang="hu-HU" sz="1900" dirty="0"/>
            </a:b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= </a:t>
            </a:r>
            <a:r>
              <a:rPr lang="hu-HU" dirty="0" err="1">
                <a:latin typeface="Courier New" pitchFamily="49"/>
                <a:cs typeface="Courier New" pitchFamily="49"/>
              </a:rPr>
              <a:t>em.createQuery</a:t>
            </a:r>
            <a:r>
              <a:rPr lang="hu-HU" dirty="0">
                <a:latin typeface="Courier New" pitchFamily="49"/>
                <a:cs typeface="Courier New" pitchFamily="49"/>
              </a:rPr>
              <a:t>(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);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900" dirty="0"/>
              <a:t>Nevesített</a:t>
            </a:r>
            <a:br>
              <a:rPr lang="hu-HU" sz="1900" dirty="0"/>
            </a:br>
            <a:r>
              <a:rPr lang="en-US" dirty="0">
                <a:latin typeface="Courier New" pitchFamily="49"/>
                <a:cs typeface="Courier New" pitchFamily="49"/>
              </a:rPr>
              <a:t>@</a:t>
            </a:r>
            <a:r>
              <a:rPr lang="en-US" dirty="0" err="1">
                <a:latin typeface="Courier New" pitchFamily="49"/>
                <a:cs typeface="Courier New" pitchFamily="49"/>
              </a:rPr>
              <a:t>NamedQuery</a:t>
            </a:r>
            <a:r>
              <a:rPr lang="en-US" dirty="0">
                <a:latin typeface="Courier New" pitchFamily="49"/>
                <a:cs typeface="Courier New" pitchFamily="49"/>
              </a:rPr>
              <a:t>(name="</a:t>
            </a:r>
            <a:r>
              <a:rPr lang="en-US" dirty="0" err="1">
                <a:latin typeface="Courier New" pitchFamily="49"/>
                <a:cs typeface="Courier New" pitchFamily="49"/>
              </a:rPr>
              <a:t>findAll</a:t>
            </a:r>
            <a:r>
              <a:rPr lang="hu-HU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dirty="0">
                <a:latin typeface="Courier New" pitchFamily="49"/>
                <a:cs typeface="Courier New" pitchFamily="49"/>
              </a:rPr>
              <a:t>",</a:t>
            </a:r>
            <a:r>
              <a:rPr lang="hu-HU" dirty="0">
                <a:latin typeface="Courier New" pitchFamily="49"/>
                <a:cs typeface="Courier New" pitchFamily="49"/>
              </a:rPr>
              <a:t/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en-US" dirty="0">
                <a:latin typeface="Courier New" pitchFamily="49"/>
                <a:cs typeface="Courier New" pitchFamily="49"/>
              </a:rPr>
              <a:t>query="</a:t>
            </a:r>
            <a:r>
              <a:rPr lang="hu-HU" dirty="0">
                <a:latin typeface="Courier New" pitchFamily="49"/>
                <a:cs typeface="Courier New" pitchFamily="49"/>
              </a:rPr>
              <a:t>SELECT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FROM </a:t>
            </a:r>
            <a:r>
              <a:rPr lang="hu-HU" dirty="0" err="1">
                <a:latin typeface="Courier New" pitchFamily="49"/>
                <a:cs typeface="Courier New" pitchFamily="49"/>
              </a:rPr>
              <a:t>Invoice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inv</a:t>
            </a:r>
            <a:r>
              <a:rPr lang="hu-HU" dirty="0">
                <a:latin typeface="Courier New" pitchFamily="49"/>
                <a:cs typeface="Courier New" pitchFamily="49"/>
              </a:rPr>
              <a:t> JOIN </a:t>
            </a:r>
            <a:r>
              <a:rPr lang="hu-HU" dirty="0" err="1">
                <a:latin typeface="Courier New" pitchFamily="49"/>
                <a:cs typeface="Courier New" pitchFamily="49"/>
              </a:rPr>
              <a:t>inv.items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item</a:t>
            </a:r>
            <a:r>
              <a:rPr lang="hu-HU" dirty="0">
                <a:latin typeface="Courier New" pitchFamily="49"/>
                <a:cs typeface="Courier New" pitchFamily="49"/>
              </a:rPr>
              <a:t> WHERE </a:t>
            </a:r>
            <a:r>
              <a:rPr lang="hu-HU" dirty="0" err="1">
                <a:latin typeface="Courier New" pitchFamily="49"/>
                <a:cs typeface="Courier New" pitchFamily="49"/>
              </a:rPr>
              <a:t>item.productCode</a:t>
            </a:r>
            <a:r>
              <a:rPr lang="hu-HU" dirty="0">
                <a:latin typeface="Courier New" pitchFamily="49"/>
                <a:cs typeface="Courier New" pitchFamily="49"/>
              </a:rPr>
              <a:t> = :</a:t>
            </a:r>
            <a:r>
              <a:rPr lang="hu-HU" dirty="0" err="1">
                <a:latin typeface="Courier New" pitchFamily="49"/>
                <a:cs typeface="Courier New" pitchFamily="49"/>
              </a:rPr>
              <a:t>pCode</a:t>
            </a:r>
            <a:r>
              <a:rPr lang="en-US" dirty="0">
                <a:latin typeface="Courier New" pitchFamily="49"/>
                <a:cs typeface="Courier New" pitchFamily="49"/>
              </a:rPr>
              <a:t>")</a:t>
            </a:r>
            <a:r>
              <a:rPr lang="hu-HU" dirty="0">
                <a:latin typeface="Courier New" pitchFamily="49"/>
                <a:cs typeface="Courier New" pitchFamily="49"/>
              </a:rPr>
              <a:t/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hu-HU" dirty="0">
                <a:latin typeface="Courier New" pitchFamily="49"/>
                <a:cs typeface="Courier New" pitchFamily="49"/>
              </a:rPr>
              <a:t>…</a:t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</a:t>
            </a:r>
            <a:r>
              <a:rPr lang="hu-HU" dirty="0" err="1">
                <a:latin typeface="Courier New" pitchFamily="49"/>
                <a:cs typeface="Courier New" pitchFamily="49"/>
              </a:rPr>
              <a:t>query</a:t>
            </a:r>
            <a:r>
              <a:rPr lang="hu-HU" dirty="0">
                <a:latin typeface="Courier New" pitchFamily="49"/>
                <a:cs typeface="Courier New" pitchFamily="49"/>
              </a:rPr>
              <a:t> = </a:t>
            </a:r>
            <a:r>
              <a:rPr lang="hu-HU" dirty="0" err="1">
                <a:latin typeface="Courier New" pitchFamily="49"/>
                <a:cs typeface="Courier New" pitchFamily="49"/>
              </a:rPr>
              <a:t>em.createNamedQuery</a:t>
            </a:r>
            <a:r>
              <a:rPr lang="hu-HU" dirty="0">
                <a:latin typeface="Courier New" pitchFamily="49"/>
                <a:cs typeface="Courier New" pitchFamily="49"/>
              </a:rPr>
              <a:t>(</a:t>
            </a:r>
            <a:br>
              <a:rPr lang="hu-HU" dirty="0">
                <a:latin typeface="Courier New" pitchFamily="49"/>
                <a:cs typeface="Courier New" pitchFamily="49"/>
              </a:rPr>
            </a:b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en-US" dirty="0" err="1">
                <a:latin typeface="Courier New" pitchFamily="49"/>
                <a:cs typeface="Courier New" pitchFamily="49"/>
              </a:rPr>
              <a:t>findAll</a:t>
            </a:r>
            <a:r>
              <a:rPr lang="hu-HU" dirty="0" err="1">
                <a:latin typeface="Courier New" pitchFamily="49"/>
                <a:cs typeface="Courier New" pitchFamily="49"/>
              </a:rPr>
              <a:t>ItemsWithProductCode</a:t>
            </a:r>
            <a:r>
              <a:rPr lang="en-US" dirty="0">
                <a:latin typeface="Courier New" pitchFamily="49"/>
                <a:cs typeface="Courier New" pitchFamily="49"/>
              </a:rPr>
              <a:t>"</a:t>
            </a:r>
            <a:r>
              <a:rPr lang="hu-HU" dirty="0">
                <a:latin typeface="Courier New" pitchFamily="49"/>
                <a:cs typeface="Courier New" pitchFamily="49"/>
              </a:rPr>
              <a:t>);</a:t>
            </a:r>
            <a:br>
              <a:rPr lang="hu-HU" dirty="0">
                <a:latin typeface="Courier New" pitchFamily="49"/>
                <a:cs typeface="Courier New" pitchFamily="49"/>
              </a:rPr>
            </a:br>
            <a:endParaRPr lang="hu-HU" dirty="0" smtClean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3506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smtClean="0"/>
              <a:t>JPQL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err="1" smtClean="0">
                <a:latin typeface="+mj-lt"/>
              </a:rPr>
              <a:t>Query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Paraméterek beállítása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query.setParameter</a:t>
            </a:r>
            <a:r>
              <a:rPr lang="hu-HU" sz="1900" dirty="0">
                <a:latin typeface="Courier New" pitchFamily="49"/>
                <a:cs typeface="Courier New" pitchFamily="49"/>
              </a:rPr>
              <a:t>(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 err="1">
                <a:latin typeface="Courier New" pitchFamily="49"/>
                <a:cs typeface="Courier New" pitchFamily="49"/>
              </a:rPr>
              <a:t>pCode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,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P1</a:t>
            </a:r>
            <a:r>
              <a:rPr lang="en-US" sz="1900" dirty="0">
                <a:latin typeface="Courier New" pitchFamily="49"/>
                <a:cs typeface="Courier New" pitchFamily="49"/>
              </a:rPr>
              <a:t>"</a:t>
            </a:r>
            <a:r>
              <a:rPr lang="hu-HU" sz="1900" dirty="0">
                <a:latin typeface="Courier New" pitchFamily="49"/>
                <a:cs typeface="Courier New" pitchFamily="49"/>
              </a:rPr>
              <a:t>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Eredménylista maximum mérete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query.setMaxResults</a:t>
            </a:r>
            <a:r>
              <a:rPr lang="hu-HU" sz="1900" dirty="0">
                <a:latin typeface="Courier New" pitchFamily="49"/>
                <a:cs typeface="Courier New" pitchFamily="49"/>
              </a:rPr>
              <a:t>(10);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hu-HU" dirty="0"/>
              <a:t>Lekérdezés futtatása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query.getResultList</a:t>
            </a:r>
            <a:r>
              <a:rPr lang="hu-HU" sz="1900" dirty="0">
                <a:latin typeface="Courier New" pitchFamily="49"/>
                <a:cs typeface="Courier New" pitchFamily="49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900" dirty="0" err="1">
                <a:latin typeface="Courier New" pitchFamily="49"/>
                <a:cs typeface="Courier New" pitchFamily="49"/>
              </a:rPr>
              <a:t>query.getSingleResult</a:t>
            </a:r>
            <a:r>
              <a:rPr lang="hu-HU" sz="1900" dirty="0">
                <a:latin typeface="Courier New" pitchFamily="49"/>
                <a:cs typeface="Courier New" pitchFamily="49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900" dirty="0">
              <a:latin typeface="Courier New" pitchFamily="49"/>
              <a:cs typeface="Courier New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27257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Select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smtClean="0"/>
              <a:t>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 smtClean="0"/>
              <a:t>Delete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487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Java EE –</a:t>
            </a:r>
            <a:br>
              <a:rPr lang="hu-HU" sz="1800" dirty="0" smtClean="0"/>
            </a:br>
            <a:r>
              <a:rPr lang="hu-HU" sz="1800" dirty="0" err="1" smtClean="0"/>
              <a:t>Entity</a:t>
            </a:r>
            <a:r>
              <a:rPr lang="hu-HU" sz="1800" dirty="0" smtClean="0"/>
              <a:t> Manager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8626242" cy="434696"/>
          </a:xfrm>
        </p:spPr>
        <p:txBody>
          <a:bodyPr>
            <a:normAutofit/>
          </a:bodyPr>
          <a:lstStyle/>
          <a:p>
            <a:pPr algn="l"/>
            <a:r>
              <a:rPr lang="hu-HU" dirty="0" smtClean="0">
                <a:latin typeface="+mj-lt"/>
              </a:rPr>
              <a:t>JPQL </a:t>
            </a:r>
            <a:r>
              <a:rPr lang="hu-HU" dirty="0" err="1" smtClean="0">
                <a:latin typeface="+mj-lt"/>
              </a:rPr>
              <a:t>Select</a:t>
            </a:r>
            <a:endParaRPr lang="hu-HU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898" y="1500854"/>
            <a:ext cx="8626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select_clause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err="1" smtClean="0"/>
              <a:t>from_clause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 smtClean="0"/>
              <a:t>where_clause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groupby_clause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having_clause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	</a:t>
            </a:r>
            <a:r>
              <a:rPr lang="en-US" dirty="0" smtClean="0"/>
              <a:t>[</a:t>
            </a:r>
            <a:r>
              <a:rPr lang="en-US" dirty="0" err="1"/>
              <a:t>orderby_clause</a:t>
            </a:r>
            <a:r>
              <a:rPr lang="en-US" dirty="0" smtClean="0"/>
              <a:t>]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2"/>
              </a:rPr>
              <a:t>https://</a:t>
            </a:r>
            <a:r>
              <a:rPr lang="hu-HU" dirty="0" smtClean="0">
                <a:hlinkClick r:id="rId2"/>
              </a:rPr>
              <a:t>docs.oracle.com/javaee/7/tutorial/persistence-querylanguage003.htm#BNBTI</a:t>
            </a:r>
            <a:endParaRPr lang="hu-H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hlinkClick r:id="rId3"/>
              </a:rPr>
              <a:t>http://</a:t>
            </a:r>
            <a:r>
              <a:rPr lang="hu-HU" dirty="0" smtClean="0">
                <a:hlinkClick r:id="rId3"/>
              </a:rPr>
              <a:t>docs.oracle.com/html/E13946_04/ejb3_langref.html#ejb3_langref_Joins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594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Kis Bertalan</a:t>
            </a:r>
          </a:p>
          <a:p>
            <a:pPr marL="0" indent="0">
              <a:buNone/>
            </a:pPr>
            <a:r>
              <a:rPr lang="hu-HU" sz="1500" i="1" smtClean="0">
                <a:solidFill>
                  <a:schemeClr val="bg1"/>
                </a:solidFill>
                <a:latin typeface="+mj-lt"/>
              </a:rPr>
              <a:t>Bertalan_Kis@</a:t>
            </a: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epam.com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126</Words>
  <Application>Microsoft Office PowerPoint</Application>
  <PresentationFormat>On-screen Show (16:9)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Office-téma</vt:lpstr>
      <vt:lpstr>PowerPoint Presentation</vt:lpstr>
      <vt:lpstr>Java EE – JPQL</vt:lpstr>
      <vt:lpstr>Java EE – JPQL</vt:lpstr>
      <vt:lpstr>Java EE – JPQL</vt:lpstr>
      <vt:lpstr>Java EE – JPQL</vt:lpstr>
      <vt:lpstr>Java EE – Entity Manager</vt:lpstr>
      <vt:lpstr>Java EE – Entity Manager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Bertalan Kis</cp:lastModifiedBy>
  <cp:revision>46</cp:revision>
  <dcterms:created xsi:type="dcterms:W3CDTF">2015-01-25T18:30:45Z</dcterms:created>
  <dcterms:modified xsi:type="dcterms:W3CDTF">2015-11-05T21:30:26Z</dcterms:modified>
</cp:coreProperties>
</file>