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8" r:id="rId13"/>
    <p:sldId id="266" r:id="rId14"/>
    <p:sldId id="267" r:id="rId15"/>
    <p:sldId id="269" r:id="rId16"/>
    <p:sldId id="272" r:id="rId17"/>
    <p:sldId id="273" r:id="rId1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.org/docs/9.4/static/errcodes-appendi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vnrepository.com/artifact/org.postgresql/postgresql/9.4.1208" TargetMode="External"/><Relationship Id="rId2" Type="http://schemas.openxmlformats.org/officeDocument/2006/relationships/hyperlink" Target="http://www.postgresq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postgresql/index.htm" TargetMode="External"/><Relationship Id="rId5" Type="http://schemas.openxmlformats.org/officeDocument/2006/relationships/hyperlink" Target="http://www.pgadmin.org/download/" TargetMode="External"/><Relationship Id="rId4" Type="http://schemas.openxmlformats.org/officeDocument/2006/relationships/hyperlink" Target="https://jdbc.postgresql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jdbc/index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JDBC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991"/>
            <a:ext cx="6431513" cy="478025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Statement</a:t>
            </a:r>
            <a:r>
              <a:rPr lang="hu-HU" sz="2400" dirty="0" smtClean="0"/>
              <a:t> példák</a:t>
            </a:r>
            <a:endParaRPr lang="hu-HU" sz="2400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280307" y="1126625"/>
            <a:ext cx="7899530" cy="3405163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 smtClean="0"/>
              <a:t>boolean</a:t>
            </a:r>
            <a:r>
              <a:rPr lang="hu-HU" sz="1100" dirty="0" smtClean="0"/>
              <a:t> </a:t>
            </a:r>
            <a:r>
              <a:rPr lang="hu-HU" sz="1100" dirty="0" err="1" smtClean="0"/>
              <a:t>retrunValue</a:t>
            </a:r>
            <a:r>
              <a:rPr lang="hu-HU" sz="1100" dirty="0" smtClean="0"/>
              <a:t> = </a:t>
            </a:r>
            <a:r>
              <a:rPr lang="en-US" sz="1100" dirty="0" err="1" smtClean="0"/>
              <a:t>stmt.execute</a:t>
            </a:r>
            <a:r>
              <a:rPr lang="en-US" sz="1100" dirty="0" smtClean="0"/>
              <a:t>("</a:t>
            </a:r>
            <a:r>
              <a:rPr lang="hu-HU" sz="1100" dirty="0" smtClean="0"/>
              <a:t>SELECT</a:t>
            </a:r>
            <a:r>
              <a:rPr lang="en-US" sz="1100" dirty="0" smtClean="0"/>
              <a:t> </a:t>
            </a:r>
            <a:r>
              <a:rPr lang="hu-HU" sz="1100" dirty="0" smtClean="0"/>
              <a:t>* FROM</a:t>
            </a:r>
            <a:r>
              <a:rPr lang="en-US" sz="1100" dirty="0" smtClean="0"/>
              <a:t> </a:t>
            </a:r>
            <a:r>
              <a:rPr lang="en-US" sz="1100" dirty="0" err="1" smtClean="0"/>
              <a:t>MyTable</a:t>
            </a:r>
            <a:r>
              <a:rPr lang="en-US" sz="1100" dirty="0" smtClean="0"/>
              <a:t>");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/>
              <a:t>}</a:t>
            </a:r>
          </a:p>
          <a:p>
            <a:pPr marL="0" indent="0">
              <a:buNone/>
            </a:pPr>
            <a:r>
              <a:rPr lang="hu-HU" sz="1100" dirty="0" err="1"/>
              <a:t>Statement</a:t>
            </a:r>
            <a:r>
              <a:rPr lang="hu-HU" sz="1100" dirty="0"/>
              <a:t> </a:t>
            </a:r>
            <a:r>
              <a:rPr lang="hu-HU" sz="1100" dirty="0" err="1"/>
              <a:t>stmt</a:t>
            </a:r>
            <a:r>
              <a:rPr lang="hu-HU" sz="1100" dirty="0"/>
              <a:t> = </a:t>
            </a:r>
            <a:r>
              <a:rPr lang="hu-HU" sz="1100" dirty="0" err="1"/>
              <a:t>conn.createStatement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err="1"/>
              <a:t>try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smtClean="0"/>
              <a:t>int </a:t>
            </a:r>
            <a:r>
              <a:rPr lang="hu-HU" sz="1100" dirty="0" err="1" smtClean="0"/>
              <a:t>affectedRows</a:t>
            </a:r>
            <a:r>
              <a:rPr lang="hu-HU" sz="1100" dirty="0" smtClean="0"/>
              <a:t> = </a:t>
            </a:r>
            <a:r>
              <a:rPr lang="en-US" sz="1100" dirty="0" err="1" smtClean="0"/>
              <a:t>stmt.executeUpdate</a:t>
            </a:r>
            <a:r>
              <a:rPr lang="en-US" sz="1100" dirty="0"/>
              <a:t>( "INSERT INTO </a:t>
            </a:r>
            <a:r>
              <a:rPr lang="en-US" sz="1100" dirty="0" err="1"/>
              <a:t>MyTable</a:t>
            </a:r>
            <a:r>
              <a:rPr lang="en-US" sz="1100" dirty="0"/>
              <a:t>( name ) VALUES ( 'Rob' ) " );</a:t>
            </a:r>
            <a:endParaRPr lang="hu-HU" sz="1100" dirty="0"/>
          </a:p>
          <a:p>
            <a:pPr marL="0" indent="0">
              <a:buNone/>
            </a:pPr>
            <a:r>
              <a:rPr lang="hu-HU" sz="1100" dirty="0"/>
              <a:t>} </a:t>
            </a:r>
            <a:r>
              <a:rPr lang="hu-HU" sz="1100" dirty="0" err="1"/>
              <a:t>finally</a:t>
            </a:r>
            <a:r>
              <a:rPr lang="hu-HU" sz="1100" dirty="0"/>
              <a:t>{</a:t>
            </a:r>
          </a:p>
          <a:p>
            <a:pPr marL="0" indent="0">
              <a:buNone/>
            </a:pPr>
            <a:r>
              <a:rPr lang="hu-HU" sz="1100" dirty="0"/>
              <a:t>  </a:t>
            </a:r>
            <a:r>
              <a:rPr lang="hu-HU" sz="1100" dirty="0" err="1"/>
              <a:t>stmt.close</a:t>
            </a:r>
            <a:r>
              <a:rPr lang="hu-HU" sz="1100" dirty="0"/>
              <a:t>();</a:t>
            </a:r>
          </a:p>
          <a:p>
            <a:pPr marL="0" indent="0">
              <a:buNone/>
            </a:pPr>
            <a:r>
              <a:rPr lang="hu-HU" sz="1100" dirty="0" smtClean="0"/>
              <a:t>}</a:t>
            </a:r>
          </a:p>
          <a:p>
            <a:pPr marL="0" indent="0">
              <a:buNone/>
            </a:pPr>
            <a:r>
              <a:rPr lang="hu-HU" sz="1100" dirty="0" err="1" smtClean="0"/>
              <a:t>Statement</a:t>
            </a:r>
            <a:r>
              <a:rPr lang="hu-HU" sz="1100" dirty="0" smtClean="0"/>
              <a:t> </a:t>
            </a:r>
            <a:r>
              <a:rPr lang="hu-HU" sz="1100" dirty="0" err="1" smtClean="0"/>
              <a:t>stmt</a:t>
            </a:r>
            <a:r>
              <a:rPr lang="hu-HU" sz="1100" dirty="0" smtClean="0"/>
              <a:t> </a:t>
            </a:r>
            <a:r>
              <a:rPr lang="hu-HU" sz="1100" dirty="0"/>
              <a:t>= </a:t>
            </a:r>
            <a:r>
              <a:rPr lang="hu-HU" sz="1100" dirty="0" err="1" smtClean="0"/>
              <a:t>conn.createStatement</a:t>
            </a:r>
            <a:r>
              <a:rPr lang="hu-HU" sz="1100" dirty="0" smtClean="0"/>
              <a:t>();</a:t>
            </a:r>
          </a:p>
          <a:p>
            <a:pPr marL="0" indent="0">
              <a:buNone/>
            </a:pPr>
            <a:r>
              <a:rPr lang="hu-HU" sz="1100" dirty="0" err="1"/>
              <a:t>t</a:t>
            </a:r>
            <a:r>
              <a:rPr lang="hu-HU" sz="1100" dirty="0" err="1" smtClean="0"/>
              <a:t>ry</a:t>
            </a:r>
            <a:r>
              <a:rPr lang="hu-HU" sz="1100" dirty="0" smtClean="0"/>
              <a:t>{</a:t>
            </a:r>
          </a:p>
          <a:p>
            <a:pPr marL="0" indent="0">
              <a:buNone/>
            </a:pPr>
            <a:r>
              <a:rPr lang="hu-HU" sz="1100" dirty="0"/>
              <a:t> </a:t>
            </a:r>
            <a:r>
              <a:rPr lang="hu-HU" sz="1100" dirty="0" smtClean="0"/>
              <a:t> </a:t>
            </a:r>
            <a:r>
              <a:rPr lang="hu-HU" sz="1100" dirty="0" err="1" smtClean="0"/>
              <a:t>ResultSet</a:t>
            </a:r>
            <a:r>
              <a:rPr lang="hu-HU" sz="1100" dirty="0" smtClean="0"/>
              <a:t> </a:t>
            </a:r>
            <a:r>
              <a:rPr lang="hu-HU" sz="1100" dirty="0" err="1" smtClean="0"/>
              <a:t>rs</a:t>
            </a:r>
            <a:r>
              <a:rPr lang="hu-HU" sz="1100" dirty="0" smtClean="0"/>
              <a:t> = </a:t>
            </a:r>
            <a:r>
              <a:rPr lang="en-US" sz="1100" dirty="0" err="1" smtClean="0"/>
              <a:t>stmt.execute</a:t>
            </a:r>
            <a:r>
              <a:rPr lang="hu-HU" sz="1100" dirty="0" err="1" smtClean="0"/>
              <a:t>Query</a:t>
            </a:r>
            <a:r>
              <a:rPr lang="en-US" sz="1100" dirty="0" smtClean="0"/>
              <a:t>( </a:t>
            </a:r>
            <a:r>
              <a:rPr lang="en-US" sz="1100" dirty="0"/>
              <a:t>"INSERT INTO </a:t>
            </a:r>
            <a:r>
              <a:rPr lang="en-US" sz="1100" dirty="0" err="1"/>
              <a:t>MyTable</a:t>
            </a:r>
            <a:r>
              <a:rPr lang="en-US" sz="1100" dirty="0"/>
              <a:t>( name ) VALUES ( 'Rob' ) " );</a:t>
            </a:r>
            <a:endParaRPr lang="hu-HU" sz="1100" dirty="0" smtClean="0"/>
          </a:p>
          <a:p>
            <a:pPr marL="0" indent="0">
              <a:buNone/>
            </a:pPr>
            <a:r>
              <a:rPr lang="hu-HU" sz="1100" dirty="0" smtClean="0"/>
              <a:t>} </a:t>
            </a:r>
            <a:r>
              <a:rPr lang="hu-HU" sz="1100" dirty="0" err="1" smtClean="0"/>
              <a:t>finally</a:t>
            </a:r>
            <a:r>
              <a:rPr lang="hu-HU" sz="1100" dirty="0" smtClean="0"/>
              <a:t>{</a:t>
            </a:r>
          </a:p>
          <a:p>
            <a:pPr marL="0" indent="0">
              <a:buNone/>
            </a:pPr>
            <a:r>
              <a:rPr lang="hu-HU" sz="1100" dirty="0"/>
              <a:t> </a:t>
            </a:r>
            <a:r>
              <a:rPr lang="hu-HU" sz="1100" dirty="0" smtClean="0"/>
              <a:t> </a:t>
            </a:r>
            <a:r>
              <a:rPr lang="hu-HU" sz="1100" dirty="0" err="1" smtClean="0"/>
              <a:t>stmt.close</a:t>
            </a:r>
            <a:r>
              <a:rPr lang="hu-HU" sz="1100" dirty="0" smtClean="0"/>
              <a:t>();</a:t>
            </a:r>
          </a:p>
          <a:p>
            <a:pPr marL="0" indent="0">
              <a:buNone/>
            </a:pPr>
            <a:r>
              <a:rPr lang="hu-HU" sz="11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390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err="1" smtClean="0">
                <a:latin typeface="Arial Unicode MS" charset="0"/>
                <a:cs typeface="Arial Unicode MS" charset="0"/>
              </a:rPr>
              <a:t>PreparedStatement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pstmt</a:t>
            </a:r>
            <a:r>
              <a:rPr lang="hu-HU" dirty="0"/>
              <a:t> = </a:t>
            </a:r>
            <a:r>
              <a:rPr lang="hu-HU" dirty="0" err="1"/>
              <a:t>conn.prepareStatement</a:t>
            </a:r>
            <a:r>
              <a:rPr lang="hu-HU" dirty="0" smtClean="0"/>
              <a:t>();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statement-hez</a:t>
            </a:r>
            <a:r>
              <a:rPr lang="hu-HU" dirty="0" smtClean="0"/>
              <a:t> hasonló, csak dinamikusan paraméterezhető</a:t>
            </a:r>
          </a:p>
          <a:p>
            <a:r>
              <a:rPr lang="hu-HU" dirty="0" smtClean="0"/>
              <a:t>? a helykitöltő (</a:t>
            </a:r>
            <a:r>
              <a:rPr lang="hu-HU" dirty="0" err="1" smtClean="0"/>
              <a:t>placeholder</a:t>
            </a:r>
            <a:r>
              <a:rPr lang="hu-HU" dirty="0" smtClean="0"/>
              <a:t>)</a:t>
            </a:r>
          </a:p>
          <a:p>
            <a:r>
              <a:rPr lang="hu-HU" dirty="0" smtClean="0"/>
              <a:t>Típus szerinti paraméter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6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ResultSet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l</a:t>
            </a:r>
            <a:r>
              <a:rPr lang="hu-HU" dirty="0" smtClean="0"/>
              <a:t>ekérdező kifejezések eredménye</a:t>
            </a:r>
          </a:p>
          <a:p>
            <a:r>
              <a:rPr lang="hu-HU" dirty="0"/>
              <a:t>e</a:t>
            </a:r>
            <a:r>
              <a:rPr lang="hu-HU" dirty="0" smtClean="0"/>
              <a:t>gy interfész, ami a lefuttatott kifejezés eredményét adja vissza vagy módosítja</a:t>
            </a:r>
          </a:p>
          <a:p>
            <a:r>
              <a:rPr lang="hu-HU" dirty="0" smtClean="0"/>
              <a:t>Kurzor műveletek:</a:t>
            </a:r>
          </a:p>
          <a:p>
            <a:pPr lvl="1"/>
            <a:r>
              <a:rPr lang="en-CA" dirty="0"/>
              <a:t>next(), </a:t>
            </a:r>
            <a:r>
              <a:rPr lang="en-US" dirty="0"/>
              <a:t>previous()</a:t>
            </a:r>
            <a:endParaRPr lang="hu-HU" dirty="0"/>
          </a:p>
          <a:p>
            <a:pPr lvl="1"/>
            <a:r>
              <a:rPr lang="en-CA" sz="1800" dirty="0"/>
              <a:t>first(), last()</a:t>
            </a:r>
            <a:endParaRPr lang="hu-HU" sz="1800" dirty="0"/>
          </a:p>
          <a:p>
            <a:r>
              <a:rPr lang="hu-HU" sz="2160" dirty="0"/>
              <a:t>Adat műveletek</a:t>
            </a:r>
          </a:p>
          <a:p>
            <a:pPr lvl="1"/>
            <a:r>
              <a:rPr lang="hu-HU" sz="1800" dirty="0" err="1"/>
              <a:t>getString</a:t>
            </a:r>
            <a:r>
              <a:rPr lang="hu-HU" sz="1800" dirty="0" smtClean="0"/>
              <a:t>(…)</a:t>
            </a:r>
            <a:endParaRPr lang="hu-HU" sz="1800" dirty="0"/>
          </a:p>
          <a:p>
            <a:pPr lvl="1"/>
            <a:r>
              <a:rPr lang="hu-HU" dirty="0" err="1" smtClean="0"/>
              <a:t>getInt</a:t>
            </a:r>
            <a:r>
              <a:rPr lang="hu-HU" dirty="0" smtClean="0"/>
              <a:t>(…)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439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err="1" smtClean="0">
                <a:latin typeface="Arial Unicode MS" charset="0"/>
                <a:cs typeface="Arial Unicode MS" charset="0"/>
              </a:rPr>
              <a:t>CallableStatment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cstmt</a:t>
            </a:r>
            <a:r>
              <a:rPr lang="hu-HU" dirty="0"/>
              <a:t> = </a:t>
            </a:r>
            <a:r>
              <a:rPr lang="hu-HU" dirty="0" err="1" smtClean="0"/>
              <a:t>conn.prepareCall</a:t>
            </a:r>
            <a:r>
              <a:rPr lang="hu-HU" dirty="0" smtClean="0"/>
              <a:t>()</a:t>
            </a:r>
          </a:p>
          <a:p>
            <a:r>
              <a:rPr lang="hu-HU" dirty="0"/>
              <a:t>A </a:t>
            </a:r>
            <a:r>
              <a:rPr lang="hu-HU" dirty="0" err="1" smtClean="0"/>
              <a:t>PrepareStatement-hez</a:t>
            </a:r>
            <a:r>
              <a:rPr lang="hu-HU" dirty="0" smtClean="0"/>
              <a:t> </a:t>
            </a:r>
            <a:r>
              <a:rPr lang="hu-HU" dirty="0"/>
              <a:t>hasonló</a:t>
            </a:r>
            <a:endParaRPr lang="hu-HU" dirty="0" smtClean="0"/>
          </a:p>
          <a:p>
            <a:r>
              <a:rPr lang="hu-HU" dirty="0" err="1" smtClean="0"/>
              <a:t>callableStatement.registerOutParameter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4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Batch (Kötegelt feldolgozás)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/>
              <a:t>s</a:t>
            </a:r>
            <a:r>
              <a:rPr lang="hu-HU" dirty="0" err="1" smtClean="0"/>
              <a:t>tmt</a:t>
            </a:r>
            <a:r>
              <a:rPr lang="hu-HU" dirty="0" smtClean="0"/>
              <a:t> = </a:t>
            </a:r>
            <a:r>
              <a:rPr lang="hu-HU" dirty="0" err="1" smtClean="0"/>
              <a:t>conn.createStatement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onn.setAutoCommit</a:t>
            </a:r>
            <a:r>
              <a:rPr lang="hu-HU" dirty="0" smtClean="0"/>
              <a:t>(</a:t>
            </a:r>
            <a:r>
              <a:rPr lang="hu-HU" dirty="0" err="1" smtClean="0"/>
              <a:t>false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stmt.addBatch</a:t>
            </a:r>
            <a:r>
              <a:rPr lang="hu-HU" dirty="0" smtClean="0"/>
              <a:t>(</a:t>
            </a:r>
            <a:r>
              <a:rPr lang="hu-HU" dirty="0" err="1" smtClean="0"/>
              <a:t>sql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stmt.executeBatch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onn.commit</a:t>
            </a:r>
            <a:r>
              <a:rPr lang="hu-HU" dirty="0" smtClean="0"/>
              <a:t>()</a:t>
            </a:r>
          </a:p>
          <a:p>
            <a:pPr marL="411480" lvl="1" indent="0">
              <a:buNone/>
            </a:pPr>
            <a:endParaRPr lang="hu-HU" dirty="0" smtClean="0"/>
          </a:p>
          <a:p>
            <a:r>
              <a:rPr lang="hu-HU" dirty="0" err="1" smtClean="0"/>
              <a:t>PreparedStatement</a:t>
            </a:r>
            <a:endParaRPr lang="hu-HU" dirty="0" smtClean="0"/>
          </a:p>
          <a:p>
            <a:pPr lvl="1"/>
            <a:r>
              <a:rPr lang="hu-HU" dirty="0" err="1" smtClean="0"/>
              <a:t>String</a:t>
            </a:r>
            <a:r>
              <a:rPr lang="hu-HU" dirty="0" smtClean="0"/>
              <a:t> SQL = </a:t>
            </a:r>
            <a:r>
              <a:rPr lang="en-US" dirty="0"/>
              <a:t>"INSERT INTO Employees (id, first, last, age) VALUES(?, ?, ?, ?)"</a:t>
            </a:r>
            <a:endParaRPr lang="hu-HU" dirty="0" smtClean="0"/>
          </a:p>
          <a:p>
            <a:pPr lvl="1"/>
            <a:r>
              <a:rPr lang="hu-HU" dirty="0" err="1" smtClean="0"/>
              <a:t>stmt</a:t>
            </a:r>
            <a:r>
              <a:rPr lang="hu-HU" dirty="0" smtClean="0"/>
              <a:t> = </a:t>
            </a:r>
            <a:r>
              <a:rPr lang="hu-HU" dirty="0" err="1" smtClean="0"/>
              <a:t>conn.createStatement</a:t>
            </a:r>
            <a:r>
              <a:rPr lang="hu-HU" dirty="0" smtClean="0"/>
              <a:t>(SQL)</a:t>
            </a:r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onn.setAutoCommit</a:t>
            </a:r>
            <a:r>
              <a:rPr lang="hu-HU" dirty="0" smtClean="0"/>
              <a:t>(</a:t>
            </a:r>
            <a:r>
              <a:rPr lang="hu-HU" dirty="0" err="1" smtClean="0"/>
              <a:t>false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stmt.setInt</a:t>
            </a:r>
            <a:r>
              <a:rPr lang="hu-HU" dirty="0" smtClean="0"/>
              <a:t>(1,”100”); </a:t>
            </a:r>
            <a:r>
              <a:rPr lang="hu-HU" dirty="0" err="1" smtClean="0"/>
              <a:t>stmt.setString</a:t>
            </a:r>
            <a:r>
              <a:rPr lang="hu-HU" dirty="0" smtClean="0"/>
              <a:t>(„</a:t>
            </a:r>
            <a:r>
              <a:rPr lang="hu-HU" dirty="0" err="1" smtClean="0"/>
              <a:t>FirstName</a:t>
            </a:r>
            <a:r>
              <a:rPr lang="hu-HU" dirty="0" smtClean="0"/>
              <a:t>”); …</a:t>
            </a:r>
          </a:p>
          <a:p>
            <a:pPr lvl="1"/>
            <a:r>
              <a:rPr lang="hu-HU" dirty="0" err="1" smtClean="0"/>
              <a:t>stmt.addBatch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 smtClean="0"/>
              <a:t>stmt.executeBatch</a:t>
            </a:r>
            <a:r>
              <a:rPr lang="hu-HU" dirty="0" smtClean="0"/>
              <a:t>()</a:t>
            </a:r>
          </a:p>
          <a:p>
            <a:pPr lvl="1"/>
            <a:r>
              <a:rPr lang="hu-HU" dirty="0" err="1" smtClean="0"/>
              <a:t>conn.commit</a:t>
            </a:r>
            <a:r>
              <a:rPr lang="hu-HU" dirty="0" smtClean="0"/>
              <a:t>()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547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Felszabadítás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 kell zárni mindent!</a:t>
            </a:r>
          </a:p>
          <a:p>
            <a:pPr lvl="1"/>
            <a:r>
              <a:rPr lang="en-CA" dirty="0" err="1"/>
              <a:t>ResultSet</a:t>
            </a:r>
            <a:r>
              <a:rPr lang="en-CA" dirty="0"/>
              <a:t> </a:t>
            </a:r>
            <a:endParaRPr lang="hu-HU" dirty="0" smtClean="0"/>
          </a:p>
          <a:p>
            <a:pPr lvl="1"/>
            <a:r>
              <a:rPr lang="hu-HU" dirty="0" err="1" smtClean="0"/>
              <a:t>Statement</a:t>
            </a:r>
            <a:endParaRPr lang="hu-HU" dirty="0" smtClean="0"/>
          </a:p>
          <a:p>
            <a:pPr lvl="1"/>
            <a:r>
              <a:rPr lang="hu-HU" dirty="0" err="1" smtClean="0"/>
              <a:t>Connection</a:t>
            </a:r>
            <a:endParaRPr lang="hu-HU" dirty="0" smtClean="0"/>
          </a:p>
          <a:p>
            <a:r>
              <a:rPr lang="hu-HU" dirty="0" err="1" smtClean="0"/>
              <a:t>Finally</a:t>
            </a:r>
            <a:r>
              <a:rPr lang="hu-HU" dirty="0" smtClean="0"/>
              <a:t> ág vagy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4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450174" cy="45314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SQLException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Ha az interakció során hiba lép fel, akkor dobódik</a:t>
            </a:r>
          </a:p>
          <a:p>
            <a:r>
              <a:rPr lang="hu-HU" dirty="0" smtClean="0"/>
              <a:t>A következő információkat tartalmazza:</a:t>
            </a:r>
          </a:p>
          <a:p>
            <a:pPr lvl="1"/>
            <a:r>
              <a:rPr lang="hu-HU" dirty="0" smtClean="0"/>
              <a:t>Hiba leírása </a:t>
            </a:r>
            <a:r>
              <a:rPr lang="hu-HU" dirty="0"/>
              <a:t>- </a:t>
            </a:r>
            <a:r>
              <a:rPr lang="hu-HU" dirty="0" err="1" smtClean="0"/>
              <a:t>SQLException.getMessage</a:t>
            </a:r>
            <a:endParaRPr lang="hu-HU" dirty="0" smtClean="0"/>
          </a:p>
          <a:p>
            <a:pPr lvl="1"/>
            <a:r>
              <a:rPr lang="hu-HU" dirty="0" err="1"/>
              <a:t>SQLState</a:t>
            </a:r>
            <a:r>
              <a:rPr lang="hu-HU" dirty="0"/>
              <a:t> </a:t>
            </a:r>
            <a:r>
              <a:rPr lang="hu-HU" dirty="0" smtClean="0"/>
              <a:t>kód, 5db alfanumerikus karakter, szabványosított kódok </a:t>
            </a:r>
            <a:r>
              <a:rPr lang="hu-HU" dirty="0"/>
              <a:t>- </a:t>
            </a:r>
            <a:r>
              <a:rPr lang="hu-HU" dirty="0" err="1" smtClean="0"/>
              <a:t>SQLException.getSQLState</a:t>
            </a:r>
            <a:endParaRPr lang="hu-HU" dirty="0" smtClean="0"/>
          </a:p>
          <a:p>
            <a:pPr lvl="1"/>
            <a:r>
              <a:rPr lang="hu-HU" dirty="0" smtClean="0"/>
              <a:t>Hiba </a:t>
            </a:r>
            <a:r>
              <a:rPr lang="hu-HU" dirty="0"/>
              <a:t>kód </a:t>
            </a:r>
            <a:r>
              <a:rPr lang="hu-HU" dirty="0" smtClean="0"/>
              <a:t>– implementációfüggő, hogy milyen értéke van - </a:t>
            </a:r>
            <a:r>
              <a:rPr lang="hu-HU" dirty="0" err="1" smtClean="0"/>
              <a:t>SQLException.getErrorCode</a:t>
            </a:r>
            <a:endParaRPr lang="hu-HU" dirty="0" smtClean="0"/>
          </a:p>
          <a:p>
            <a:pPr lvl="1"/>
            <a:r>
              <a:rPr lang="hu-HU" dirty="0"/>
              <a:t>Hiba oka - </a:t>
            </a:r>
            <a:r>
              <a:rPr lang="hu-HU" dirty="0" err="1" smtClean="0"/>
              <a:t>SQLException.getCause</a:t>
            </a:r>
            <a:endParaRPr lang="hu-HU" dirty="0" smtClean="0"/>
          </a:p>
          <a:p>
            <a:pPr lvl="1"/>
            <a:r>
              <a:rPr lang="hu-HU" dirty="0"/>
              <a:t>Egyéb kivételek - </a:t>
            </a:r>
            <a:r>
              <a:rPr lang="hu-HU" dirty="0" err="1" smtClean="0"/>
              <a:t>SQLException.getNextException</a:t>
            </a:r>
            <a:endParaRPr lang="hu-HU" dirty="0" smtClean="0"/>
          </a:p>
          <a:p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www.postgresql.org/docs/9.4/static/errcodes-appendix.html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150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991"/>
            <a:ext cx="6468836" cy="47802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JDBC &amp; Tervezési Minták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Singleton</a:t>
            </a:r>
            <a:r>
              <a:rPr lang="hu-HU" dirty="0" smtClean="0"/>
              <a:t> – </a:t>
            </a:r>
            <a:r>
              <a:rPr lang="hu-HU" dirty="0" err="1" smtClean="0"/>
              <a:t>ConnectionHandler</a:t>
            </a:r>
            <a:r>
              <a:rPr lang="hu-HU" dirty="0" smtClean="0"/>
              <a:t>, </a:t>
            </a:r>
            <a:r>
              <a:rPr lang="hu-HU" dirty="0" err="1" smtClean="0"/>
              <a:t>ConnectionFactory</a:t>
            </a:r>
            <a:endParaRPr lang="hu-HU" dirty="0" smtClean="0"/>
          </a:p>
          <a:p>
            <a:r>
              <a:rPr lang="hu-HU" dirty="0" err="1" smtClean="0"/>
              <a:t>Factory</a:t>
            </a:r>
            <a:r>
              <a:rPr lang="hu-HU" dirty="0" smtClean="0"/>
              <a:t> – </a:t>
            </a:r>
            <a:r>
              <a:rPr lang="hu-HU" dirty="0" err="1" smtClean="0"/>
              <a:t>DriverManager</a:t>
            </a:r>
            <a:r>
              <a:rPr lang="hu-HU" dirty="0" smtClean="0"/>
              <a:t>, </a:t>
            </a:r>
            <a:r>
              <a:rPr lang="hu-HU" dirty="0" err="1" smtClean="0"/>
              <a:t>DataSource</a:t>
            </a:r>
            <a:endParaRPr lang="hu-HU" dirty="0" smtClean="0"/>
          </a:p>
          <a:p>
            <a:r>
              <a:rPr lang="hu-HU" dirty="0" smtClean="0"/>
              <a:t>Adapter – JDBC Driver</a:t>
            </a:r>
            <a:endParaRPr lang="hu-HU" dirty="0" smtClean="0"/>
          </a:p>
          <a:p>
            <a:r>
              <a:rPr lang="hu-HU" dirty="0" err="1" smtClean="0"/>
              <a:t>Transfer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endParaRPr lang="hu-HU" dirty="0"/>
          </a:p>
          <a:p>
            <a:pPr lvl="1"/>
            <a:r>
              <a:rPr lang="hu-HU" dirty="0" smtClean="0"/>
              <a:t>üzleti logika </a:t>
            </a:r>
            <a:r>
              <a:rPr lang="hu-HU" dirty="0" err="1" smtClean="0"/>
              <a:t>enkapszulációja</a:t>
            </a:r>
            <a:endParaRPr lang="hu-HU" dirty="0"/>
          </a:p>
          <a:p>
            <a:pPr lvl="1"/>
            <a:r>
              <a:rPr lang="hu-HU" dirty="0" smtClean="0"/>
              <a:t>tábla leképezése osztályra</a:t>
            </a:r>
          </a:p>
          <a:p>
            <a:pPr lvl="1"/>
            <a:r>
              <a:rPr lang="hu-HU" dirty="0" smtClean="0"/>
              <a:t>1 oszlop 1 attribútumnak felel meg</a:t>
            </a:r>
          </a:p>
          <a:p>
            <a:r>
              <a:rPr lang="hu-HU" dirty="0" smtClean="0"/>
              <a:t>DAO – Data Access </a:t>
            </a:r>
            <a:r>
              <a:rPr lang="hu-HU" dirty="0" err="1" smtClean="0"/>
              <a:t>Object</a:t>
            </a:r>
            <a:endParaRPr lang="hu-HU" dirty="0" smtClean="0"/>
          </a:p>
          <a:p>
            <a:pPr lvl="1"/>
            <a:r>
              <a:rPr lang="hu-HU" dirty="0" smtClean="0"/>
              <a:t>Az adatelérés </a:t>
            </a:r>
            <a:r>
              <a:rPr lang="hu-HU" dirty="0" err="1" smtClean="0"/>
              <a:t>enkapszulációja</a:t>
            </a:r>
            <a:endParaRPr lang="hu-HU" dirty="0" smtClean="0"/>
          </a:p>
          <a:p>
            <a:pPr lvl="1"/>
            <a:r>
              <a:rPr lang="hu-HU" dirty="0" smtClean="0"/>
              <a:t>DAO interfész</a:t>
            </a:r>
          </a:p>
          <a:p>
            <a:pPr lvl="1"/>
            <a:r>
              <a:rPr lang="hu-HU" dirty="0" smtClean="0"/>
              <a:t>DAO implementáció</a:t>
            </a:r>
          </a:p>
          <a:p>
            <a:pPr lvl="1"/>
            <a:r>
              <a:rPr lang="hu-HU" dirty="0" smtClean="0"/>
              <a:t>TO objektum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5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4873"/>
            <a:ext cx="6456395" cy="45314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Install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>
                <a:hlinkClick r:id="rId2"/>
              </a:rPr>
              <a:t>http://www.postgresql.org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- </a:t>
            </a:r>
            <a:r>
              <a:rPr lang="hu-HU" dirty="0" err="1" smtClean="0"/>
              <a:t>PostgreSQL</a:t>
            </a:r>
            <a:r>
              <a:rPr lang="hu-HU" dirty="0" smtClean="0"/>
              <a:t> adatbázis</a:t>
            </a:r>
          </a:p>
          <a:p>
            <a:r>
              <a:rPr lang="hu-HU" dirty="0" smtClean="0">
                <a:hlinkClick r:id="rId3"/>
              </a:rPr>
              <a:t>http</a:t>
            </a:r>
            <a:r>
              <a:rPr lang="hu-HU" dirty="0">
                <a:hlinkClick r:id="rId3"/>
              </a:rPr>
              <a:t>://</a:t>
            </a:r>
            <a:r>
              <a:rPr lang="hu-HU" dirty="0" smtClean="0">
                <a:hlinkClick r:id="rId3"/>
              </a:rPr>
              <a:t>mvnrepository.com/artifact/org.postgresql/postgresql/9.4.1208</a:t>
            </a:r>
            <a:r>
              <a:rPr lang="hu-HU" dirty="0" smtClean="0"/>
              <a:t> - JDBC Driver </a:t>
            </a:r>
            <a:r>
              <a:rPr lang="hu-HU" dirty="0" err="1" smtClean="0"/>
              <a:t>Maven</a:t>
            </a:r>
            <a:endParaRPr lang="hu-HU" dirty="0" smtClean="0"/>
          </a:p>
          <a:p>
            <a:r>
              <a:rPr lang="hu-HU" dirty="0">
                <a:hlinkClick r:id="rId4"/>
              </a:rPr>
              <a:t>https://jdbc.postgresql.org</a:t>
            </a:r>
            <a:r>
              <a:rPr lang="hu-HU" dirty="0" smtClean="0">
                <a:hlinkClick r:id="rId4"/>
              </a:rPr>
              <a:t>/</a:t>
            </a:r>
            <a:r>
              <a:rPr lang="hu-HU" dirty="0"/>
              <a:t> </a:t>
            </a:r>
            <a:r>
              <a:rPr lang="hu-HU" dirty="0" smtClean="0"/>
              <a:t>- JDBC Driver</a:t>
            </a:r>
          </a:p>
          <a:p>
            <a:r>
              <a:rPr lang="hu-HU" dirty="0">
                <a:hlinkClick r:id="rId5"/>
              </a:rPr>
              <a:t>http://www.pgadmin.org/download</a:t>
            </a:r>
            <a:r>
              <a:rPr lang="hu-HU" dirty="0" smtClean="0">
                <a:hlinkClick r:id="rId5"/>
              </a:rPr>
              <a:t>/</a:t>
            </a:r>
            <a:r>
              <a:rPr lang="hu-HU" dirty="0" smtClean="0"/>
              <a:t> - </a:t>
            </a:r>
            <a:r>
              <a:rPr lang="hu-HU" dirty="0" err="1" smtClean="0"/>
              <a:t>PostgreSQL</a:t>
            </a:r>
            <a:r>
              <a:rPr lang="hu-HU" dirty="0" smtClean="0"/>
              <a:t> kliens program</a:t>
            </a:r>
          </a:p>
          <a:p>
            <a:r>
              <a:rPr lang="hu-HU" dirty="0">
                <a:hlinkClick r:id="rId6"/>
              </a:rPr>
              <a:t>http://</a:t>
            </a:r>
            <a:r>
              <a:rPr lang="hu-HU" dirty="0" smtClean="0">
                <a:hlinkClick r:id="rId6"/>
              </a:rPr>
              <a:t>www.tutorialspoint.com/postgresql/index.htm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96360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JDBC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Java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 smtClean="0"/>
              <a:t>Connectivity</a:t>
            </a:r>
            <a:endParaRPr lang="hu-HU" dirty="0" smtClean="0"/>
          </a:p>
          <a:p>
            <a:r>
              <a:rPr lang="hu-HU" dirty="0" smtClean="0"/>
              <a:t>SQL alapú adatbázisok elérését támogató API</a:t>
            </a:r>
          </a:p>
          <a:p>
            <a:r>
              <a:rPr lang="hu-HU" dirty="0" smtClean="0"/>
              <a:t>Szabványos, a J2SE és J2EE is tartalmazza</a:t>
            </a:r>
          </a:p>
          <a:p>
            <a:r>
              <a:rPr lang="hu-HU" dirty="0" smtClean="0"/>
              <a:t>Adatbázisok lekérdezéséhez és módosításához szükséges osztályok és metódusok összessége</a:t>
            </a:r>
          </a:p>
          <a:p>
            <a:r>
              <a:rPr lang="hu-HU" dirty="0" smtClean="0"/>
              <a:t>Lehetővé teszi több implementáció létezését</a:t>
            </a:r>
          </a:p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www.tutorialspoint.com/jdbc/index.htm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35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27313"/>
            <a:ext cx="6462615" cy="385667"/>
          </a:xfrm>
        </p:spPr>
        <p:txBody>
          <a:bodyPr>
            <a:normAutofit fontScale="90000"/>
          </a:bodyPr>
          <a:lstStyle/>
          <a:p>
            <a:r>
              <a:rPr lang="hu-HU" sz="2400" dirty="0" smtClean="0"/>
              <a:t>Miben segít a JDBC?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212980"/>
            <a:ext cx="7886700" cy="3419743"/>
          </a:xfrm>
        </p:spPr>
        <p:txBody>
          <a:bodyPr>
            <a:normAutofit fontScale="32500" lnSpcReduction="20000"/>
          </a:bodyPr>
          <a:lstStyle/>
          <a:p>
            <a:r>
              <a:rPr lang="hu-HU" dirty="0"/>
              <a:t>Adatbázis kapcsolat </a:t>
            </a:r>
            <a:r>
              <a:rPr lang="hu-HU" dirty="0" smtClean="0"/>
              <a:t>kiépítése</a:t>
            </a:r>
          </a:p>
          <a:p>
            <a:pPr lvl="1"/>
            <a:r>
              <a:rPr lang="hu-HU" dirty="0" smtClean="0"/>
              <a:t>Driver Manager </a:t>
            </a:r>
          </a:p>
          <a:p>
            <a:pPr lvl="2"/>
            <a:r>
              <a:rPr lang="hu-HU" dirty="0" smtClean="0"/>
              <a:t>egy </a:t>
            </a:r>
            <a:r>
              <a:rPr lang="hu-HU" dirty="0" err="1" smtClean="0"/>
              <a:t>Factory</a:t>
            </a:r>
            <a:r>
              <a:rPr lang="hu-HU" dirty="0" smtClean="0"/>
              <a:t> létrehozási minta</a:t>
            </a:r>
          </a:p>
          <a:p>
            <a:pPr lvl="2"/>
            <a:r>
              <a:rPr lang="hu-HU" dirty="0" smtClean="0"/>
              <a:t>adatbázis </a:t>
            </a:r>
            <a:r>
              <a:rPr lang="hu-HU" dirty="0" err="1" smtClean="0"/>
              <a:t>driver-ek</a:t>
            </a:r>
            <a:r>
              <a:rPr lang="hu-HU" dirty="0" smtClean="0"/>
              <a:t> listáját menedzseli</a:t>
            </a:r>
          </a:p>
          <a:p>
            <a:pPr lvl="2"/>
            <a:r>
              <a:rPr lang="hu-HU" dirty="0" smtClean="0"/>
              <a:t>megkeresi az első illeszkedő Drivert és kiépíti a kapcsolatot</a:t>
            </a:r>
          </a:p>
          <a:p>
            <a:pPr lvl="1"/>
            <a:r>
              <a:rPr lang="hu-HU" dirty="0" smtClean="0"/>
              <a:t>Driver</a:t>
            </a:r>
          </a:p>
          <a:p>
            <a:pPr lvl="2"/>
            <a:r>
              <a:rPr lang="hu-HU" dirty="0" smtClean="0"/>
              <a:t>egy interfész, ami kezeli a kommunikációt az adatbázis szerverrel</a:t>
            </a:r>
          </a:p>
          <a:p>
            <a:pPr lvl="2"/>
            <a:r>
              <a:rPr lang="hu-HU" dirty="0" smtClean="0"/>
              <a:t>Driver Manager használja, Adapter strukturális minta</a:t>
            </a:r>
          </a:p>
          <a:p>
            <a:pPr lvl="2"/>
            <a:r>
              <a:rPr lang="hu-HU" dirty="0" smtClean="0"/>
              <a:t>A különböző adatbázisokhoz különböző JDBC Driver kell (MSSQL,</a:t>
            </a:r>
            <a:r>
              <a:rPr lang="hu-HU" dirty="0" err="1" smtClean="0"/>
              <a:t>PostgreSQL</a:t>
            </a:r>
            <a:r>
              <a:rPr lang="hu-HU" dirty="0" smtClean="0"/>
              <a:t>, Oracle,…)</a:t>
            </a:r>
          </a:p>
          <a:p>
            <a:pPr lvl="1"/>
            <a:r>
              <a:rPr lang="hu-HU" dirty="0" err="1" smtClean="0"/>
              <a:t>Connection</a:t>
            </a:r>
            <a:endParaRPr lang="hu-HU" dirty="0" smtClean="0"/>
          </a:p>
          <a:p>
            <a:pPr lvl="2"/>
            <a:r>
              <a:rPr lang="hu-HU" dirty="0" smtClean="0"/>
              <a:t>Egy interfész, amely tartalmazza az összes metódust az adatbázis kommunikációhoz</a:t>
            </a:r>
          </a:p>
          <a:p>
            <a:pPr lvl="2"/>
            <a:r>
              <a:rPr lang="hu-HU" dirty="0" smtClean="0"/>
              <a:t>Minden kommunikáció az adatbázissal ezen az objektumon keresztül történik</a:t>
            </a:r>
          </a:p>
          <a:p>
            <a:pPr lvl="1"/>
            <a:r>
              <a:rPr lang="hu-HU" dirty="0" err="1" smtClean="0"/>
              <a:t>DataSource</a:t>
            </a:r>
            <a:endParaRPr lang="hu-HU" dirty="0" smtClean="0"/>
          </a:p>
          <a:p>
            <a:pPr lvl="2"/>
            <a:r>
              <a:rPr lang="hu-HU" dirty="0" err="1" smtClean="0"/>
              <a:t>Loose</a:t>
            </a:r>
            <a:r>
              <a:rPr lang="hu-HU" dirty="0" smtClean="0"/>
              <a:t> </a:t>
            </a:r>
            <a:r>
              <a:rPr lang="hu-HU" dirty="0" err="1" smtClean="0"/>
              <a:t>Coupling</a:t>
            </a:r>
            <a:r>
              <a:rPr lang="hu-HU" dirty="0" smtClean="0"/>
              <a:t> (Lazán vett kapcsolat) elérése a kapcsolatokhoz, hogy könnyen tudjunk váltogatni az adatbázis kapcsolatok között,  </a:t>
            </a:r>
            <a:r>
              <a:rPr lang="hu-HU" dirty="0" err="1" smtClean="0"/>
              <a:t>Factory</a:t>
            </a:r>
            <a:r>
              <a:rPr lang="hu-HU" dirty="0" smtClean="0"/>
              <a:t> a </a:t>
            </a:r>
            <a:r>
              <a:rPr lang="hu-HU" dirty="0" err="1" smtClean="0"/>
              <a:t>Connection</a:t>
            </a:r>
            <a:r>
              <a:rPr lang="hu-HU" dirty="0" smtClean="0"/>
              <a:t> objektumokra</a:t>
            </a:r>
          </a:p>
          <a:p>
            <a:pPr lvl="2"/>
            <a:r>
              <a:rPr lang="hu-HU" dirty="0" smtClean="0"/>
              <a:t>A JDBC </a:t>
            </a:r>
            <a:r>
              <a:rPr lang="hu-HU" dirty="0" err="1" smtClean="0"/>
              <a:t>Driver-eknek</a:t>
            </a:r>
            <a:r>
              <a:rPr lang="hu-HU" dirty="0" smtClean="0"/>
              <a:t> saját </a:t>
            </a:r>
            <a:r>
              <a:rPr lang="hu-HU" dirty="0" err="1" smtClean="0"/>
              <a:t>DataSource</a:t>
            </a:r>
            <a:r>
              <a:rPr lang="hu-HU" dirty="0" smtClean="0"/>
              <a:t> implementációjuk van pl. (</a:t>
            </a:r>
            <a:r>
              <a:rPr lang="hu-HU" dirty="0" err="1" smtClean="0"/>
              <a:t>PGSimpleDataSource</a:t>
            </a:r>
            <a:r>
              <a:rPr lang="hu-HU" dirty="0" smtClean="0"/>
              <a:t>, </a:t>
            </a:r>
            <a:r>
              <a:rPr lang="hu-HU" dirty="0" err="1" smtClean="0"/>
              <a:t>OracleDataSource</a:t>
            </a:r>
            <a:r>
              <a:rPr lang="hu-HU" dirty="0" smtClean="0"/>
              <a:t>, …)</a:t>
            </a:r>
          </a:p>
          <a:p>
            <a:pPr lvl="2"/>
            <a:r>
              <a:rPr lang="hu-HU" dirty="0" smtClean="0"/>
              <a:t>Extra funkcionalitások ( </a:t>
            </a:r>
            <a:r>
              <a:rPr lang="hu-HU" dirty="0" err="1" smtClean="0"/>
              <a:t>PreparedStatement</a:t>
            </a:r>
            <a:r>
              <a:rPr lang="hu-HU" dirty="0" smtClean="0"/>
              <a:t> </a:t>
            </a:r>
            <a:r>
              <a:rPr lang="hu-HU" dirty="0" err="1" smtClean="0"/>
              <a:t>cachelés</a:t>
            </a:r>
            <a:r>
              <a:rPr lang="hu-HU" dirty="0" smtClean="0"/>
              <a:t>, </a:t>
            </a:r>
            <a:r>
              <a:rPr lang="hu-HU" dirty="0" err="1" smtClean="0"/>
              <a:t>Connection</a:t>
            </a:r>
            <a:r>
              <a:rPr lang="hu-HU" dirty="0" smtClean="0"/>
              <a:t> </a:t>
            </a:r>
            <a:r>
              <a:rPr lang="hu-HU" dirty="0" err="1" smtClean="0"/>
              <a:t>Timeout</a:t>
            </a:r>
            <a:r>
              <a:rPr lang="hu-HU" dirty="0" smtClean="0"/>
              <a:t> beállítások, </a:t>
            </a:r>
            <a:r>
              <a:rPr lang="hu-HU" dirty="0" err="1" smtClean="0"/>
              <a:t>Logging</a:t>
            </a:r>
            <a:r>
              <a:rPr lang="hu-HU" dirty="0" smtClean="0"/>
              <a:t> funkciók, …)</a:t>
            </a:r>
            <a:endParaRPr lang="en-US" dirty="0"/>
          </a:p>
          <a:p>
            <a:r>
              <a:rPr lang="hu-HU" dirty="0" smtClean="0"/>
              <a:t>Lekérdezések futtatása (</a:t>
            </a:r>
            <a:r>
              <a:rPr lang="hu-HU" dirty="0" err="1" smtClean="0"/>
              <a:t>Statement</a:t>
            </a:r>
            <a:r>
              <a:rPr lang="hu-HU" dirty="0" smtClean="0"/>
              <a:t>, </a:t>
            </a:r>
            <a:r>
              <a:rPr lang="hu-HU" dirty="0" err="1" smtClean="0"/>
              <a:t>PreparedStatement</a:t>
            </a:r>
            <a:r>
              <a:rPr lang="hu-HU" dirty="0" smtClean="0"/>
              <a:t>, </a:t>
            </a:r>
            <a:r>
              <a:rPr lang="hu-HU" dirty="0" err="1" smtClean="0"/>
              <a:t>CallableStatement</a:t>
            </a:r>
            <a:r>
              <a:rPr lang="hu-HU" dirty="0" smtClean="0"/>
              <a:t>) Példa - </a:t>
            </a:r>
            <a:r>
              <a:rPr lang="hu-HU" dirty="0" err="1" smtClean="0"/>
              <a:t>JDBCStatementExamples</a:t>
            </a:r>
            <a:endParaRPr lang="en-US" dirty="0"/>
          </a:p>
          <a:p>
            <a:r>
              <a:rPr lang="hu-HU" dirty="0" smtClean="0"/>
              <a:t>Az eredmény feldolgozása (</a:t>
            </a:r>
            <a:r>
              <a:rPr lang="hu-HU" dirty="0" err="1" smtClean="0"/>
              <a:t>ResultSet</a:t>
            </a:r>
            <a:r>
              <a:rPr lang="hu-HU" dirty="0" smtClean="0"/>
              <a:t>)</a:t>
            </a:r>
            <a:endParaRPr lang="en-US" dirty="0"/>
          </a:p>
          <a:p>
            <a:r>
              <a:rPr lang="hu-HU" dirty="0" smtClean="0"/>
              <a:t>Kivételek (</a:t>
            </a:r>
            <a:r>
              <a:rPr lang="hu-HU" dirty="0" err="1" smtClean="0"/>
              <a:t>SQLException</a:t>
            </a:r>
            <a:r>
              <a:rPr lang="hu-HU" dirty="0" smtClean="0"/>
              <a:t>)</a:t>
            </a:r>
            <a:endParaRPr lang="en-US" dirty="0"/>
          </a:p>
          <a:p>
            <a:r>
              <a:rPr lang="hu-HU" dirty="0" smtClean="0"/>
              <a:t>Tranzakció Példa - </a:t>
            </a:r>
            <a:r>
              <a:rPr lang="hu-HU" dirty="0" err="1" smtClean="0"/>
              <a:t>BatchExample</a:t>
            </a:r>
            <a:endParaRPr lang="hu-HU" dirty="0" smtClean="0"/>
          </a:p>
          <a:p>
            <a:r>
              <a:rPr lang="hu-HU" dirty="0" smtClean="0"/>
              <a:t>Meta-adatok ( adatbázis információk, táblainformációk, …) Példa - </a:t>
            </a:r>
            <a:r>
              <a:rPr lang="hu-HU" dirty="0" err="1" smtClean="0"/>
              <a:t>JDBCMetadataExample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87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JDBC Driver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adatbázis készítője nyújtja</a:t>
            </a:r>
          </a:p>
          <a:p>
            <a:endParaRPr lang="hu-HU" dirty="0"/>
          </a:p>
        </p:txBody>
      </p:sp>
      <p:pic>
        <p:nvPicPr>
          <p:cNvPr id="4" name="Picture 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0351" y="2679398"/>
            <a:ext cx="1510371" cy="16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5434" y="2182908"/>
            <a:ext cx="167545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Java application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7461" y="2662968"/>
            <a:ext cx="1423035" cy="14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920294" y="2182908"/>
            <a:ext cx="1742785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Database Server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900722" y="3485928"/>
            <a:ext cx="32167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794314" y="2182907"/>
            <a:ext cx="1340432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20" dirty="0"/>
              <a:t>JDBC Driver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453466" y="2473658"/>
            <a:ext cx="0" cy="1012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1024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Connection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868680" y="1210799"/>
            <a:ext cx="7406640" cy="3394472"/>
          </a:xfrm>
        </p:spPr>
        <p:txBody>
          <a:bodyPr/>
          <a:lstStyle/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Old </a:t>
            </a:r>
            <a:r>
              <a:rPr lang="hu-HU" dirty="0" err="1" smtClean="0"/>
              <a:t>school</a:t>
            </a:r>
            <a:r>
              <a:rPr lang="hu-HU" dirty="0" smtClean="0"/>
              <a:t> 2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Most ( JDBC 4.0)</a:t>
            </a:r>
          </a:p>
          <a:p>
            <a:endParaRPr lang="hu-HU" dirty="0"/>
          </a:p>
        </p:txBody>
      </p:sp>
      <p:sp>
        <p:nvSpPr>
          <p:cNvPr id="7" name="Tartalom helye 3"/>
          <p:cNvSpPr txBox="1">
            <a:spLocks/>
          </p:cNvSpPr>
          <p:nvPr/>
        </p:nvSpPr>
        <p:spPr>
          <a:xfrm>
            <a:off x="1007604" y="1664449"/>
            <a:ext cx="7406640" cy="276999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Class.forName</a:t>
            </a:r>
            <a:r>
              <a:rPr lang="hu-HU" sz="1260" dirty="0"/>
              <a:t>("</a:t>
            </a:r>
            <a:r>
              <a:rPr lang="hu-HU" sz="1260" dirty="0" err="1"/>
              <a:t>org.postgresql.Driver</a:t>
            </a:r>
            <a:r>
              <a:rPr lang="hu-HU" sz="1260" dirty="0"/>
              <a:t>").</a:t>
            </a:r>
            <a:r>
              <a:rPr lang="hu-HU" sz="1260" dirty="0" err="1"/>
              <a:t>newInstance</a:t>
            </a:r>
            <a:r>
              <a:rPr lang="hu-HU" sz="1260" dirty="0"/>
              <a:t>();</a:t>
            </a:r>
          </a:p>
        </p:txBody>
      </p:sp>
      <p:sp>
        <p:nvSpPr>
          <p:cNvPr id="8" name="Tartalom helye 3"/>
          <p:cNvSpPr txBox="1">
            <a:spLocks/>
          </p:cNvSpPr>
          <p:nvPr/>
        </p:nvSpPr>
        <p:spPr>
          <a:xfrm>
            <a:off x="1007604" y="2653189"/>
            <a:ext cx="7406640" cy="509691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/>
              <a:t>Driver </a:t>
            </a:r>
            <a:r>
              <a:rPr lang="hu-HU" sz="1260" dirty="0" err="1" smtClean="0"/>
              <a:t>pgDriver</a:t>
            </a:r>
            <a:r>
              <a:rPr lang="hu-HU" sz="1260" dirty="0" smtClean="0"/>
              <a:t>= </a:t>
            </a:r>
            <a:r>
              <a:rPr lang="hu-HU" sz="1260" dirty="0" err="1"/>
              <a:t>new</a:t>
            </a:r>
            <a:r>
              <a:rPr lang="hu-HU" sz="1260" dirty="0"/>
              <a:t> </a:t>
            </a:r>
            <a:r>
              <a:rPr lang="hu-HU" sz="1260" dirty="0" err="1" smtClean="0"/>
              <a:t>org.postgresql.Driver</a:t>
            </a:r>
            <a:r>
              <a:rPr lang="hu-HU" sz="1260" dirty="0" smtClean="0"/>
              <a:t>();</a:t>
            </a:r>
            <a:endParaRPr lang="hu-HU" sz="1260" dirty="0"/>
          </a:p>
          <a:p>
            <a:pPr marL="0" indent="0">
              <a:buNone/>
            </a:pPr>
            <a:r>
              <a:rPr lang="hu-HU" sz="1260" dirty="0" err="1"/>
              <a:t>DriverManager.registerDriver</a:t>
            </a:r>
            <a:r>
              <a:rPr lang="hu-HU" sz="1260" dirty="0"/>
              <a:t>( </a:t>
            </a:r>
            <a:r>
              <a:rPr lang="hu-HU" sz="1260" dirty="0" err="1" smtClean="0"/>
              <a:t>pgDriver</a:t>
            </a:r>
            <a:r>
              <a:rPr lang="hu-HU" sz="1260" dirty="0" smtClean="0"/>
              <a:t> </a:t>
            </a:r>
            <a:r>
              <a:rPr lang="hu-HU" sz="1260" dirty="0"/>
              <a:t>);</a:t>
            </a:r>
          </a:p>
        </p:txBody>
      </p:sp>
      <p:sp>
        <p:nvSpPr>
          <p:cNvPr id="11" name="Tartalom helye 3"/>
          <p:cNvSpPr txBox="1">
            <a:spLocks/>
          </p:cNvSpPr>
          <p:nvPr/>
        </p:nvSpPr>
        <p:spPr>
          <a:xfrm>
            <a:off x="1007604" y="3677570"/>
            <a:ext cx="7406640" cy="975075"/>
          </a:xfrm>
          <a:prstGeom prst="rect">
            <a:avLst/>
          </a:prstGeom>
          <a:noFill/>
        </p:spPr>
        <p:txBody>
          <a:bodyPr vert="horz" wrap="square" lIns="82296" tIns="41148" rIns="82296" bIns="41148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60" dirty="0" err="1"/>
              <a:t>Connection</a:t>
            </a:r>
            <a:r>
              <a:rPr lang="hu-HU" sz="1260" dirty="0"/>
              <a:t> </a:t>
            </a:r>
            <a:r>
              <a:rPr lang="hu-HU" sz="1260" dirty="0" err="1"/>
              <a:t>conn</a:t>
            </a:r>
            <a:r>
              <a:rPr lang="hu-HU" sz="1260" dirty="0"/>
              <a:t> = </a:t>
            </a:r>
            <a:r>
              <a:rPr lang="hu-HU" sz="1260" dirty="0" err="1"/>
              <a:t>DriverManager.getConnection</a:t>
            </a:r>
            <a:r>
              <a:rPr lang="hu-HU" sz="1260" dirty="0"/>
              <a:t>(URL, USER, PASS</a:t>
            </a:r>
            <a:r>
              <a:rPr lang="hu-HU" sz="1260" dirty="0" smtClean="0"/>
              <a:t>);</a:t>
            </a:r>
          </a:p>
          <a:p>
            <a:pPr marL="0" indent="0">
              <a:buNone/>
            </a:pPr>
            <a:r>
              <a:rPr lang="hu-HU" sz="1260" dirty="0"/>
              <a:t>URL: "</a:t>
            </a:r>
            <a:r>
              <a:rPr lang="hu-HU" sz="1260" dirty="0" err="1"/>
              <a:t>jdbc</a:t>
            </a:r>
            <a:r>
              <a:rPr lang="hu-HU" sz="1260" dirty="0"/>
              <a:t>:</a:t>
            </a:r>
            <a:r>
              <a:rPr lang="hu-HU" sz="1260" dirty="0" err="1"/>
              <a:t>postgresql</a:t>
            </a:r>
            <a:r>
              <a:rPr lang="hu-HU" sz="1260" dirty="0"/>
              <a:t>://</a:t>
            </a:r>
            <a:r>
              <a:rPr lang="hu-HU" sz="1260" dirty="0" err="1" smtClean="0"/>
              <a:t>localhost</a:t>
            </a:r>
            <a:r>
              <a:rPr lang="hu-HU" sz="1260" dirty="0" smtClean="0"/>
              <a:t>:5432/Tanfolyam"</a:t>
            </a:r>
          </a:p>
          <a:p>
            <a:pPr marL="0" indent="0">
              <a:buNone/>
            </a:pPr>
            <a:r>
              <a:rPr lang="hu-HU" sz="1260" dirty="0" smtClean="0"/>
              <a:t>USER: „felhasználónév”</a:t>
            </a:r>
          </a:p>
          <a:p>
            <a:pPr marL="0" indent="0">
              <a:buNone/>
            </a:pPr>
            <a:r>
              <a:rPr lang="hu-HU" sz="1260" dirty="0" smtClean="0"/>
              <a:t>PASS: „jelszó”</a:t>
            </a:r>
            <a:endParaRPr lang="hu-HU" sz="1260" dirty="0"/>
          </a:p>
        </p:txBody>
      </p:sp>
    </p:spTree>
    <p:extLst>
      <p:ext uri="{BB962C8B-B14F-4D97-AF65-F5344CB8AC3E}">
        <p14:creationId xmlns:p14="http://schemas.microsoft.com/office/powerpoint/2010/main" val="1541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Lekérdezések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520" dirty="0">
                <a:latin typeface="Arial Unicode MS" charset="0"/>
                <a:cs typeface="Arial Unicode MS" charset="0"/>
              </a:rPr>
              <a:t>Statement</a:t>
            </a:r>
            <a:r>
              <a:rPr lang="en-US" sz="2520" dirty="0"/>
              <a:t> </a:t>
            </a:r>
            <a:endParaRPr lang="hu-HU" sz="2520" dirty="0"/>
          </a:p>
          <a:p>
            <a:pPr lvl="1">
              <a:lnSpc>
                <a:spcPct val="90000"/>
              </a:lnSpc>
            </a:pPr>
            <a:r>
              <a:rPr lang="hu-HU" sz="1800" dirty="0"/>
              <a:t>a kifejezés végrehajtódik az </a:t>
            </a:r>
            <a:r>
              <a:rPr lang="hu-HU" sz="1800" dirty="0" smtClean="0"/>
              <a:t>adatbázisszerveren</a:t>
            </a:r>
          </a:p>
          <a:p>
            <a:pPr lvl="1">
              <a:lnSpc>
                <a:spcPct val="90000"/>
              </a:lnSpc>
            </a:pPr>
            <a:r>
              <a:rPr lang="hu-HU" sz="1800" dirty="0"/>
              <a:t>p</a:t>
            </a:r>
            <a:r>
              <a:rPr lang="hu-HU" sz="1800" dirty="0" smtClean="0"/>
              <a:t>araméter nélküli kifejezések végrehajtása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520" dirty="0" err="1" smtClean="0">
                <a:latin typeface="Arial Unicode MS" charset="0"/>
                <a:cs typeface="Arial Unicode MS" charset="0"/>
              </a:rPr>
              <a:t>PreparedStatement</a:t>
            </a:r>
            <a:endParaRPr lang="hu-HU" sz="2520" dirty="0" smtClean="0">
              <a:latin typeface="Arial Unicode MS" charset="0"/>
              <a:cs typeface="Arial Unicode MS" charset="0"/>
            </a:endParaRPr>
          </a:p>
          <a:p>
            <a:pPr lvl="1"/>
            <a:r>
              <a:rPr lang="hu-HU" sz="2120" dirty="0">
                <a:latin typeface="Arial Unicode MS" charset="0"/>
                <a:cs typeface="Arial Unicode MS" charset="0"/>
              </a:rPr>
              <a:t>p</a:t>
            </a:r>
            <a:r>
              <a:rPr lang="hu-HU" sz="2120" dirty="0" smtClean="0">
                <a:latin typeface="Arial Unicode MS" charset="0"/>
                <a:cs typeface="Arial Unicode MS" charset="0"/>
              </a:rPr>
              <a:t>araméterezett kifejezések végrehajtása</a:t>
            </a:r>
            <a:endParaRPr lang="hu-HU" sz="21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 kifejezés </a:t>
            </a:r>
            <a:r>
              <a:rPr lang="hu-HU" i="1" dirty="0" err="1"/>
              <a:t>cache</a:t>
            </a:r>
            <a:r>
              <a:rPr lang="hu-HU" dirty="0" err="1"/>
              <a:t>-elődik</a:t>
            </a:r>
            <a:r>
              <a:rPr lang="hu-HU" dirty="0"/>
              <a:t> majd az adatbázisszerver optimalizál neki egy </a:t>
            </a:r>
            <a:r>
              <a:rPr lang="hu-HU" i="1" dirty="0" err="1"/>
              <a:t>execution</a:t>
            </a:r>
            <a:r>
              <a:rPr lang="hu-HU" i="1" dirty="0"/>
              <a:t> </a:t>
            </a:r>
            <a:r>
              <a:rPr lang="hu-HU" i="1" dirty="0" err="1" smtClean="0"/>
              <a:t>plan</a:t>
            </a:r>
            <a:r>
              <a:rPr lang="hu-HU" dirty="0" err="1" smtClean="0"/>
              <a:t>-t</a:t>
            </a:r>
            <a:endParaRPr lang="en-US" sz="2160" dirty="0"/>
          </a:p>
          <a:p>
            <a:pPr>
              <a:lnSpc>
                <a:spcPct val="90000"/>
              </a:lnSpc>
            </a:pPr>
            <a:r>
              <a:rPr lang="en-US" sz="2520" dirty="0" err="1">
                <a:latin typeface="Arial Unicode MS" charset="0"/>
                <a:cs typeface="Arial Unicode MS" charset="0"/>
              </a:rPr>
              <a:t>CallableStatment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lvl="1">
              <a:lnSpc>
                <a:spcPct val="90000"/>
              </a:lnSpc>
            </a:pPr>
            <a:r>
              <a:rPr lang="hu-HU" dirty="0"/>
              <a:t>az adatbázis tárolt eljárásainak futtatására, </a:t>
            </a:r>
            <a:r>
              <a:rPr lang="hu-HU" i="1" dirty="0" err="1" smtClean="0"/>
              <a:t>cache</a:t>
            </a:r>
            <a:r>
              <a:rPr lang="hu-HU" dirty="0" err="1" smtClean="0"/>
              <a:t>-elődik</a:t>
            </a:r>
            <a:r>
              <a:rPr lang="hu-HU" dirty="0" smtClean="0"/>
              <a:t> </a:t>
            </a:r>
            <a:endParaRPr lang="en-US" sz="1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9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smtClean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en-US" sz="2520" dirty="0" err="1">
                <a:latin typeface="Arial Unicode MS" charset="0"/>
                <a:cs typeface="Arial Unicode MS" charset="0"/>
              </a:rPr>
              <a:t>conn.createStatement</a:t>
            </a:r>
            <a:r>
              <a:rPr lang="en-US" sz="2520" dirty="0">
                <a:latin typeface="Arial Unicode MS" charset="0"/>
                <a:cs typeface="Arial Unicode MS" charset="0"/>
              </a:rPr>
              <a:t>( );</a:t>
            </a: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endParaRPr lang="hu-HU" sz="2520" dirty="0">
              <a:latin typeface="Arial Unicode MS" charset="0"/>
              <a:cs typeface="Arial Unicode MS" charset="0"/>
            </a:endParaRPr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 smtClean="0">
                <a:latin typeface="Arial Unicode MS" charset="0"/>
                <a:cs typeface="Arial Unicode MS" charset="0"/>
              </a:rPr>
              <a:t>stmt.execute</a:t>
            </a:r>
            <a:r>
              <a:rPr lang="hu-HU" sz="2520" dirty="0" smtClean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 smtClean="0">
                <a:latin typeface="Arial Unicode MS" charset="0"/>
                <a:cs typeface="Arial Unicode MS" charset="0"/>
              </a:rPr>
              <a:t>String</a:t>
            </a:r>
            <a:r>
              <a:rPr lang="hu-HU" sz="2520" dirty="0" smtClean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/>
              <a:t>SQL kifejezések futtatása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800" dirty="0" err="1"/>
              <a:t>true</a:t>
            </a:r>
            <a:r>
              <a:rPr lang="hu-HU" sz="1800" dirty="0"/>
              <a:t>/</a:t>
            </a:r>
            <a:r>
              <a:rPr lang="hu-HU" sz="1800" dirty="0" err="1"/>
              <a:t>false</a:t>
            </a:r>
            <a:endParaRPr lang="hu-HU" sz="1800" dirty="0"/>
          </a:p>
          <a:p>
            <a:pPr marL="0" indent="0">
              <a:buNone/>
            </a:pPr>
            <a:endParaRPr lang="hu-HU" sz="2520" dirty="0">
              <a:latin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>
                <a:latin typeface="Arial Unicode MS" charset="0"/>
                <a:cs typeface="Arial Unicode MS" charset="0"/>
              </a:rPr>
              <a:t/>
            </a:r>
            <a:br>
              <a:rPr lang="hu-HU" dirty="0" smtClean="0">
                <a:latin typeface="Arial Unicode MS" charset="0"/>
                <a:cs typeface="Arial Unicode MS" charset="0"/>
              </a:rPr>
            </a:br>
            <a:r>
              <a:rPr lang="en-US" dirty="0" smtClean="0">
                <a:latin typeface="Arial Unicode MS" charset="0"/>
                <a:cs typeface="Arial Unicode MS" charset="0"/>
              </a:rPr>
              <a:t>Statement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8610" lvl="1" indent="-308610">
              <a:buFont typeface="Arial" pitchFamily="34" charset="0"/>
              <a:buChar char="»"/>
            </a:pPr>
            <a:r>
              <a:rPr lang="hu-HU" sz="2520" dirty="0" err="1">
                <a:latin typeface="Arial Unicode MS" charset="0"/>
                <a:cs typeface="Arial Unicode MS" charset="0"/>
              </a:rPr>
              <a:t>stmt.executeUpdate</a:t>
            </a:r>
            <a:r>
              <a:rPr lang="hu-HU" sz="2520" dirty="0">
                <a:latin typeface="Arial Unicode MS" charset="0"/>
                <a:cs typeface="Arial Unicode MS" charset="0"/>
              </a:rPr>
              <a:t>(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520" dirty="0">
                <a:latin typeface="Arial Unicode MS" charset="0"/>
                <a:cs typeface="Arial Unicode MS" charset="0"/>
              </a:rPr>
              <a:t> </a:t>
            </a:r>
            <a:r>
              <a:rPr lang="hu-HU" sz="252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52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INSERT, UPDATE, DELETE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sz="1620" dirty="0"/>
              <a:t>Az érintett sorok száma 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endParaRPr lang="hu-HU" sz="1620" dirty="0"/>
          </a:p>
          <a:p>
            <a:pPr marL="308610" lvl="1" indent="-308610">
              <a:buFont typeface="Arial" pitchFamily="34" charset="0"/>
              <a:buChar char="»"/>
            </a:pPr>
            <a:r>
              <a:rPr lang="hu-HU" sz="2700" dirty="0" err="1">
                <a:latin typeface="Arial Unicode MS" charset="0"/>
                <a:cs typeface="Arial Unicode MS" charset="0"/>
              </a:rPr>
              <a:t>stmt.executeQuery</a:t>
            </a:r>
            <a:r>
              <a:rPr lang="hu-HU" sz="2700" dirty="0">
                <a:latin typeface="Arial Unicode MS" charset="0"/>
                <a:cs typeface="Arial Unicode MS" charset="0"/>
              </a:rPr>
              <a:t>(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String</a:t>
            </a:r>
            <a:r>
              <a:rPr lang="hu-HU" sz="2700" dirty="0">
                <a:latin typeface="Arial Unicode MS" charset="0"/>
                <a:cs typeface="Arial Unicode MS" charset="0"/>
              </a:rPr>
              <a:t> </a:t>
            </a:r>
            <a:r>
              <a:rPr lang="hu-HU" sz="2700" dirty="0" err="1">
                <a:latin typeface="Arial Unicode MS" charset="0"/>
                <a:cs typeface="Arial Unicode MS" charset="0"/>
              </a:rPr>
              <a:t>sql</a:t>
            </a:r>
            <a:r>
              <a:rPr lang="hu-HU" sz="2700" dirty="0">
                <a:latin typeface="Arial Unicode MS" charset="0"/>
                <a:cs typeface="Arial Unicode MS" charset="0"/>
              </a:rPr>
              <a:t>)</a:t>
            </a:r>
          </a:p>
          <a:p>
            <a:pPr marL="668655" lvl="2" indent="-308610">
              <a:buFont typeface="Wingdings" panose="05000000000000000000" pitchFamily="2" charset="2"/>
              <a:buChar char="§"/>
            </a:pPr>
            <a:r>
              <a:rPr lang="hu-HU" dirty="0"/>
              <a:t>SELECT</a:t>
            </a:r>
          </a:p>
          <a:p>
            <a:pPr marL="617220" lvl="2" indent="-257175">
              <a:buFont typeface="Wingdings" panose="05000000000000000000" pitchFamily="2" charset="2"/>
              <a:buChar char="§"/>
            </a:pPr>
            <a:r>
              <a:rPr lang="hu-HU" dirty="0" err="1" smtClean="0"/>
              <a:t>ResultSet</a:t>
            </a:r>
            <a:endParaRPr lang="hu-HU" dirty="0"/>
          </a:p>
          <a:p>
            <a:pPr marL="0" indent="0">
              <a:buNone/>
            </a:pPr>
            <a:endParaRPr lang="hu-HU" sz="1620" dirty="0"/>
          </a:p>
        </p:txBody>
      </p:sp>
    </p:spTree>
    <p:extLst>
      <p:ext uri="{BB962C8B-B14F-4D97-AF65-F5344CB8AC3E}">
        <p14:creationId xmlns:p14="http://schemas.microsoft.com/office/powerpoint/2010/main" val="24065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669</Words>
  <Application>Microsoft Office PowerPoint</Application>
  <PresentationFormat>Diavetítés a képernyőre (16:9 oldalarány)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Courier New</vt:lpstr>
      <vt:lpstr>Wingdings</vt:lpstr>
      <vt:lpstr>Office-téma</vt:lpstr>
      <vt:lpstr>PowerPoint bemutató</vt:lpstr>
      <vt:lpstr>Install</vt:lpstr>
      <vt:lpstr> JDBC</vt:lpstr>
      <vt:lpstr>Miben segít a JDBC?</vt:lpstr>
      <vt:lpstr> JDBC Driver</vt:lpstr>
      <vt:lpstr> Connection</vt:lpstr>
      <vt:lpstr> Lekérdezések </vt:lpstr>
      <vt:lpstr> Statement</vt:lpstr>
      <vt:lpstr> Statement</vt:lpstr>
      <vt:lpstr>Statement példák</vt:lpstr>
      <vt:lpstr> PreparedStatement</vt:lpstr>
      <vt:lpstr> ResultSet </vt:lpstr>
      <vt:lpstr> CallableStatment</vt:lpstr>
      <vt:lpstr> Batch (Kötegelt feldolgozás)</vt:lpstr>
      <vt:lpstr> Felszabadítás</vt:lpstr>
      <vt:lpstr>SQLException</vt:lpstr>
      <vt:lpstr>JDBC &amp; Tervezési Minták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147</cp:revision>
  <dcterms:created xsi:type="dcterms:W3CDTF">2015-01-25T18:30:45Z</dcterms:created>
  <dcterms:modified xsi:type="dcterms:W3CDTF">2016-03-15T17:18:15Z</dcterms:modified>
</cp:coreProperties>
</file>