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rim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rim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rimo-italic.fntdata"/><Relationship Id="rId14" Type="http://schemas.openxmlformats.org/officeDocument/2006/relationships/font" Target="fonts/Arimo-bold.fntdata"/><Relationship Id="rId16" Type="http://schemas.openxmlformats.org/officeDocument/2006/relationships/font" Target="fonts/Arim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Cím és tartalom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Cím és függőleges szöveg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940247" y="-942378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Függőleges cím és szöveg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50073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349574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Címdi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841771"/>
            <a:ext cx="77724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zakaszfejléc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2 tartalomrész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Összehasonlítá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29151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29151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Csak cí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Üre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Tartalomrész képaláírással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Kép képaláírással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tutorialspoint.com/spring/spring_java_based_configuration.ht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 rot="-484408">
            <a:off x="3365291" y="2209449"/>
            <a:ext cx="2847361" cy="1047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/>
              <a:t>Spring</a:t>
            </a: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b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IoC, DI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628650" y="53102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mo"/>
              <a:buNone/>
            </a:pPr>
            <a:r>
              <a:rPr lang="hu-HU" sz="2400">
                <a:latin typeface="Arial"/>
                <a:ea typeface="Arial"/>
                <a:cs typeface="Arial"/>
                <a:sym typeface="Arial"/>
              </a:rPr>
              <a:t>Inversion of Control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9177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Szembe megy a hagyományos/procedurális programozás örökségével</a:t>
            </a:r>
          </a:p>
          <a:p>
            <a:pPr indent="-19177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Nem a kód kezeli a különböző komponenseit, függőségeit (pl példányosítás, paraméterezés, létrehozás, megszüntetés, stb)</a:t>
            </a:r>
          </a:p>
          <a:p>
            <a:pPr indent="-19177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A függőségeket ki kell emelni a kódból. Azokat constructor-okon (ami paraméterként kapja meg) vagy setter-eken keresztül fogja megkapni.</a:t>
            </a:r>
          </a:p>
          <a:p>
            <a:pPr indent="-19177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Egy Framework-nek (Spring) kell kezeli a függőségeket (Dependency Injection)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2" type="body"/>
          </p:nvPr>
        </p:nvSpPr>
        <p:spPr>
          <a:xfrm>
            <a:off x="629850" y="978850"/>
            <a:ext cx="7886700" cy="366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400">
                <a:latin typeface="Arial"/>
                <a:ea typeface="Arial"/>
                <a:cs typeface="Arial"/>
                <a:sym typeface="Arial"/>
              </a:rPr>
              <a:t>IoC nélkül: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400">
                <a:latin typeface="Courier New"/>
                <a:ea typeface="Courier New"/>
                <a:cs typeface="Courier New"/>
                <a:sym typeface="Courier New"/>
              </a:rPr>
              <a:t>public class TextEditor {</a:t>
            </a:r>
            <a:br>
              <a:rPr lang="hu-HU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hu-HU" sz="1400">
                <a:latin typeface="Courier New"/>
                <a:ea typeface="Courier New"/>
                <a:cs typeface="Courier New"/>
                <a:sym typeface="Courier New"/>
              </a:rPr>
              <a:t>	private SpellChecker checker;</a:t>
            </a:r>
            <a:br>
              <a:rPr lang="hu-HU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hu-HU" sz="1400">
                <a:latin typeface="Courier New"/>
                <a:ea typeface="Courier New"/>
                <a:cs typeface="Courier New"/>
                <a:sym typeface="Courier New"/>
              </a:rPr>
              <a:t>    	public TextEditor() {</a:t>
            </a:r>
            <a:br>
              <a:rPr lang="hu-HU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hu-HU" sz="1400">
                <a:latin typeface="Courier New"/>
                <a:ea typeface="Courier New"/>
                <a:cs typeface="Courier New"/>
                <a:sym typeface="Courier New"/>
              </a:rPr>
              <a:t>        this.checker = new SpellCheckerImpl();</a:t>
            </a:r>
            <a:br>
              <a:rPr lang="hu-HU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hu-HU" sz="14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hu-HU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hu-HU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400">
                <a:latin typeface="Arial"/>
                <a:ea typeface="Arial"/>
                <a:cs typeface="Arial"/>
                <a:sym typeface="Arial"/>
              </a:rPr>
              <a:t>IoC-vel: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400">
                <a:latin typeface="Courier New"/>
                <a:ea typeface="Courier New"/>
                <a:cs typeface="Courier New"/>
                <a:sym typeface="Courier New"/>
              </a:rPr>
              <a:t>public class TextEditor {</a:t>
            </a:r>
            <a:br>
              <a:rPr lang="hu-HU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hu-HU" sz="1400">
                <a:latin typeface="Courier New"/>
                <a:ea typeface="Courier New"/>
                <a:cs typeface="Courier New"/>
                <a:sym typeface="Courier New"/>
              </a:rPr>
              <a:t>	private SpellChecker checker;</a:t>
            </a:r>
            <a:br>
              <a:rPr lang="hu-HU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hu-HU" sz="1400">
                <a:latin typeface="Courier New"/>
                <a:ea typeface="Courier New"/>
                <a:cs typeface="Courier New"/>
                <a:sym typeface="Courier New"/>
              </a:rPr>
              <a:t>	public TextEditor(SpellChecker checker) {</a:t>
            </a:r>
            <a:br>
              <a:rPr lang="hu-HU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hu-HU" sz="1400">
                <a:latin typeface="Courier New"/>
                <a:ea typeface="Courier New"/>
                <a:cs typeface="Courier New"/>
                <a:sym typeface="Courier New"/>
              </a:rPr>
              <a:t>		this.checker = checker;</a:t>
            </a:r>
            <a:br>
              <a:rPr lang="hu-HU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hu-HU" sz="14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hu-HU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hu-HU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628650" y="5310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mo"/>
              <a:buNone/>
            </a:pPr>
            <a:r>
              <a:rPr lang="hu-HU" sz="2400">
                <a:latin typeface="Arial"/>
                <a:ea typeface="Arial"/>
                <a:cs typeface="Arial"/>
                <a:sym typeface="Arial"/>
              </a:rPr>
              <a:t>Inversion of Control előnyei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9177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Növeli a modularitást</a:t>
            </a:r>
          </a:p>
          <a:p>
            <a:pPr indent="-19177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Növeli a kiterjeszthetőséget</a:t>
            </a:r>
          </a:p>
          <a:p>
            <a:pPr indent="-19177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Az Objektum függetlenné válik </a:t>
            </a:r>
          </a:p>
          <a:p>
            <a:pPr indent="-19177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“Erőlteti” az objektum orientáltságot</a:t>
            </a:r>
          </a:p>
          <a:p>
            <a:pPr indent="-19177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Egyszerűsödik a kód</a:t>
            </a:r>
          </a:p>
          <a:p>
            <a:pPr indent="-19177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UnitTest-ek esetén áldás (a mock-olást lényegesen leegyszerűsíti)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28650" y="5310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mo"/>
              <a:buNone/>
            </a:pPr>
            <a:r>
              <a:rPr lang="hu-HU" sz="2400">
                <a:latin typeface="Arial"/>
                <a:ea typeface="Arial"/>
                <a:cs typeface="Arial"/>
                <a:sym typeface="Arial"/>
              </a:rPr>
              <a:t>Ökörszabály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9177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Ha nem az a feladat, hogy egy új objektumot hozz létre (mások) számára, akkor noa® </a:t>
            </a:r>
            <a:r>
              <a:rPr lang="hu-HU" sz="1800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hu-HU" sz="1800">
                <a:latin typeface="Arial"/>
                <a:ea typeface="Arial"/>
                <a:cs typeface="Arial"/>
                <a:sym typeface="Arial"/>
              </a:rPr>
              <a:t> használata… Tessék azt szépen paraméterként elkérni.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628650" y="5310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mo"/>
              <a:buNone/>
            </a:pPr>
            <a:r>
              <a:rPr lang="hu-HU" sz="2400">
                <a:latin typeface="Arial"/>
                <a:ea typeface="Arial"/>
                <a:cs typeface="Arial"/>
                <a:sym typeface="Arial"/>
              </a:rPr>
              <a:t>Dependency Injection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9177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Az a folyamat amikor a függőségek hozzáadódnak az objektumhoz</a:t>
            </a:r>
          </a:p>
          <a:p>
            <a:pPr indent="-19177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Úgynevezett Configuration metadata alapján tudja a keretrendszer (Spring), hogy egyes osztályoknak milyen függősége van:</a:t>
            </a:r>
          </a:p>
          <a:p>
            <a:pPr lvl="1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Annotáció </a:t>
            </a:r>
            <a:r>
              <a:rPr lang="hu-HU" sz="1800">
                <a:latin typeface="Courier New"/>
                <a:ea typeface="Courier New"/>
                <a:cs typeface="Courier New"/>
                <a:sym typeface="Courier New"/>
              </a:rPr>
              <a:t>@Autowired</a:t>
            </a:r>
          </a:p>
          <a:p>
            <a:pPr lvl="1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Courier New"/>
                <a:ea typeface="Courier New"/>
                <a:cs typeface="Courier New"/>
                <a:sym typeface="Courier New"/>
              </a:rPr>
              <a:t>Bean.xml</a:t>
            </a:r>
            <a:r>
              <a:rPr lang="hu-HU" sz="1800">
                <a:latin typeface="Arial"/>
                <a:ea typeface="Arial"/>
                <a:cs typeface="Arial"/>
                <a:sym typeface="Arial"/>
              </a:rPr>
              <a:t>-ben </a:t>
            </a:r>
            <a:r>
              <a:rPr lang="hu-HU" sz="1800">
                <a:latin typeface="Courier New"/>
                <a:ea typeface="Courier New"/>
                <a:cs typeface="Courier New"/>
                <a:sym typeface="Courier New"/>
              </a:rPr>
              <a:t>&lt;property name="spellChecker" ref="spellChecker"/&gt;</a:t>
            </a:r>
            <a:r>
              <a:rPr lang="hu-HU" sz="1800">
                <a:latin typeface="Arial"/>
                <a:ea typeface="Arial"/>
                <a:cs typeface="Arial"/>
                <a:sym typeface="Arial"/>
              </a:rPr>
              <a:t> (ref=beanName) </a:t>
            </a:r>
          </a:p>
          <a:p>
            <a:pPr lvl="1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latin typeface="Arial"/>
                <a:ea typeface="Arial"/>
                <a:cs typeface="Arial"/>
                <a:sym typeface="Arial"/>
              </a:rPr>
              <a:t>Java kód: </a:t>
            </a:r>
            <a:r>
              <a:rPr lang="hu-HU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http://www.tutorialspoint.com/spring/spring_java_based_configuration.htm</a:t>
            </a:r>
          </a:p>
          <a:p>
            <a:pPr lvl="0" marR="0" rtl="0" algn="l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400">
                <a:latin typeface="Arial"/>
                <a:ea typeface="Arial"/>
                <a:cs typeface="Arial"/>
                <a:sym typeface="Arial"/>
              </a:rPr>
              <a:t>Natúr Java kóddal: lookup-ok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628650" y="5310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mo"/>
              <a:buNone/>
            </a:pPr>
            <a:r>
              <a:rPr lang="hu-HU" sz="2400">
                <a:latin typeface="Arimo"/>
                <a:ea typeface="Arimo"/>
                <a:cs typeface="Arimo"/>
                <a:sym typeface="Arimo"/>
              </a:rPr>
              <a:t>Konfigurált objektum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775" y="1369225"/>
            <a:ext cx="5490450" cy="3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698945" y="3882776"/>
            <a:ext cx="26709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hu-HU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KÖSZÖNÖM A FIGYELMET!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i="1" lang="hu-HU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Farkas László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téma">
  <a:themeElements>
    <a:clrScheme name="Office-té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