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6" r:id="rId3"/>
    <p:sldId id="264" r:id="rId4"/>
    <p:sldId id="260" r:id="rId5"/>
    <p:sldId id="265" r:id="rId6"/>
    <p:sldId id="261" r:id="rId7"/>
    <p:sldId id="262" r:id="rId8"/>
    <p:sldId id="258" r:id="rId9"/>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047" autoAdjust="0"/>
  </p:normalViewPr>
  <p:slideViewPr>
    <p:cSldViewPr snapToGrid="0">
      <p:cViewPr varScale="1">
        <p:scale>
          <a:sx n="76" d="100"/>
          <a:sy n="76" d="100"/>
        </p:scale>
        <p:origin x="1627"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AF6EE-745E-4885-937C-81B7FCFD6FF0}" type="datetimeFigureOut">
              <a:rPr lang="hu-HU" smtClean="0"/>
              <a:t>2016.05.20.</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9CAE-455D-4A4B-ADCC-E3AD0411C0C7}" type="slidenum">
              <a:rPr lang="hu-HU" smtClean="0"/>
              <a:t>‹#›</a:t>
            </a:fld>
            <a:endParaRPr lang="hu-HU"/>
          </a:p>
        </p:txBody>
      </p:sp>
    </p:spTree>
    <p:extLst>
      <p:ext uri="{BB962C8B-B14F-4D97-AF65-F5344CB8AC3E}">
        <p14:creationId xmlns:p14="http://schemas.microsoft.com/office/powerpoint/2010/main" val="121371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1</a:t>
            </a:fld>
            <a:endParaRPr lang="hu-HU"/>
          </a:p>
        </p:txBody>
      </p:sp>
    </p:spTree>
    <p:extLst>
      <p:ext uri="{BB962C8B-B14F-4D97-AF65-F5344CB8AC3E}">
        <p14:creationId xmlns:p14="http://schemas.microsoft.com/office/powerpoint/2010/main" val="65935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2000" dirty="0"/>
              <a:t>Jóestét</a:t>
            </a:r>
            <a:r>
              <a:rPr lang="hu-HU" sz="2000" baseline="0" dirty="0"/>
              <a:t> kívánok.</a:t>
            </a:r>
          </a:p>
          <a:p>
            <a:r>
              <a:rPr lang="hu-HU" sz="2000" baseline="0" dirty="0"/>
              <a:t>Iványi-Nagy Gábor vagyok, a Debreceni Egyetem, Informatikai kar Programtervező informatikus szakjának 3.ik éves hallgatója vagyok.</a:t>
            </a:r>
          </a:p>
          <a:p>
            <a:r>
              <a:rPr lang="hu-HU" sz="2000" dirty="0"/>
              <a:t>A teszt modul utolsó</a:t>
            </a:r>
            <a:r>
              <a:rPr lang="hu-HU" sz="2000" baseline="0" dirty="0"/>
              <a:t> fejlesztőjeként, első körben szeretnénk pár szót mondani magáról a Teszt életciklusának folyamatáról.</a:t>
            </a:r>
            <a:endParaRPr lang="hu-HU" sz="2000" dirty="0"/>
          </a:p>
        </p:txBody>
      </p:sp>
      <p:sp>
        <p:nvSpPr>
          <p:cNvPr id="4" name="Dia számának helye 3"/>
          <p:cNvSpPr>
            <a:spLocks noGrp="1"/>
          </p:cNvSpPr>
          <p:nvPr>
            <p:ph type="sldNum" sz="quarter" idx="10"/>
          </p:nvPr>
        </p:nvSpPr>
        <p:spPr/>
        <p:txBody>
          <a:bodyPr/>
          <a:lstStyle/>
          <a:p>
            <a:fld id="{D02E9CAE-455D-4A4B-ADCC-E3AD0411C0C7}" type="slidenum">
              <a:rPr lang="hu-HU" smtClean="0"/>
              <a:t>2</a:t>
            </a:fld>
            <a:endParaRPr lang="hu-HU"/>
          </a:p>
        </p:txBody>
      </p:sp>
    </p:spTree>
    <p:extLst>
      <p:ext uri="{BB962C8B-B14F-4D97-AF65-F5344CB8AC3E}">
        <p14:creationId xmlns:p14="http://schemas.microsoft.com/office/powerpoint/2010/main" val="265596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Első lépés, amit az oktatónak megkell tennie, hogy</a:t>
            </a:r>
            <a:r>
              <a:rPr lang="hu-HU" baseline="0" dirty="0"/>
              <a:t> létrehoz egy tesztet amit várhatóan másnap kitöltenek a diákok.</a:t>
            </a:r>
          </a:p>
          <a:p>
            <a:r>
              <a:rPr lang="hu-HU" baseline="0" dirty="0"/>
              <a:t>A diákok, az oktató által kijelölt időpontban kitölthetik a tesztet, akár otthonról is, amennyiben nem tudnak megjelenni az adott gyakorlati órán.</a:t>
            </a:r>
          </a:p>
          <a:p>
            <a:r>
              <a:rPr lang="hu-HU" baseline="0" dirty="0"/>
              <a:t>A teszt megírása után a diákok már meg is nézhetik az eredmény egy vagy akár teljes részét.</a:t>
            </a:r>
          </a:p>
          <a:p>
            <a:r>
              <a:rPr lang="hu-HU" baseline="0" dirty="0"/>
              <a:t>Az oktató kijavíthatja azokat a kérdéseket, amelyekre szöveges válasz érkezett be. A többi automatikusan javításra kerül.</a:t>
            </a:r>
          </a:p>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3</a:t>
            </a:fld>
            <a:endParaRPr lang="hu-HU"/>
          </a:p>
        </p:txBody>
      </p:sp>
    </p:spTree>
    <p:extLst>
      <p:ext uri="{BB962C8B-B14F-4D97-AF65-F5344CB8AC3E}">
        <p14:creationId xmlns:p14="http://schemas.microsoft.com/office/powerpoint/2010/main" val="301152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a:t>
            </a:r>
            <a:r>
              <a:rPr lang="hu-HU" baseline="0" dirty="0"/>
              <a:t> egyik fő feladatom volt az egyválaszos kérdések létrehozása, szerkesztése, törlése.</a:t>
            </a:r>
          </a:p>
          <a:p>
            <a:r>
              <a:rPr lang="hu-HU" baseline="0" dirty="0"/>
              <a:t>Az elején, mikor elkezdtük a projektet, akkor mindenki csinálni akart és csinált is mindent, főként a saját feladatait, egymás mellett párhuzamosan. </a:t>
            </a:r>
          </a:p>
          <a:p>
            <a:r>
              <a:rPr lang="hu-HU" baseline="0" dirty="0"/>
              <a:t>Viszont nem annyira terveztünk előre, így pl. Az egyválaszos kérdések és a Többválaszos kérdések, amik igazából eléggé hasonló szerkezetűek, Általam és Atka által is megszülettek.</a:t>
            </a:r>
          </a:p>
          <a:p>
            <a:r>
              <a:rPr lang="hu-HU" baseline="0" dirty="0"/>
              <a:t>Így itt , egy utólagos </a:t>
            </a:r>
            <a:r>
              <a:rPr lang="hu-HU" baseline="0" dirty="0" err="1"/>
              <a:t>refactort</a:t>
            </a:r>
            <a:r>
              <a:rPr lang="hu-HU" baseline="0" dirty="0"/>
              <a:t>, kiemelést alkalmaztam a két kódból, hogy az egyező dolgok csak az ősosztályban legyenek implementálva, ne pedig az egy és több válaszos kérdésekben is.</a:t>
            </a:r>
          </a:p>
          <a:p>
            <a:endParaRPr lang="hu-HU" baseline="0" dirty="0"/>
          </a:p>
          <a:p>
            <a:r>
              <a:rPr lang="hu-HU" baseline="0" dirty="0"/>
              <a:t>A JUNIT tesztek legnagyobb részét én írtam meg,  de annyira speciális eset nem volt, inkább az volt itt időigényes, hogy a kapcsolatok miatt volt ahol 4 táblába is kellett adatot felvennünk hogy tudjuk értelmesen tesztelni a tesztelésre váró 5ik táblát.</a:t>
            </a:r>
          </a:p>
          <a:p>
            <a:endParaRPr lang="hu-HU" baseline="0" dirty="0"/>
          </a:p>
          <a:p>
            <a:r>
              <a:rPr lang="hu-HU" baseline="0" dirty="0"/>
              <a:t>A teszt visszanézésénél várható volt, hogy a diák és az oktató ahogy megnézi a teszteket, az megint eléggé hasonló felépítésű lesz kód szempontból.</a:t>
            </a:r>
          </a:p>
          <a:p>
            <a:r>
              <a:rPr lang="hu-HU" baseline="0" dirty="0"/>
              <a:t>Ezért itt már egy közös ősosztályt készítettem, elkerülve a későbbi </a:t>
            </a:r>
            <a:r>
              <a:rPr lang="hu-HU" baseline="0" dirty="0" err="1"/>
              <a:t>refaktort</a:t>
            </a:r>
            <a:r>
              <a:rPr lang="hu-HU" baseline="0" dirty="0"/>
              <a:t>.</a:t>
            </a:r>
          </a:p>
          <a:p>
            <a:endParaRPr lang="hu-HU" baseline="0" dirty="0"/>
          </a:p>
          <a:p>
            <a:r>
              <a:rPr lang="hu-HU" baseline="0" dirty="0"/>
              <a:t>A tesztek értékelése pontszám által, ami annyit jelent, hogy amint a diák az utolsó választ is kitölti, akkor bizony már láthatja a Megtekintés menüpont alatt, hogy a nem szöveges válaszok esetén, hány pontot sikerült összehoznia.</a:t>
            </a:r>
          </a:p>
          <a:p>
            <a:endParaRPr lang="hu-HU" baseline="0" dirty="0"/>
          </a:p>
          <a:p>
            <a:endParaRPr lang="hu-HU" baseline="0" dirty="0"/>
          </a:p>
          <a:p>
            <a:endParaRPr lang="hu-HU" baseline="0" dirty="0"/>
          </a:p>
          <a:p>
            <a:endParaRPr lang="hu-HU" baseline="0" dirty="0"/>
          </a:p>
          <a:p>
            <a:endParaRPr lang="hu-HU" baseline="0" dirty="0"/>
          </a:p>
          <a:p>
            <a:endParaRPr lang="hu-HU" baseline="0" dirty="0"/>
          </a:p>
          <a:p>
            <a:endParaRPr lang="hu-HU" baseline="0" dirty="0"/>
          </a:p>
          <a:p>
            <a:endParaRPr lang="hu-HU" baseline="0" dirty="0"/>
          </a:p>
        </p:txBody>
      </p:sp>
      <p:sp>
        <p:nvSpPr>
          <p:cNvPr id="4" name="Dia számának helye 3"/>
          <p:cNvSpPr>
            <a:spLocks noGrp="1"/>
          </p:cNvSpPr>
          <p:nvPr>
            <p:ph type="sldNum" sz="quarter" idx="10"/>
          </p:nvPr>
        </p:nvSpPr>
        <p:spPr/>
        <p:txBody>
          <a:bodyPr/>
          <a:lstStyle/>
          <a:p>
            <a:fld id="{D02E9CAE-455D-4A4B-ADCC-E3AD0411C0C7}" type="slidenum">
              <a:rPr lang="hu-HU" smtClean="0"/>
              <a:t>4</a:t>
            </a:fld>
            <a:endParaRPr lang="hu-HU"/>
          </a:p>
        </p:txBody>
      </p:sp>
    </p:spTree>
    <p:extLst>
      <p:ext uri="{BB962C8B-B14F-4D97-AF65-F5344CB8AC3E}">
        <p14:creationId xmlns:p14="http://schemas.microsoft.com/office/powerpoint/2010/main" val="1747599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5</a:t>
            </a:fld>
            <a:endParaRPr lang="hu-HU"/>
          </a:p>
        </p:txBody>
      </p:sp>
    </p:spTree>
    <p:extLst>
      <p:ext uri="{BB962C8B-B14F-4D97-AF65-F5344CB8AC3E}">
        <p14:creationId xmlns:p14="http://schemas.microsoft.com/office/powerpoint/2010/main" val="98350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én egyik</a:t>
            </a:r>
            <a:r>
              <a:rPr lang="hu-HU" baseline="0" dirty="0"/>
              <a:t> legnagyobb kihívásom az adatbázis részünk megtervezése volt.</a:t>
            </a:r>
          </a:p>
          <a:p>
            <a:r>
              <a:rPr lang="hu-HU" baseline="0" dirty="0"/>
              <a:t>Agilisan fejlesztettünk, így együtt terveztük meg először és másodszor is az  adatbázis sémánkat, először nem volt olyan rossz, de úgy gondoltuk hogy lehet jobb is, így hát megnéztünk egy másik alternatívát is, de az meg előidézte az n+1 </a:t>
            </a:r>
            <a:r>
              <a:rPr lang="hu-HU" baseline="0" dirty="0" err="1"/>
              <a:t>select</a:t>
            </a:r>
            <a:r>
              <a:rPr lang="hu-HU" baseline="0" dirty="0"/>
              <a:t> problémát.</a:t>
            </a:r>
          </a:p>
          <a:p>
            <a:endParaRPr lang="hu-HU" baseline="0" dirty="0"/>
          </a:p>
          <a:p>
            <a:r>
              <a:rPr lang="hu-HU" dirty="0"/>
              <a:t>Ugye</a:t>
            </a:r>
            <a:r>
              <a:rPr lang="hu-HU" baseline="0" dirty="0"/>
              <a:t> ekkor úgy álltunk, hogy az első megoldás se az igazi, a második pedig felszedi az egész táblát, talán kényelmi szempontból ez nem is lenne olyan atomrossz megoldás, de még mindig kellett volna egy olyan megoldás, ami a lehető </a:t>
            </a:r>
            <a:r>
              <a:rPr lang="hu-HU" baseline="0" dirty="0" err="1"/>
              <a:t>legoptimalizáltabb</a:t>
            </a:r>
            <a:r>
              <a:rPr lang="hu-HU" baseline="0" dirty="0"/>
              <a:t> és a lehető leglogikusabb felépítésű véleményem szerint.</a:t>
            </a:r>
          </a:p>
          <a:p>
            <a:endParaRPr lang="hu-HU" baseline="0" dirty="0"/>
          </a:p>
          <a:p>
            <a:r>
              <a:rPr lang="hu-HU" baseline="0" dirty="0"/>
              <a:t>A második megoldásunkban oda-vissza volt hivatkozás az osztályok között és szerintem ez nem a leglogikusabb megoldás.</a:t>
            </a:r>
          </a:p>
          <a:p>
            <a:r>
              <a:rPr lang="hu-HU" baseline="0" dirty="0"/>
              <a:t>Én úgy gondolom hogy, egy kérdésnek biztosan kell tudnia azt, hogy melyik válaszlehetőségek tartoznak hozzá, de egy válaszlehetőségnek nem kell tudnia feltétlenül azt, hogy melyik kérdéshez tartozik ő, és hát ez a jelenlegi megoldásunk is.</a:t>
            </a:r>
          </a:p>
          <a:p>
            <a:endParaRPr lang="hu-HU" baseline="0" dirty="0"/>
          </a:p>
          <a:p>
            <a:endParaRPr lang="hu-HU" baseline="0" dirty="0"/>
          </a:p>
          <a:p>
            <a:r>
              <a:rPr lang="hu-HU" baseline="0" dirty="0"/>
              <a:t>A következő nagyobb kihívásom már nincs benne az alkalmazásban pontosan úgy, ahogy megcsináltam </a:t>
            </a:r>
            <a:r>
              <a:rPr lang="hu-HU" baseline="0" dirty="0" err="1"/>
              <a:t>elsőre.:DD</a:t>
            </a:r>
            <a:endParaRPr lang="hu-HU" baseline="0" dirty="0"/>
          </a:p>
          <a:p>
            <a:r>
              <a:rPr lang="hu-HU" baseline="0" dirty="0"/>
              <a:t>Itt a teszt megnézésre gondolok, amit én kicsit máshogy gondoltam mint ami a végleges állapot lett, de a mostani sokkal érthetőbb megoldás mind a felületen mind a kódban egyaránt.</a:t>
            </a:r>
          </a:p>
          <a:p>
            <a:r>
              <a:rPr lang="hu-HU" baseline="0" dirty="0"/>
              <a:t>Egyébként az én eredeti megoldásomban a kódminőség szinten tartása volt az egyik legnehezebb, mert volt 5-6 tábla amit érinteni kellett, ahol  majdnem mindenkinek van egy listája és azokban nézni hogy az adott válaszok hova tartoznak és ha az adott válasz szöveges akkor még azt is figyelni.</a:t>
            </a:r>
          </a:p>
          <a:p>
            <a:endParaRPr lang="hu-HU" baseline="0" dirty="0"/>
          </a:p>
          <a:p>
            <a:r>
              <a:rPr lang="hu-HU" baseline="0" dirty="0"/>
              <a:t>Ezt én kihívásnak tekintem, pláne hogy </a:t>
            </a:r>
            <a:r>
              <a:rPr lang="hu-HU" baseline="0" dirty="0" err="1"/>
              <a:t>Streameket</a:t>
            </a:r>
            <a:r>
              <a:rPr lang="hu-HU" baseline="0" dirty="0"/>
              <a:t> se nagyon tudtam használni, hiszen ha nem tudtam a listákra meghívni a </a:t>
            </a:r>
            <a:r>
              <a:rPr lang="hu-HU" baseline="0" dirty="0" err="1"/>
              <a:t>foreEach</a:t>
            </a:r>
            <a:r>
              <a:rPr lang="hu-HU" baseline="0" dirty="0"/>
              <a:t> </a:t>
            </a:r>
            <a:r>
              <a:rPr lang="hu-HU" baseline="0" dirty="0" err="1"/>
              <a:t>müveletet</a:t>
            </a:r>
            <a:r>
              <a:rPr lang="hu-HU" baseline="0" dirty="0"/>
              <a:t>, mivel nem igazán kedveli olyan metódusok meghívását, amelyek dobhatnak kivételt, így marad a jó öreg </a:t>
            </a:r>
            <a:r>
              <a:rPr lang="hu-HU" baseline="0" dirty="0" err="1"/>
              <a:t>forEach</a:t>
            </a:r>
            <a:r>
              <a:rPr lang="hu-HU" baseline="0" dirty="0"/>
              <a:t>-es bejáró ciklus használata.</a:t>
            </a:r>
          </a:p>
          <a:p>
            <a:endParaRPr lang="hu-HU" baseline="0" dirty="0"/>
          </a:p>
          <a:p>
            <a:r>
              <a:rPr lang="hu-HU" baseline="0" dirty="0"/>
              <a:t>De ez a végén mindegy is lett, mert </a:t>
            </a:r>
            <a:r>
              <a:rPr lang="hu-HU" baseline="0" dirty="0" err="1"/>
              <a:t>Flaccal</a:t>
            </a:r>
            <a:r>
              <a:rPr lang="hu-HU" baseline="0" dirty="0"/>
              <a:t> egyeztetve, más megjelenítési </a:t>
            </a:r>
            <a:r>
              <a:rPr lang="hu-HU" baseline="0" dirty="0" err="1"/>
              <a:t>módót</a:t>
            </a:r>
            <a:r>
              <a:rPr lang="hu-HU" baseline="0" dirty="0"/>
              <a:t> beszéltünk meg, hogy az adott választ kijelöljük amennyiben a diák bejelölte, ehhez ugye csak az adott kérdéshez szükséges válaszlehetőségek azonosítóit és a diák válaszainak azonosítóit kellett összevetnem, illetve már maga a válaszlehetőség is tudta magáról, hogy ő helyes, rossz vagy még ki nem értékelt fázisban van e. És akkor utóbbinál csak egy pipát, egy </a:t>
            </a:r>
            <a:r>
              <a:rPr lang="hu-HU" baseline="0" dirty="0" err="1"/>
              <a:t>x-et</a:t>
            </a:r>
            <a:r>
              <a:rPr lang="hu-HU" baseline="0" dirty="0"/>
              <a:t> vagy éppen egyiket sem kellett </a:t>
            </a:r>
            <a:r>
              <a:rPr lang="hu-HU" baseline="0" dirty="0" err="1"/>
              <a:t>odairni</a:t>
            </a:r>
            <a:r>
              <a:rPr lang="hu-HU" baseline="0" dirty="0"/>
              <a:t> a válaszlehetőség mellé.</a:t>
            </a:r>
          </a:p>
          <a:p>
            <a:endParaRPr lang="hu-HU" baseline="0" dirty="0"/>
          </a:p>
          <a:p>
            <a:r>
              <a:rPr lang="hu-HU" baseline="0" dirty="0"/>
              <a:t>Ez azért jóval egyszerűbb és könnyebb megoldás mint amit én szerettem volna megvalósítani és UI-</a:t>
            </a:r>
            <a:r>
              <a:rPr lang="hu-HU" baseline="0" dirty="0" err="1"/>
              <a:t>on</a:t>
            </a:r>
            <a:r>
              <a:rPr lang="hu-HU" baseline="0" dirty="0"/>
              <a:t> keresztül nem sok minden más </a:t>
            </a:r>
            <a:r>
              <a:rPr lang="hu-HU" baseline="0" dirty="0" err="1"/>
              <a:t>látszódna</a:t>
            </a:r>
            <a:r>
              <a:rPr lang="hu-HU" baseline="0" dirty="0"/>
              <a:t>(Zölddel és pirossal jelölnénk a teljes sort amelyek helyesek és rosszak), de ha nem kezdtem volna el menni itt a saját fejem után, akkor itt nem tudnék nagyon nagy kihívásról beszélni ehhez a feladathoz kapcsolódóan.</a:t>
            </a:r>
          </a:p>
          <a:p>
            <a:endParaRPr lang="hu-HU" baseline="0" dirty="0"/>
          </a:p>
          <a:p>
            <a:endParaRPr lang="hu-HU" baseline="0" dirty="0"/>
          </a:p>
          <a:p>
            <a:r>
              <a:rPr lang="hu-HU" baseline="0" dirty="0"/>
              <a:t>A teszteknél futtatáskor volt egy kis fennakadásom, mégpedig volt minden tesztosztályhoz egy hozzátartozó </a:t>
            </a:r>
            <a:r>
              <a:rPr lang="hu-HU" baseline="0" dirty="0" err="1"/>
              <a:t>Suite</a:t>
            </a:r>
            <a:r>
              <a:rPr lang="hu-HU" baseline="0" dirty="0"/>
              <a:t> osztály, illetve volt egy </a:t>
            </a:r>
            <a:r>
              <a:rPr lang="hu-HU" baseline="0" dirty="0" err="1"/>
              <a:t>AllTestSuite</a:t>
            </a:r>
            <a:r>
              <a:rPr lang="hu-HU" baseline="0" dirty="0"/>
              <a:t> osztály, ami futtatta az összes tesztet.</a:t>
            </a:r>
          </a:p>
          <a:p>
            <a:r>
              <a:rPr lang="hu-HU" baseline="0" dirty="0"/>
              <a:t>A </a:t>
            </a:r>
            <a:r>
              <a:rPr lang="hu-HU" baseline="0" dirty="0" err="1"/>
              <a:t>maven-surefire-plugin-nál</a:t>
            </a:r>
            <a:r>
              <a:rPr lang="hu-HU" baseline="0" dirty="0"/>
              <a:t> azt adtuk meg, hogy az összes akármi …Suite.java-</a:t>
            </a:r>
            <a:r>
              <a:rPr lang="hu-HU" baseline="0" dirty="0" err="1"/>
              <a:t>ra</a:t>
            </a:r>
            <a:r>
              <a:rPr lang="hu-HU" baseline="0" dirty="0"/>
              <a:t> végződő osztályunkat </a:t>
            </a:r>
            <a:r>
              <a:rPr lang="hu-HU" baseline="0" dirty="0" err="1"/>
              <a:t>futassa</a:t>
            </a:r>
            <a:r>
              <a:rPr lang="hu-HU" baseline="0" dirty="0"/>
              <a:t>, ami pl. az </a:t>
            </a:r>
            <a:r>
              <a:rPr lang="hu-HU" baseline="0" dirty="0" err="1"/>
              <a:t>admin</a:t>
            </a:r>
            <a:r>
              <a:rPr lang="hu-HU" baseline="0" dirty="0"/>
              <a:t> csoportnál teljesen jól </a:t>
            </a:r>
            <a:r>
              <a:rPr lang="hu-HU" baseline="0" dirty="0" err="1"/>
              <a:t>müködött</a:t>
            </a:r>
            <a:r>
              <a:rPr lang="hu-HU" baseline="0" dirty="0"/>
              <a:t>, de nálunk valamiért az </a:t>
            </a:r>
            <a:r>
              <a:rPr lang="hu-HU" baseline="0" dirty="0" err="1"/>
              <a:t>AllTestSuite</a:t>
            </a:r>
            <a:r>
              <a:rPr lang="hu-HU" baseline="0" dirty="0"/>
              <a:t> az abszolút </a:t>
            </a:r>
            <a:r>
              <a:rPr lang="hu-HU" baseline="0" dirty="0" err="1"/>
              <a:t>jol</a:t>
            </a:r>
            <a:r>
              <a:rPr lang="hu-HU" baseline="0" dirty="0"/>
              <a:t> lefutott, elbukások nélkül, viszont az adott osztályok </a:t>
            </a:r>
            <a:r>
              <a:rPr lang="hu-HU" baseline="0" dirty="0" err="1"/>
              <a:t>Suite</a:t>
            </a:r>
            <a:r>
              <a:rPr lang="hu-HU" baseline="0" dirty="0"/>
              <a:t>-i által futtattot tesztjeink mind elbuktak.</a:t>
            </a:r>
          </a:p>
          <a:p>
            <a:r>
              <a:rPr lang="hu-HU" baseline="0" dirty="0"/>
              <a:t>Hát erre a leggyorsabb megoldást választottam, a </a:t>
            </a:r>
            <a:r>
              <a:rPr lang="hu-HU" baseline="0" dirty="0" err="1"/>
              <a:t>Suite-ra</a:t>
            </a:r>
            <a:r>
              <a:rPr lang="hu-HU" baseline="0" dirty="0"/>
              <a:t> végződő osztályokat átneveztem </a:t>
            </a:r>
            <a:r>
              <a:rPr lang="hu-HU" baseline="0" dirty="0" err="1"/>
              <a:t>SuiteTest</a:t>
            </a:r>
            <a:r>
              <a:rPr lang="hu-HU" baseline="0" dirty="0"/>
              <a:t>-re, igy csak az </a:t>
            </a:r>
            <a:r>
              <a:rPr lang="hu-HU" baseline="0" dirty="0" err="1"/>
              <a:t>AllTestSuite</a:t>
            </a:r>
            <a:r>
              <a:rPr lang="hu-HU" baseline="0" dirty="0"/>
              <a:t> futott le nálunk és minden tesztünk igy átment.</a:t>
            </a:r>
          </a:p>
          <a:p>
            <a:endParaRPr lang="hu-HU" baseline="0" dirty="0"/>
          </a:p>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6</a:t>
            </a:fld>
            <a:endParaRPr lang="hu-HU"/>
          </a:p>
        </p:txBody>
      </p:sp>
    </p:spTree>
    <p:extLst>
      <p:ext uri="{BB962C8B-B14F-4D97-AF65-F5344CB8AC3E}">
        <p14:creationId xmlns:p14="http://schemas.microsoft.com/office/powerpoint/2010/main" val="1045617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a:t>
            </a:r>
            <a:r>
              <a:rPr lang="hu-HU" dirty="0" err="1"/>
              <a:t>kanbanról</a:t>
            </a:r>
            <a:r>
              <a:rPr lang="hu-HU" baseline="0" dirty="0"/>
              <a:t> már tanultam a szoftvertesztelés gyakorlati óránk jóvoltálból, de most ki is próbálhattam egy valódi nagy projekt által.</a:t>
            </a:r>
          </a:p>
          <a:p>
            <a:r>
              <a:rPr lang="hu-HU" baseline="0" dirty="0"/>
              <a:t>A benyomásom róla az hogy abszolút jó.</a:t>
            </a:r>
          </a:p>
          <a:p>
            <a:endParaRPr lang="hu-HU" baseline="0" dirty="0"/>
          </a:p>
          <a:p>
            <a:r>
              <a:rPr lang="hu-HU" baseline="0" dirty="0"/>
              <a:t>A csapat és a csapatmunka rendkívül tetszett nekem, az hogy megosztottuk a feladatokat, az hogyha elakadtunk akkor segítettünk a másiknak.</a:t>
            </a:r>
          </a:p>
          <a:p>
            <a:endParaRPr lang="hu-HU" baseline="0" dirty="0"/>
          </a:p>
          <a:p>
            <a:r>
              <a:rPr lang="hu-HU" baseline="0" dirty="0"/>
              <a:t>A java EE </a:t>
            </a:r>
            <a:r>
              <a:rPr lang="hu-HU" baseline="0" dirty="0" err="1"/>
              <a:t>techonlógiák</a:t>
            </a:r>
            <a:r>
              <a:rPr lang="hu-HU" baseline="0" dirty="0"/>
              <a:t> közül nekem a JPA lett a kedvencem hiszen óriási területet nyit az adatbázis megtervezéséhez java oldalon és hát én igazából mindig is szerettem az adatbázisos tervezést, ám a legkellemesebb technológia a </a:t>
            </a:r>
            <a:r>
              <a:rPr lang="hu-HU" baseline="0" dirty="0" err="1"/>
              <a:t>primeFaces</a:t>
            </a:r>
            <a:r>
              <a:rPr lang="hu-HU" baseline="0" dirty="0"/>
              <a:t> volt, hiszen szinten mindenre amire ebben a projektben szükségünk volt, arra adott </a:t>
            </a:r>
            <a:r>
              <a:rPr lang="hu-HU" baseline="0" dirty="0" err="1"/>
              <a:t>késsz</a:t>
            </a:r>
            <a:r>
              <a:rPr lang="hu-HU" baseline="0" dirty="0"/>
              <a:t> megoldást.</a:t>
            </a:r>
          </a:p>
          <a:p>
            <a:endParaRPr lang="hu-HU" baseline="0" dirty="0"/>
          </a:p>
          <a:p>
            <a:r>
              <a:rPr lang="hu-HU" baseline="0" dirty="0"/>
              <a:t>A legkellemetlenebb tapasztalatom, az sajnos mindennap előjött, méghozzá hogy </a:t>
            </a:r>
            <a:r>
              <a:rPr lang="hu-HU" baseline="0" dirty="0" err="1"/>
              <a:t>StartExceptionnal</a:t>
            </a:r>
            <a:r>
              <a:rPr lang="hu-HU" baseline="0" dirty="0"/>
              <a:t> kezdődik a mai munka is.</a:t>
            </a:r>
          </a:p>
          <a:p>
            <a:endParaRPr lang="hu-HU" baseline="0" dirty="0"/>
          </a:p>
          <a:p>
            <a:r>
              <a:rPr lang="hu-HU" baseline="0" dirty="0"/>
              <a:t>Úgy gondolom hogy a projekt munka alatt tényleg mindenki azt érezte hogy mi tényleg fejlesztők vagyunk.</a:t>
            </a:r>
          </a:p>
        </p:txBody>
      </p:sp>
      <p:sp>
        <p:nvSpPr>
          <p:cNvPr id="4" name="Dia számának helye 3"/>
          <p:cNvSpPr>
            <a:spLocks noGrp="1"/>
          </p:cNvSpPr>
          <p:nvPr>
            <p:ph type="sldNum" sz="quarter" idx="10"/>
          </p:nvPr>
        </p:nvSpPr>
        <p:spPr/>
        <p:txBody>
          <a:bodyPr/>
          <a:lstStyle/>
          <a:p>
            <a:fld id="{D02E9CAE-455D-4A4B-ADCC-E3AD0411C0C7}" type="slidenum">
              <a:rPr lang="hu-HU" smtClean="0"/>
              <a:t>7</a:t>
            </a:fld>
            <a:endParaRPr lang="hu-HU"/>
          </a:p>
        </p:txBody>
      </p:sp>
    </p:spTree>
    <p:extLst>
      <p:ext uri="{BB962C8B-B14F-4D97-AF65-F5344CB8AC3E}">
        <p14:creationId xmlns:p14="http://schemas.microsoft.com/office/powerpoint/2010/main" val="1947123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Köszönöm szépen a figyelmet!</a:t>
            </a:r>
          </a:p>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8</a:t>
            </a:fld>
            <a:endParaRPr lang="hu-HU"/>
          </a:p>
        </p:txBody>
      </p:sp>
    </p:spTree>
    <p:extLst>
      <p:ext uri="{BB962C8B-B14F-4D97-AF65-F5344CB8AC3E}">
        <p14:creationId xmlns:p14="http://schemas.microsoft.com/office/powerpoint/2010/main" val="357077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t>2016.05.20.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t>2016.05.20.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t>2016.05.20.</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t>2016.05.20.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t>2016.05.20.</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t>2016.05.20.</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52322" y="2092718"/>
            <a:ext cx="2847362" cy="1047518"/>
          </a:xfrm>
        </p:spPr>
        <p:txBody>
          <a:bodyPr>
            <a:noAutofit/>
          </a:bodyPr>
          <a:lstStyle/>
          <a:p>
            <a:pPr marL="0" indent="0" algn="ctr">
              <a:buNone/>
            </a:pPr>
            <a:r>
              <a:rPr lang="hu-HU" sz="2700" dirty="0">
                <a:latin typeface="+mj-lt"/>
              </a:rPr>
              <a:t>Teszt modul</a:t>
            </a:r>
          </a:p>
          <a:p>
            <a:pPr marL="0" indent="0" algn="ctr">
              <a:buNone/>
            </a:pPr>
            <a:r>
              <a:rPr lang="hu-HU" sz="2700" dirty="0">
                <a:latin typeface="+mj-lt"/>
              </a:rPr>
              <a:t>Iványi-Nagy Gábor</a:t>
            </a:r>
          </a:p>
        </p:txBody>
      </p:sp>
    </p:spTree>
    <p:extLst>
      <p:ext uri="{BB962C8B-B14F-4D97-AF65-F5344CB8AC3E}">
        <p14:creationId xmlns:p14="http://schemas.microsoft.com/office/powerpoint/2010/main" val="314572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4" name="Mosolygó arc 3"/>
          <p:cNvSpPr/>
          <p:nvPr/>
        </p:nvSpPr>
        <p:spPr>
          <a:xfrm>
            <a:off x="6096000" y="1513617"/>
            <a:ext cx="2544451" cy="31312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Szövegdoboz 6"/>
          <p:cNvSpPr txBox="1"/>
          <p:nvPr/>
        </p:nvSpPr>
        <p:spPr>
          <a:xfrm>
            <a:off x="238898" y="1958370"/>
            <a:ext cx="6293796" cy="1569660"/>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hu-HU" sz="4800" dirty="0"/>
              <a:t>Iványi-Nagy Gábor</a:t>
            </a:r>
          </a:p>
          <a:p>
            <a:pPr algn="ctr"/>
            <a:r>
              <a:rPr lang="hu-HU" sz="4800" dirty="0"/>
              <a:t>(PTI)</a:t>
            </a:r>
          </a:p>
        </p:txBody>
      </p:sp>
      <p:sp>
        <p:nvSpPr>
          <p:cNvPr id="8" name="Alcím 2"/>
          <p:cNvSpPr>
            <a:spLocks noGrp="1"/>
          </p:cNvSpPr>
          <p:nvPr/>
        </p:nvSpPr>
        <p:spPr>
          <a:xfrm>
            <a:off x="325647" y="929719"/>
            <a:ext cx="3814688" cy="43469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u-HU" sz="2800" b="1" i="1" dirty="0">
                <a:latin typeface="+mj-lt"/>
              </a:rPr>
              <a:t>Bemutatkozás</a:t>
            </a:r>
          </a:p>
        </p:txBody>
      </p:sp>
    </p:spTree>
    <p:extLst>
      <p:ext uri="{BB962C8B-B14F-4D97-AF65-F5344CB8AC3E}">
        <p14:creationId xmlns:p14="http://schemas.microsoft.com/office/powerpoint/2010/main" val="186967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Autofit/>
          </a:bodyPr>
          <a:lstStyle/>
          <a:p>
            <a:r>
              <a:rPr lang="hu-HU" sz="3600" b="1" i="1" dirty="0">
                <a:latin typeface="+mj-lt"/>
              </a:rPr>
              <a:t>Teszt életciklus</a:t>
            </a:r>
          </a:p>
        </p:txBody>
      </p:sp>
      <p:sp>
        <p:nvSpPr>
          <p:cNvPr id="5" name="Szövegdoboz 4"/>
          <p:cNvSpPr txBox="1"/>
          <p:nvPr/>
        </p:nvSpPr>
        <p:spPr>
          <a:xfrm>
            <a:off x="754144" y="2083324"/>
            <a:ext cx="3494931" cy="2000548"/>
          </a:xfrm>
          <a:prstGeom prst="rect">
            <a:avLst/>
          </a:prstGeom>
          <a:noFill/>
        </p:spPr>
        <p:txBody>
          <a:bodyPr wrap="none" rtlCol="0">
            <a:spAutoFit/>
          </a:bodyPr>
          <a:lstStyle/>
          <a:p>
            <a:pPr marL="285750" indent="-285750">
              <a:buFont typeface="Arial" panose="020B0604020202020204" pitchFamily="34" charset="0"/>
              <a:buChar char="•"/>
            </a:pPr>
            <a:r>
              <a:rPr lang="hu-HU" sz="2400" dirty="0"/>
              <a:t>Létrehozás</a:t>
            </a:r>
          </a:p>
          <a:p>
            <a:pPr marL="285750" indent="-285750">
              <a:buFont typeface="Arial" panose="020B0604020202020204" pitchFamily="34" charset="0"/>
              <a:buChar char="•"/>
            </a:pPr>
            <a:r>
              <a:rPr lang="hu-HU" sz="2400" dirty="0"/>
              <a:t>Kitöltés</a:t>
            </a:r>
          </a:p>
          <a:p>
            <a:pPr marL="285750" indent="-285750">
              <a:buFont typeface="Arial" panose="020B0604020202020204" pitchFamily="34" charset="0"/>
              <a:buChar char="•"/>
            </a:pPr>
            <a:r>
              <a:rPr lang="hu-HU" sz="2400" dirty="0"/>
              <a:t>Javítás</a:t>
            </a:r>
          </a:p>
          <a:p>
            <a:pPr marL="285750" indent="-285750">
              <a:buFont typeface="Arial" panose="020B0604020202020204" pitchFamily="34" charset="0"/>
              <a:buChar char="•"/>
            </a:pPr>
            <a:r>
              <a:rPr lang="hu-HU" sz="2400" dirty="0"/>
              <a:t>Eredmény megtekintése</a:t>
            </a:r>
          </a:p>
          <a:p>
            <a:pPr marL="285750" indent="-285750">
              <a:buFont typeface="Arial" panose="020B0604020202020204" pitchFamily="34" charset="0"/>
              <a:buChar char="•"/>
            </a:pPr>
            <a:endParaRPr lang="hu-HU" sz="2800" dirty="0"/>
          </a:p>
        </p:txBody>
      </p:sp>
    </p:spTree>
    <p:extLst>
      <p:ext uri="{BB962C8B-B14F-4D97-AF65-F5344CB8AC3E}">
        <p14:creationId xmlns:p14="http://schemas.microsoft.com/office/powerpoint/2010/main" val="354652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Autofit/>
          </a:bodyPr>
          <a:lstStyle/>
          <a:p>
            <a:r>
              <a:rPr lang="hu-HU" sz="2800" b="1" i="1" dirty="0">
                <a:latin typeface="+mj-lt"/>
              </a:rPr>
              <a:t>Főbb feladataim</a:t>
            </a:r>
          </a:p>
        </p:txBody>
      </p:sp>
      <p:sp>
        <p:nvSpPr>
          <p:cNvPr id="5" name="Szövegdoboz 4"/>
          <p:cNvSpPr txBox="1"/>
          <p:nvPr/>
        </p:nvSpPr>
        <p:spPr>
          <a:xfrm>
            <a:off x="721013" y="1712264"/>
            <a:ext cx="6194260" cy="1569660"/>
          </a:xfrm>
          <a:prstGeom prst="rect">
            <a:avLst/>
          </a:prstGeom>
          <a:noFill/>
        </p:spPr>
        <p:txBody>
          <a:bodyPr wrap="none" rtlCol="0">
            <a:spAutoFit/>
          </a:bodyPr>
          <a:lstStyle/>
          <a:p>
            <a:pPr marL="285750" indent="-285750">
              <a:buFont typeface="Arial" panose="020B0604020202020204" pitchFamily="34" charset="0"/>
              <a:buChar char="•"/>
            </a:pPr>
            <a:r>
              <a:rPr lang="hu-HU" sz="2400" dirty="0"/>
              <a:t>Egyválaszos kérdések létrehozása, módosítása</a:t>
            </a:r>
          </a:p>
          <a:p>
            <a:pPr marL="285750" indent="-285750">
              <a:buFont typeface="Arial" panose="020B0604020202020204" pitchFamily="34" charset="0"/>
              <a:buChar char="•"/>
            </a:pPr>
            <a:r>
              <a:rPr lang="hu-HU" sz="2400" dirty="0"/>
              <a:t>JUNIT tesztek döntő többségének megírása</a:t>
            </a:r>
          </a:p>
          <a:p>
            <a:pPr marL="285750" indent="-285750">
              <a:buFont typeface="Arial" panose="020B0604020202020204" pitchFamily="34" charset="0"/>
              <a:buChar char="•"/>
            </a:pPr>
            <a:r>
              <a:rPr lang="hu-HU" sz="2400" dirty="0"/>
              <a:t>Teszt eredményének megnézése</a:t>
            </a:r>
          </a:p>
          <a:p>
            <a:pPr marL="285750" indent="-285750">
              <a:buFont typeface="Arial" panose="020B0604020202020204" pitchFamily="34" charset="0"/>
              <a:buChar char="•"/>
            </a:pPr>
            <a:r>
              <a:rPr lang="hu-HU" sz="2400" dirty="0"/>
              <a:t>Tesztek értékelése pontszám által</a:t>
            </a:r>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902" y="2701855"/>
            <a:ext cx="2495550" cy="1871663"/>
          </a:xfrm>
          <a:prstGeom prst="rect">
            <a:avLst/>
          </a:prstGeom>
        </p:spPr>
      </p:pic>
    </p:spTree>
    <p:extLst>
      <p:ext uri="{BB962C8B-B14F-4D97-AF65-F5344CB8AC3E}">
        <p14:creationId xmlns:p14="http://schemas.microsoft.com/office/powerpoint/2010/main" val="263508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7076302" cy="434696"/>
          </a:xfrm>
        </p:spPr>
        <p:txBody>
          <a:bodyPr>
            <a:noAutofit/>
          </a:bodyPr>
          <a:lstStyle/>
          <a:p>
            <a:r>
              <a:rPr lang="hu-HU" sz="2800" b="1" i="1" dirty="0">
                <a:latin typeface="+mj-lt"/>
              </a:rPr>
              <a:t>Teszt megnézése diák és oktatói szemmel</a:t>
            </a:r>
          </a:p>
        </p:txBody>
      </p:sp>
      <p:sp>
        <p:nvSpPr>
          <p:cNvPr id="8" name="Háromszög 7"/>
          <p:cNvSpPr/>
          <p:nvPr/>
        </p:nvSpPr>
        <p:spPr>
          <a:xfrm>
            <a:off x="404191" y="1643270"/>
            <a:ext cx="3717235" cy="272332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Téglalap 8"/>
          <p:cNvSpPr/>
          <p:nvPr/>
        </p:nvSpPr>
        <p:spPr>
          <a:xfrm>
            <a:off x="4525617" y="1610139"/>
            <a:ext cx="4287079" cy="2961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8432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Autofit/>
          </a:bodyPr>
          <a:lstStyle/>
          <a:p>
            <a:r>
              <a:rPr lang="hu-HU" sz="2800" b="1" i="1" dirty="0">
                <a:latin typeface="+mj-lt"/>
              </a:rPr>
              <a:t>Legérdekesebb kihívásaim</a:t>
            </a:r>
          </a:p>
        </p:txBody>
      </p:sp>
      <p:sp>
        <p:nvSpPr>
          <p:cNvPr id="4" name="Szövegdoboz 3"/>
          <p:cNvSpPr txBox="1"/>
          <p:nvPr/>
        </p:nvSpPr>
        <p:spPr>
          <a:xfrm>
            <a:off x="277055" y="1950446"/>
            <a:ext cx="5299208" cy="1938992"/>
          </a:xfrm>
          <a:prstGeom prst="rect">
            <a:avLst/>
          </a:prstGeom>
          <a:noFill/>
        </p:spPr>
        <p:txBody>
          <a:bodyPr wrap="none" rtlCol="0">
            <a:spAutoFit/>
          </a:bodyPr>
          <a:lstStyle/>
          <a:p>
            <a:pPr marL="285750" indent="-285750">
              <a:buFont typeface="Arial" panose="020B0604020202020204" pitchFamily="34" charset="0"/>
              <a:buChar char="•"/>
            </a:pPr>
            <a:r>
              <a:rPr lang="hu-HU" sz="2400" dirty="0"/>
              <a:t>N + 1 </a:t>
            </a:r>
            <a:r>
              <a:rPr lang="hu-HU" sz="2400" dirty="0" err="1"/>
              <a:t>Select</a:t>
            </a:r>
            <a:r>
              <a:rPr lang="hu-HU" sz="2400" dirty="0"/>
              <a:t> problémának a megoldása</a:t>
            </a:r>
          </a:p>
          <a:p>
            <a:pPr marL="285750" indent="-285750">
              <a:buFont typeface="Arial" panose="020B0604020202020204" pitchFamily="34" charset="0"/>
              <a:buChar char="•"/>
            </a:pPr>
            <a:r>
              <a:rPr lang="hu-HU" sz="2400" dirty="0"/>
              <a:t>Teszt megnézésének a megoldása</a:t>
            </a:r>
          </a:p>
          <a:p>
            <a:r>
              <a:rPr lang="hu-HU" sz="2400" dirty="0"/>
              <a:t>      (kódminőség szempontjából)</a:t>
            </a:r>
          </a:p>
          <a:p>
            <a:pPr marL="285750" indent="-285750">
              <a:buFont typeface="Arial" panose="020B0604020202020204" pitchFamily="34" charset="0"/>
              <a:buChar char="•"/>
            </a:pPr>
            <a:r>
              <a:rPr lang="hu-HU" sz="2400" dirty="0"/>
              <a:t>Időbeosztás</a:t>
            </a:r>
          </a:p>
          <a:p>
            <a:pPr marL="285750" indent="-285750">
              <a:buFont typeface="Arial" panose="020B0604020202020204" pitchFamily="34" charset="0"/>
              <a:buChar char="•"/>
            </a:pPr>
            <a:r>
              <a:rPr lang="hu-HU" sz="2400" dirty="0"/>
              <a:t>Tesztek</a:t>
            </a:r>
          </a:p>
        </p:txBody>
      </p:sp>
      <p:pic>
        <p:nvPicPr>
          <p:cNvPr id="5" name="Kép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6263" y="1742283"/>
            <a:ext cx="2507563" cy="1777823"/>
          </a:xfrm>
          <a:prstGeom prst="rect">
            <a:avLst/>
          </a:prstGeom>
        </p:spPr>
      </p:pic>
    </p:spTree>
    <p:extLst>
      <p:ext uri="{BB962C8B-B14F-4D97-AF65-F5344CB8AC3E}">
        <p14:creationId xmlns:p14="http://schemas.microsoft.com/office/powerpoint/2010/main" val="367490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Autofit/>
          </a:bodyPr>
          <a:lstStyle/>
          <a:p>
            <a:r>
              <a:rPr lang="hu-HU" sz="2800" b="1" i="1" dirty="0">
                <a:latin typeface="+mj-lt"/>
              </a:rPr>
              <a:t>Személyes tapasztalataim</a:t>
            </a:r>
          </a:p>
        </p:txBody>
      </p:sp>
      <p:sp>
        <p:nvSpPr>
          <p:cNvPr id="4" name="Szövegdoboz 3"/>
          <p:cNvSpPr txBox="1"/>
          <p:nvPr/>
        </p:nvSpPr>
        <p:spPr>
          <a:xfrm>
            <a:off x="942680" y="1904214"/>
            <a:ext cx="3037883" cy="1569660"/>
          </a:xfrm>
          <a:prstGeom prst="rect">
            <a:avLst/>
          </a:prstGeom>
          <a:noFill/>
        </p:spPr>
        <p:txBody>
          <a:bodyPr wrap="none" rtlCol="0">
            <a:spAutoFit/>
          </a:bodyPr>
          <a:lstStyle/>
          <a:p>
            <a:pPr marL="342900" indent="-342900">
              <a:buFont typeface="Arial" panose="020B0604020202020204" pitchFamily="34" charset="0"/>
              <a:buChar char="•"/>
            </a:pPr>
            <a:r>
              <a:rPr lang="hu-HU" sz="2400" dirty="0"/>
              <a:t>Kanban</a:t>
            </a:r>
          </a:p>
          <a:p>
            <a:pPr marL="285750" indent="-285750">
              <a:buFont typeface="Arial" panose="020B0604020202020204" pitchFamily="34" charset="0"/>
              <a:buChar char="•"/>
            </a:pPr>
            <a:r>
              <a:rPr lang="hu-HU" sz="2400" dirty="0"/>
              <a:t>Csapatmunka</a:t>
            </a:r>
          </a:p>
          <a:p>
            <a:pPr marL="285750" indent="-285750">
              <a:buFont typeface="Arial" panose="020B0604020202020204" pitchFamily="34" charset="0"/>
              <a:buChar char="•"/>
            </a:pPr>
            <a:r>
              <a:rPr lang="hu-HU" sz="2400" dirty="0"/>
              <a:t>Java EE technológiák</a:t>
            </a:r>
          </a:p>
          <a:p>
            <a:pPr marL="285750" indent="-285750">
              <a:buFont typeface="Arial" panose="020B0604020202020204" pitchFamily="34" charset="0"/>
              <a:buChar char="•"/>
            </a:pPr>
            <a:r>
              <a:rPr lang="hu-HU" sz="2400" dirty="0" err="1"/>
              <a:t>StartException</a:t>
            </a:r>
            <a:endParaRPr lang="hu-HU" sz="2400" dirty="0"/>
          </a:p>
        </p:txBody>
      </p:sp>
    </p:spTree>
    <p:extLst>
      <p:ext uri="{BB962C8B-B14F-4D97-AF65-F5344CB8AC3E}">
        <p14:creationId xmlns:p14="http://schemas.microsoft.com/office/powerpoint/2010/main" val="416710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6" y="3882777"/>
            <a:ext cx="2670978" cy="915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a:solidFill>
                  <a:schemeClr val="bg1"/>
                </a:solidFill>
                <a:latin typeface="+mj-lt"/>
              </a:rPr>
              <a:t>KÖSZÖNÖM A FIGYELMET!</a:t>
            </a:r>
          </a:p>
          <a:p>
            <a:pPr marL="0" indent="0">
              <a:buNone/>
            </a:pPr>
            <a:r>
              <a:rPr lang="hu-HU" sz="1500" i="1" dirty="0">
                <a:solidFill>
                  <a:schemeClr val="bg1"/>
                </a:solidFill>
                <a:latin typeface="+mj-lt"/>
              </a:rPr>
              <a:t>Iványi-Nagy Gábor</a:t>
            </a:r>
          </a:p>
          <a:p>
            <a:pPr marL="0" indent="0">
              <a:buNone/>
            </a:pPr>
            <a:r>
              <a:rPr lang="hu-HU" sz="1500" i="1" dirty="0">
                <a:solidFill>
                  <a:schemeClr val="bg1"/>
                </a:solidFill>
                <a:latin typeface="+mj-lt"/>
              </a:rPr>
              <a:t>06-30-822-32-73</a:t>
            </a:r>
          </a:p>
        </p:txBody>
      </p:sp>
    </p:spTree>
    <p:extLst>
      <p:ext uri="{BB962C8B-B14F-4D97-AF65-F5344CB8AC3E}">
        <p14:creationId xmlns:p14="http://schemas.microsoft.com/office/powerpoint/2010/main" val="3541323241"/>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TotalTime>
  <Words>1172</Words>
  <Application>Microsoft Office PowerPoint</Application>
  <PresentationFormat>Diavetítés a képernyőre (16:9 oldalarány)</PresentationFormat>
  <Paragraphs>102</Paragraphs>
  <Slides>8</Slides>
  <Notes>8</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8</vt:i4>
      </vt:variant>
    </vt:vector>
  </HeadingPairs>
  <TitlesOfParts>
    <vt:vector size="12" baseType="lpstr">
      <vt:lpstr>Arial</vt:lpstr>
      <vt:lpstr>Calibri</vt:lpstr>
      <vt:lpstr>Calibri Light</vt:lpstr>
      <vt:lpstr>Office-téma</vt:lpstr>
      <vt:lpstr>PowerPoint-bemutató</vt:lpstr>
      <vt:lpstr>A prezentáció címe ide jön</vt:lpstr>
      <vt:lpstr>A prezentáció címe ide jön</vt:lpstr>
      <vt:lpstr>A prezentáció címe ide jön</vt:lpstr>
      <vt:lpstr>A prezentáció címe ide jön</vt:lpstr>
      <vt:lpstr>A prezentáció címe ide jön</vt:lpstr>
      <vt:lpstr>A prezentáció címe ide jön</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gabichelsea</cp:lastModifiedBy>
  <cp:revision>85</cp:revision>
  <dcterms:created xsi:type="dcterms:W3CDTF">2015-01-25T18:30:45Z</dcterms:created>
  <dcterms:modified xsi:type="dcterms:W3CDTF">2016-05-20T10:31:22Z</dcterms:modified>
</cp:coreProperties>
</file>