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93" r:id="rId5"/>
    <p:sldId id="29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5" r:id="rId19"/>
    <p:sldId id="296" r:id="rId2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0/userGuide/en-US/html_single/" TargetMode="External"/><Relationship Id="rId2" Type="http://schemas.openxmlformats.org/officeDocument/2006/relationships/hyperlink" Target="https://docs.oracle.com/javaee/7/tutorial/partpersist.htm#BNBP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JPA - </a:t>
            </a:r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Attribútum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@</a:t>
            </a:r>
            <a:r>
              <a:rPr lang="hu-HU" dirty="0"/>
              <a:t>Basic	</a:t>
            </a:r>
            <a:r>
              <a:rPr lang="hu-HU" dirty="0" smtClean="0"/>
              <a:t>	</a:t>
            </a:r>
            <a:r>
              <a:rPr lang="hu-HU" sz="1600" dirty="0" err="1" smtClean="0">
                <a:solidFill>
                  <a:srgbClr val="7F7F7F"/>
                </a:solidFill>
              </a:rPr>
              <a:t>Default</a:t>
            </a:r>
            <a:r>
              <a:rPr lang="hu-HU" sz="1600" dirty="0" smtClean="0">
                <a:solidFill>
                  <a:srgbClr val="7F7F7F"/>
                </a:solidFill>
              </a:rPr>
              <a:t> </a:t>
            </a:r>
            <a:r>
              <a:rPr lang="hu-HU" sz="1600" dirty="0">
                <a:solidFill>
                  <a:srgbClr val="7F7F7F"/>
                </a:solidFill>
              </a:rPr>
              <a:t>oszlop definíció használata primitív attribútumok esetén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 smtClean="0">
                <a:solidFill>
                  <a:srgbClr val="7F7F7F"/>
                </a:solidFill>
              </a:rPr>
              <a:t>		+</a:t>
            </a:r>
            <a:r>
              <a:rPr lang="hu-HU" sz="1600" dirty="0" err="1">
                <a:solidFill>
                  <a:srgbClr val="7F7F7F"/>
                </a:solidFill>
              </a:rPr>
              <a:t>FetchType</a:t>
            </a:r>
            <a:r>
              <a:rPr lang="hu-HU" sz="1600" dirty="0">
                <a:solidFill>
                  <a:srgbClr val="7F7F7F"/>
                </a:solidFill>
              </a:rPr>
              <a:t> beállítási lehetőség</a:t>
            </a:r>
          </a:p>
          <a:p>
            <a:r>
              <a:rPr lang="hu-HU" dirty="0"/>
              <a:t>@</a:t>
            </a:r>
            <a:r>
              <a:rPr lang="hu-HU" dirty="0" err="1"/>
              <a:t>Column</a:t>
            </a:r>
            <a:r>
              <a:rPr lang="hu-HU" dirty="0"/>
              <a:t>	</a:t>
            </a:r>
            <a:r>
              <a:rPr lang="hu-HU" sz="1600" dirty="0" err="1">
                <a:solidFill>
                  <a:srgbClr val="7F7F7F"/>
                </a:solidFill>
              </a:rPr>
              <a:t>Testreszabható</a:t>
            </a:r>
            <a:r>
              <a:rPr lang="hu-HU" sz="1600" dirty="0">
                <a:solidFill>
                  <a:srgbClr val="7F7F7F"/>
                </a:solidFill>
              </a:rPr>
              <a:t> oszlopdefiníció</a:t>
            </a:r>
          </a:p>
          <a:p>
            <a:r>
              <a:rPr lang="hu-HU" dirty="0"/>
              <a:t>@</a:t>
            </a:r>
            <a:r>
              <a:rPr lang="hu-HU" dirty="0" err="1"/>
              <a:t>Id</a:t>
            </a: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sz="1600" dirty="0" smtClean="0">
                <a:solidFill>
                  <a:srgbClr val="7F7F7F"/>
                </a:solidFill>
              </a:rPr>
              <a:t>Elsődleges </a:t>
            </a:r>
            <a:r>
              <a:rPr lang="hu-HU" sz="1600" dirty="0">
                <a:solidFill>
                  <a:srgbClr val="7F7F7F"/>
                </a:solidFill>
              </a:rPr>
              <a:t>kulcs definiálása</a:t>
            </a:r>
          </a:p>
          <a:p>
            <a:r>
              <a:rPr lang="hu-HU" dirty="0"/>
              <a:t>@</a:t>
            </a:r>
            <a:r>
              <a:rPr lang="hu-HU" dirty="0" err="1"/>
              <a:t>GeneratedValue</a:t>
            </a:r>
            <a:r>
              <a:rPr lang="hu-HU" dirty="0"/>
              <a:t> </a:t>
            </a:r>
            <a:r>
              <a:rPr lang="hu-HU" dirty="0" smtClean="0"/>
              <a:t>	</a:t>
            </a:r>
            <a:r>
              <a:rPr lang="hu-HU" sz="1600" dirty="0" smtClean="0">
                <a:solidFill>
                  <a:srgbClr val="7F7F7F"/>
                </a:solidFill>
              </a:rPr>
              <a:t>Elsődleges </a:t>
            </a:r>
            <a:r>
              <a:rPr lang="hu-HU" sz="1600" dirty="0">
                <a:solidFill>
                  <a:srgbClr val="7F7F7F"/>
                </a:solidFill>
              </a:rPr>
              <a:t>kulcs generálási szabályainak megadása</a:t>
            </a:r>
            <a:endParaRPr lang="hu-HU" dirty="0">
              <a:solidFill>
                <a:srgbClr val="7F7F7F"/>
              </a:solidFill>
            </a:endParaRPr>
          </a:p>
          <a:p>
            <a:r>
              <a:rPr lang="hu-HU" dirty="0"/>
              <a:t>@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dirty="0" smtClean="0"/>
              <a:t>	</a:t>
            </a:r>
            <a:r>
              <a:rPr lang="hu-HU" sz="1600" dirty="0" smtClean="0">
                <a:solidFill>
                  <a:srgbClr val="7F7F7F"/>
                </a:solidFill>
              </a:rPr>
              <a:t>Beágyazható </a:t>
            </a:r>
            <a:r>
              <a:rPr lang="hu-HU" sz="1600" dirty="0">
                <a:solidFill>
                  <a:srgbClr val="7F7F7F"/>
                </a:solidFill>
              </a:rPr>
              <a:t>entitás használata adattagként</a:t>
            </a:r>
          </a:p>
          <a:p>
            <a:r>
              <a:rPr lang="hu-HU" dirty="0"/>
              <a:t>@</a:t>
            </a:r>
            <a:r>
              <a:rPr lang="hu-HU" dirty="0" err="1"/>
              <a:t>EmbeddedId</a:t>
            </a:r>
            <a:r>
              <a:rPr lang="hu-HU" dirty="0"/>
              <a:t> </a:t>
            </a:r>
            <a:r>
              <a:rPr lang="hu-HU" dirty="0" smtClean="0"/>
              <a:t>	</a:t>
            </a:r>
            <a:r>
              <a:rPr lang="hu-HU" sz="1600" dirty="0" smtClean="0">
                <a:solidFill>
                  <a:srgbClr val="7F7F7F"/>
                </a:solidFill>
              </a:rPr>
              <a:t>Beágyazható </a:t>
            </a:r>
            <a:r>
              <a:rPr lang="hu-HU" sz="1600" dirty="0">
                <a:solidFill>
                  <a:srgbClr val="7F7F7F"/>
                </a:solidFill>
              </a:rPr>
              <a:t>entitás használata összetett elsődleges kulcsként</a:t>
            </a:r>
          </a:p>
          <a:p>
            <a:r>
              <a:rPr lang="hu-HU" dirty="0"/>
              <a:t>@Lob	</a:t>
            </a:r>
            <a:r>
              <a:rPr lang="hu-HU" dirty="0" smtClean="0"/>
              <a:t>	</a:t>
            </a:r>
            <a:r>
              <a:rPr lang="hu-HU" sz="1600" dirty="0" err="1" smtClean="0">
                <a:solidFill>
                  <a:srgbClr val="7F7F7F"/>
                </a:solidFill>
              </a:rPr>
              <a:t>Large</a:t>
            </a:r>
            <a:r>
              <a:rPr lang="hu-HU" sz="1600" dirty="0" smtClean="0">
                <a:solidFill>
                  <a:srgbClr val="7F7F7F"/>
                </a:solidFill>
              </a:rPr>
              <a:t> </a:t>
            </a:r>
            <a:r>
              <a:rPr lang="hu-HU" sz="1600" dirty="0" err="1">
                <a:solidFill>
                  <a:srgbClr val="7F7F7F"/>
                </a:solidFill>
              </a:rPr>
              <a:t>Object</a:t>
            </a:r>
            <a:r>
              <a:rPr lang="hu-HU" sz="1600" dirty="0">
                <a:solidFill>
                  <a:srgbClr val="7F7F7F"/>
                </a:solidFill>
              </a:rPr>
              <a:t> (CLOB vagy BLOB)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 smtClean="0">
                <a:solidFill>
                  <a:srgbClr val="7F7F7F"/>
                </a:solidFill>
              </a:rPr>
              <a:t>		Praktikus </a:t>
            </a:r>
            <a:r>
              <a:rPr lang="hu-HU" sz="1600" dirty="0">
                <a:solidFill>
                  <a:srgbClr val="7F7F7F"/>
                </a:solidFill>
              </a:rPr>
              <a:t>a @Basic(</a:t>
            </a:r>
            <a:r>
              <a:rPr lang="hu-HU" sz="1600" dirty="0" err="1">
                <a:solidFill>
                  <a:srgbClr val="7F7F7F"/>
                </a:solidFill>
              </a:rPr>
              <a:t>fetch</a:t>
            </a:r>
            <a:r>
              <a:rPr lang="hu-HU" sz="1600" dirty="0">
                <a:solidFill>
                  <a:srgbClr val="7F7F7F"/>
                </a:solidFill>
              </a:rPr>
              <a:t>=LAZY) beállítással együtt </a:t>
            </a:r>
            <a:r>
              <a:rPr lang="hu-HU" sz="1600" dirty="0" smtClean="0">
                <a:solidFill>
                  <a:srgbClr val="7F7F7F"/>
                </a:solidFill>
              </a:rPr>
              <a:t>használni</a:t>
            </a:r>
            <a:endParaRPr lang="hu-H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Öröklés – ősosztály: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Inheritance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JOINED		</a:t>
            </a:r>
            <a:r>
              <a:rPr lang="hu-HU" sz="1600" dirty="0" smtClean="0"/>
              <a:t>	</a:t>
            </a:r>
            <a:r>
              <a:rPr lang="hu-HU" sz="1600" dirty="0" smtClean="0">
                <a:solidFill>
                  <a:srgbClr val="7F7F7F"/>
                </a:solidFill>
              </a:rPr>
              <a:t>Külső </a:t>
            </a:r>
            <a:r>
              <a:rPr lang="hu-HU" sz="1600" dirty="0">
                <a:solidFill>
                  <a:srgbClr val="7F7F7F"/>
                </a:solidFill>
              </a:rPr>
              <a:t>kulcsok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TABLE_PER_CLASS	</a:t>
            </a:r>
            <a:r>
              <a:rPr lang="hu-HU" sz="1600" dirty="0" smtClean="0"/>
              <a:t> 	</a:t>
            </a:r>
            <a:r>
              <a:rPr lang="hu-HU" sz="1600" dirty="0" smtClean="0">
                <a:solidFill>
                  <a:srgbClr val="7F7F7F"/>
                </a:solidFill>
              </a:rPr>
              <a:t>Külön </a:t>
            </a:r>
            <a:r>
              <a:rPr lang="hu-HU" sz="1600" dirty="0">
                <a:solidFill>
                  <a:srgbClr val="7F7F7F"/>
                </a:solidFill>
              </a:rPr>
              <a:t>táblák külső kulcsok nélkül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SINGLE_TABLE		</a:t>
            </a:r>
            <a:r>
              <a:rPr lang="hu-HU" sz="1600" dirty="0">
                <a:solidFill>
                  <a:srgbClr val="7F7F7F"/>
                </a:solidFill>
              </a:rPr>
              <a:t>Egyetlen tábla </a:t>
            </a:r>
            <a:r>
              <a:rPr lang="hu-HU" sz="1600" dirty="0" err="1">
                <a:solidFill>
                  <a:srgbClr val="7F7F7F"/>
                </a:solidFill>
              </a:rPr>
              <a:t>diszkriminátorral</a:t>
            </a:r>
            <a:endParaRPr lang="hu-HU" sz="1600" dirty="0">
              <a:solidFill>
                <a:srgbClr val="7F7F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DiscriminatorColumn</a:t>
            </a:r>
            <a:r>
              <a:rPr lang="hu-HU" dirty="0"/>
              <a:t>	</a:t>
            </a:r>
            <a:r>
              <a:rPr lang="hu-HU" sz="1600" dirty="0" err="1">
                <a:solidFill>
                  <a:srgbClr val="7F7F7F"/>
                </a:solidFill>
              </a:rPr>
              <a:t>Diszkriminátor</a:t>
            </a:r>
            <a:r>
              <a:rPr lang="hu-HU" sz="1600" dirty="0">
                <a:solidFill>
                  <a:srgbClr val="7F7F7F"/>
                </a:solidFill>
              </a:rPr>
              <a:t> oszlop kijelölése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Öröklés – leszármazott: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 smtClean="0"/>
              <a:t>DiscriminatorValue</a:t>
            </a: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sz="1600" dirty="0" err="1" smtClean="0">
                <a:solidFill>
                  <a:srgbClr val="7F7F7F"/>
                </a:solidFill>
              </a:rPr>
              <a:t>Diszkriminátor</a:t>
            </a:r>
            <a:r>
              <a:rPr lang="hu-HU" sz="1600" dirty="0" smtClean="0">
                <a:solidFill>
                  <a:srgbClr val="7F7F7F"/>
                </a:solidFill>
              </a:rPr>
              <a:t> </a:t>
            </a:r>
            <a:r>
              <a:rPr lang="hu-HU" sz="1600" dirty="0">
                <a:solidFill>
                  <a:srgbClr val="7F7F7F"/>
                </a:solidFill>
              </a:rPr>
              <a:t>érték adott leszármazott osztály </a:t>
            </a:r>
            <a:r>
              <a:rPr lang="hu-HU" sz="1600" dirty="0" smtClean="0">
                <a:solidFill>
                  <a:srgbClr val="7F7F7F"/>
                </a:solidFill>
              </a:rPr>
              <a:t>esetén</a:t>
            </a:r>
            <a:endParaRPr lang="hu-HU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Strukturális kapcsolat, mely logikai szerepet ró a kapcsolatban résztvevő felekre.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asszociációban résztvevő egyik fél példányai kontrolálják a másik fél példányait valamilyen módon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Megszorításokat, elvárásokat definiálnak a másik féllel szemben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Használják az adataikat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Befolyásolják létezésüket</a:t>
            </a:r>
          </a:p>
        </p:txBody>
      </p:sp>
    </p:spTree>
    <p:extLst>
      <p:ext uri="{BB962C8B-B14F-4D97-AF65-F5344CB8AC3E}">
        <p14:creationId xmlns:p14="http://schemas.microsoft.com/office/powerpoint/2010/main" val="4264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Számosság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err="1"/>
              <a:t>Nullabilitás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Kötelező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Opcionális</a:t>
            </a:r>
            <a:endParaRPr lang="hu-HU" dirty="0">
              <a:solidFill>
                <a:srgbClr val="7F7F7F"/>
              </a:solidFill>
            </a:endParaRPr>
          </a:p>
        </p:txBody>
      </p:sp>
      <p:graphicFrame>
        <p:nvGraphicFramePr>
          <p:cNvPr id="6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09447"/>
              </p:ext>
            </p:extLst>
          </p:nvPr>
        </p:nvGraphicFramePr>
        <p:xfrm>
          <a:off x="2742528" y="2089236"/>
          <a:ext cx="3863000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4434"/>
                <a:gridCol w="1729404"/>
                <a:gridCol w="1769162"/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Kötelező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Opcionális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0..1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0..*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7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Irányultság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Egyirányú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nyíl kezdő pontjából elérhető a nyíl végpontjában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>
                <a:solidFill>
                  <a:srgbClr val="7F7F7F"/>
                </a:solidFill>
              </a:rPr>
              <a:t>található objektum, de ez fordítva nem igaz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Kétirányú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vonal mindkét végpontjában látható a másik objektum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Rész-egész kapcsolat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Aggregáció</a:t>
            </a:r>
            <a:r>
              <a:rPr lang="hu-HU" dirty="0"/>
              <a:t> (</a:t>
            </a:r>
            <a:r>
              <a:rPr lang="hu-HU" dirty="0" err="1"/>
              <a:t>Aggregation</a:t>
            </a:r>
            <a:r>
              <a:rPr lang="hu-HU" dirty="0"/>
              <a:t>)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rész élhet az egész nélkül, lehet több(fajta) egész kapcsolata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Kompozíció (</a:t>
            </a:r>
            <a:r>
              <a:rPr lang="hu-HU" dirty="0" err="1"/>
              <a:t>Composition</a:t>
            </a:r>
            <a:r>
              <a:rPr lang="hu-HU" dirty="0"/>
              <a:t>)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rész nem élhet együtt az egész nélkül (</a:t>
            </a:r>
            <a:r>
              <a:rPr lang="hu-HU" sz="1600" dirty="0" err="1">
                <a:solidFill>
                  <a:srgbClr val="7F7F7F"/>
                </a:solidFill>
              </a:rPr>
              <a:t>Cascade</a:t>
            </a:r>
            <a:r>
              <a:rPr lang="hu-HU" sz="1600" dirty="0">
                <a:solidFill>
                  <a:srgbClr val="7F7F7F"/>
                </a:solidFill>
              </a:rPr>
              <a:t> törlés)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146399" y="1419719"/>
            <a:ext cx="11175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Jelölések:</a:t>
            </a:r>
          </a:p>
        </p:txBody>
      </p:sp>
      <p:cxnSp>
        <p:nvCxnSpPr>
          <p:cNvPr id="6" name="Egyenes összekötő nyíllal 8"/>
          <p:cNvCxnSpPr/>
          <p:nvPr/>
        </p:nvCxnSpPr>
        <p:spPr>
          <a:xfrm>
            <a:off x="6482943" y="1979040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7" name="Egyenes összekötő nyíllal 9"/>
          <p:cNvCxnSpPr/>
          <p:nvPr/>
        </p:nvCxnSpPr>
        <p:spPr>
          <a:xfrm>
            <a:off x="6482943" y="2728335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8" name="Folyamatábra: Döntés 10"/>
          <p:cNvSpPr/>
          <p:nvPr/>
        </p:nvSpPr>
        <p:spPr>
          <a:xfrm>
            <a:off x="6482943" y="3648953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noFill/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9" name="Egyenes összekötő nyíllal 11"/>
          <p:cNvCxnSpPr/>
          <p:nvPr/>
        </p:nvCxnSpPr>
        <p:spPr>
          <a:xfrm flipV="1">
            <a:off x="6902040" y="3769736"/>
            <a:ext cx="1168402" cy="6218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10" name="Folyamatábra: Döntés 12"/>
          <p:cNvSpPr/>
          <p:nvPr/>
        </p:nvSpPr>
        <p:spPr>
          <a:xfrm>
            <a:off x="6482943" y="4283410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1" name="Egyenes összekötő nyíllal 13"/>
          <p:cNvCxnSpPr/>
          <p:nvPr/>
        </p:nvCxnSpPr>
        <p:spPr>
          <a:xfrm flipV="1">
            <a:off x="6902040" y="4404742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378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/>
              <a:t>ManyToOne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ManyToMany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Kapcsoló tábla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Egyedi</a:t>
            </a:r>
            <a:r>
              <a:rPr lang="hu-HU" dirty="0">
                <a:solidFill>
                  <a:srgbClr val="7F7F7F"/>
                </a:solidFill>
              </a:rPr>
              <a:t> 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mappedBy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400" dirty="0" smtClean="0">
                <a:solidFill>
                  <a:srgbClr val="7F7F7F"/>
                </a:solidFill>
              </a:rPr>
              <a:t>A </a:t>
            </a:r>
            <a:r>
              <a:rPr lang="hu-HU" sz="1400" dirty="0">
                <a:solidFill>
                  <a:srgbClr val="7F7F7F"/>
                </a:solidFill>
              </a:rPr>
              <a:t>kapcsolat ellenkező oldalán - amennyiben navigálható - megadjuk az ezen az oldalon található definíciót, elkerülendő a </a:t>
            </a:r>
            <a:r>
              <a:rPr lang="hu-HU" sz="1400" dirty="0" err="1">
                <a:solidFill>
                  <a:srgbClr val="7F7F7F"/>
                </a:solidFill>
              </a:rPr>
              <a:t>duplikációt</a:t>
            </a:r>
            <a:r>
              <a:rPr lang="hu-HU" sz="1400" dirty="0">
                <a:solidFill>
                  <a:srgbClr val="7F7F7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JoinColumn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kapcsolatot megvalósító relációs külsőkulcsra vonatkozó beállítások és megszorítások</a:t>
            </a:r>
          </a:p>
        </p:txBody>
      </p:sp>
    </p:spTree>
    <p:extLst>
      <p:ext uri="{BB962C8B-B14F-4D97-AF65-F5344CB8AC3E}">
        <p14:creationId xmlns:p14="http://schemas.microsoft.com/office/powerpoint/2010/main" val="4063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ManyToOne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OneToOne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u-HU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Egyenes összekötő nyíllal 8"/>
          <p:cNvCxnSpPr/>
          <p:nvPr/>
        </p:nvCxnSpPr>
        <p:spPr>
          <a:xfrm>
            <a:off x="5555949" y="1725539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övegdoboz 4"/>
          <p:cNvSpPr txBox="1"/>
          <p:nvPr/>
        </p:nvSpPr>
        <p:spPr>
          <a:xfrm>
            <a:off x="5405480" y="12934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7" name="Szövegdoboz 5"/>
          <p:cNvSpPr txBox="1"/>
          <p:nvPr/>
        </p:nvSpPr>
        <p:spPr>
          <a:xfrm>
            <a:off x="6817727" y="129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cxnSp>
        <p:nvCxnSpPr>
          <p:cNvPr id="8" name="Egyenes összekötő nyíllal 8"/>
          <p:cNvCxnSpPr/>
          <p:nvPr/>
        </p:nvCxnSpPr>
        <p:spPr>
          <a:xfrm>
            <a:off x="5509911" y="2988728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övegdoboz 11"/>
          <p:cNvSpPr txBox="1"/>
          <p:nvPr/>
        </p:nvSpPr>
        <p:spPr>
          <a:xfrm>
            <a:off x="5359442" y="255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0" name="Szövegdoboz 12"/>
          <p:cNvSpPr txBox="1"/>
          <p:nvPr/>
        </p:nvSpPr>
        <p:spPr>
          <a:xfrm>
            <a:off x="6771689" y="255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1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@</a:t>
            </a:r>
            <a:r>
              <a:rPr lang="hu-HU" dirty="0" err="1"/>
              <a:t>OneToMany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cascade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CascadeType.ALL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orphanRemoval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hu-HU" sz="1900" dirty="0"/>
              <a:t/>
            </a:r>
            <a:br>
              <a:rPr lang="hu-HU" sz="1900" dirty="0"/>
            </a:br>
            <a:endParaRPr lang="hu-HU" dirty="0"/>
          </a:p>
          <a:p>
            <a:r>
              <a:rPr lang="hu-HU" dirty="0"/>
              <a:t>@</a:t>
            </a:r>
            <a:r>
              <a:rPr lang="hu-HU" dirty="0" err="1"/>
              <a:t>ManyToMany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(…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r>
              <a:rPr lang="hu-HU" dirty="0"/>
              <a:t>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JoinTable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joinColumns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inverseJoinColumns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="…"))</a:t>
            </a:r>
          </a:p>
        </p:txBody>
      </p:sp>
      <p:sp>
        <p:nvSpPr>
          <p:cNvPr id="5" name="Folyamatábra: Döntés 12"/>
          <p:cNvSpPr/>
          <p:nvPr/>
        </p:nvSpPr>
        <p:spPr>
          <a:xfrm>
            <a:off x="6147568" y="2796370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Egyenes összekötő nyíllal 13"/>
          <p:cNvCxnSpPr/>
          <p:nvPr/>
        </p:nvCxnSpPr>
        <p:spPr>
          <a:xfrm flipV="1">
            <a:off x="6566665" y="2917702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7" name="Szövegdoboz 8"/>
          <p:cNvSpPr txBox="1"/>
          <p:nvPr/>
        </p:nvSpPr>
        <p:spPr>
          <a:xfrm>
            <a:off x="6033773" y="25123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8" name="Szövegdoboz 9"/>
          <p:cNvSpPr txBox="1"/>
          <p:nvPr/>
        </p:nvSpPr>
        <p:spPr>
          <a:xfrm>
            <a:off x="7534231" y="2487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9" name="Folyamatábra: Döntés 12"/>
          <p:cNvSpPr/>
          <p:nvPr/>
        </p:nvSpPr>
        <p:spPr>
          <a:xfrm>
            <a:off x="6147568" y="1657783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0" name="Egyenes összekötő nyíllal 13"/>
          <p:cNvCxnSpPr/>
          <p:nvPr/>
        </p:nvCxnSpPr>
        <p:spPr>
          <a:xfrm flipV="1">
            <a:off x="6566665" y="1779115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11" name="Szövegdoboz 12"/>
          <p:cNvSpPr txBox="1"/>
          <p:nvPr/>
        </p:nvSpPr>
        <p:spPr>
          <a:xfrm>
            <a:off x="6033773" y="1373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2" name="Szövegdoboz 13"/>
          <p:cNvSpPr txBox="1"/>
          <p:nvPr/>
        </p:nvSpPr>
        <p:spPr>
          <a:xfrm>
            <a:off x="7446394" y="1352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86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1324" y="884736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Cascade</a:t>
            </a:r>
            <a:endParaRPr lang="hu-H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24" y="1452664"/>
            <a:ext cx="7128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Kapcsolódó </a:t>
            </a:r>
            <a:r>
              <a:rPr lang="hu-HU" dirty="0" err="1" smtClean="0"/>
              <a:t>Entityken</a:t>
            </a:r>
            <a:r>
              <a:rPr lang="hu-HU" dirty="0" smtClean="0"/>
              <a:t> milyen műveleteket kell automatikusan elvégezni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Típusai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DETACH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PERSIST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1324" y="884736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Fetch</a:t>
            </a:r>
            <a:endParaRPr lang="hu-H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24" y="1452664"/>
            <a:ext cx="830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Kapcsolódó </a:t>
            </a:r>
            <a:r>
              <a:rPr lang="hu-HU" dirty="0" err="1" smtClean="0"/>
              <a:t>Entityk</a:t>
            </a:r>
            <a:r>
              <a:rPr lang="hu-HU" dirty="0" smtClean="0"/>
              <a:t> mikor töltődjenek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Típusai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EAGER – amikor a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betöltődik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LAZY – amikor hivatkozunk az asszociációra (</a:t>
            </a:r>
            <a:r>
              <a:rPr lang="hu-HU" dirty="0" err="1" smtClean="0"/>
              <a:t>getter</a:t>
            </a:r>
            <a:r>
              <a:rPr lang="hu-HU" dirty="0" smtClean="0"/>
              <a:t> hívásakor)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ORM = </a:t>
            </a:r>
            <a:r>
              <a:rPr lang="hu-HU" dirty="0" err="1"/>
              <a:t>Object-Relational</a:t>
            </a:r>
            <a:r>
              <a:rPr lang="hu-HU" dirty="0"/>
              <a:t> </a:t>
            </a:r>
            <a:r>
              <a:rPr lang="hu-HU" dirty="0" err="1"/>
              <a:t>Mapping</a:t>
            </a: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Objektum-relációs leképezés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Célja a relációs modell és rekordjainak leképezése objektum orientált fogalmakra és példányokra, oda és vissza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625538" y="3127680"/>
            <a:ext cx="2425336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Relational</a:t>
            </a:r>
            <a:r>
              <a:rPr lang="hu-HU" sz="16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hu-HU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Database</a:t>
            </a:r>
            <a:endParaRPr lang="hu-HU" sz="1600" b="0" i="0" u="none" strike="noStrike" kern="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5258501" y="3127680"/>
            <a:ext cx="3169913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l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Object Oriented Environment</a:t>
            </a:r>
          </a:p>
        </p:txBody>
      </p:sp>
      <p:sp>
        <p:nvSpPr>
          <p:cNvPr id="7" name="Balra-jobbra nyíl 6"/>
          <p:cNvSpPr/>
          <p:nvPr/>
        </p:nvSpPr>
        <p:spPr>
          <a:xfrm>
            <a:off x="3050875" y="3218096"/>
            <a:ext cx="2207626" cy="6423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80086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6" name="Szabadkézi sokszög 4"/>
          <p:cNvSpPr/>
          <p:nvPr/>
        </p:nvSpPr>
        <p:spPr>
          <a:xfrm>
            <a:off x="1066803" y="1293491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Relációk (Táblák)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DDL</a:t>
            </a:r>
          </a:p>
        </p:txBody>
      </p:sp>
      <p:sp>
        <p:nvSpPr>
          <p:cNvPr id="7" name="Szabadkézi sokszög 8"/>
          <p:cNvSpPr/>
          <p:nvPr/>
        </p:nvSpPr>
        <p:spPr>
          <a:xfrm>
            <a:off x="5699766" y="1293491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Osztályok</a:t>
            </a:r>
          </a:p>
        </p:txBody>
      </p:sp>
      <p:sp>
        <p:nvSpPr>
          <p:cNvPr id="8" name="Balra-jobbra nyíl 6"/>
          <p:cNvSpPr/>
          <p:nvPr/>
        </p:nvSpPr>
        <p:spPr>
          <a:xfrm>
            <a:off x="3492139" y="1383907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9" name="Szabadkézi sokszög 4"/>
          <p:cNvSpPr/>
          <p:nvPr/>
        </p:nvSpPr>
        <p:spPr>
          <a:xfrm>
            <a:off x="1066803" y="2046783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Attribútumok (Mezők)</a:t>
            </a:r>
          </a:p>
        </p:txBody>
      </p:sp>
      <p:sp>
        <p:nvSpPr>
          <p:cNvPr id="10" name="Szabadkézi sokszög 8"/>
          <p:cNvSpPr/>
          <p:nvPr/>
        </p:nvSpPr>
        <p:spPr>
          <a:xfrm>
            <a:off x="5699766" y="2046783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Adattagok</a:t>
            </a:r>
          </a:p>
        </p:txBody>
      </p:sp>
      <p:sp>
        <p:nvSpPr>
          <p:cNvPr id="11" name="Balra-jobbra nyíl 9"/>
          <p:cNvSpPr/>
          <p:nvPr/>
        </p:nvSpPr>
        <p:spPr>
          <a:xfrm>
            <a:off x="3492139" y="2137198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2" name="Szabadkézi sokszög 4"/>
          <p:cNvSpPr/>
          <p:nvPr/>
        </p:nvSpPr>
        <p:spPr>
          <a:xfrm>
            <a:off x="1066803" y="280007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Elsődleges kulcsok</a:t>
            </a:r>
          </a:p>
        </p:txBody>
      </p:sp>
      <p:sp>
        <p:nvSpPr>
          <p:cNvPr id="13" name="Szabadkézi sokszög 11"/>
          <p:cNvSpPr/>
          <p:nvPr/>
        </p:nvSpPr>
        <p:spPr>
          <a:xfrm>
            <a:off x="5699766" y="280007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Speciális adattagok, azonosítók</a:t>
            </a:r>
          </a:p>
        </p:txBody>
      </p:sp>
      <p:sp>
        <p:nvSpPr>
          <p:cNvPr id="14" name="Balra-jobbra nyíl 12"/>
          <p:cNvSpPr/>
          <p:nvPr/>
        </p:nvSpPr>
        <p:spPr>
          <a:xfrm>
            <a:off x="3492139" y="2890490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5" name="Szabadkézi sokszög 4"/>
          <p:cNvSpPr/>
          <p:nvPr/>
        </p:nvSpPr>
        <p:spPr>
          <a:xfrm>
            <a:off x="1066803" y="3553357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Külső kulcsok</a:t>
            </a:r>
          </a:p>
        </p:txBody>
      </p:sp>
      <p:sp>
        <p:nvSpPr>
          <p:cNvPr id="16" name="Szabadkézi sokszög 17"/>
          <p:cNvSpPr/>
          <p:nvPr/>
        </p:nvSpPr>
        <p:spPr>
          <a:xfrm>
            <a:off x="5699766" y="3553357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Asszociációk</a:t>
            </a:r>
          </a:p>
        </p:txBody>
      </p:sp>
      <p:sp>
        <p:nvSpPr>
          <p:cNvPr id="17" name="Balra-jobbra nyíl 18"/>
          <p:cNvSpPr/>
          <p:nvPr/>
        </p:nvSpPr>
        <p:spPr>
          <a:xfrm>
            <a:off x="3492139" y="3643782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8" name="Szabadkézi sokszög 4"/>
          <p:cNvSpPr/>
          <p:nvPr/>
        </p:nvSpPr>
        <p:spPr>
          <a:xfrm>
            <a:off x="1066803" y="4306649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SQL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DML</a:t>
            </a:r>
          </a:p>
        </p:txBody>
      </p:sp>
      <p:sp>
        <p:nvSpPr>
          <p:cNvPr id="19" name="Szabadkézi sokszög 20"/>
          <p:cNvSpPr/>
          <p:nvPr/>
        </p:nvSpPr>
        <p:spPr>
          <a:xfrm>
            <a:off x="5699766" y="4306649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JPQL</a:t>
            </a:r>
          </a:p>
        </p:txBody>
      </p:sp>
      <p:sp>
        <p:nvSpPr>
          <p:cNvPr id="20" name="Balra-jobbra nyíl 21"/>
          <p:cNvSpPr/>
          <p:nvPr/>
        </p:nvSpPr>
        <p:spPr>
          <a:xfrm>
            <a:off x="3492139" y="4397065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32299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Megvalósítások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TopLink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EclipseLink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OpenJPA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Hibernate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Szabvány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JPA – Java </a:t>
            </a:r>
            <a:r>
              <a:rPr lang="hu-HU" dirty="0" err="1" smtClean="0"/>
              <a:t>Persistence</a:t>
            </a:r>
            <a:r>
              <a:rPr lang="hu-HU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1035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2006 – Java EE 5 – EJB 3.0 – JSR 220 – JPA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2009 – Java EE 6 – JSR 317 – JPA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2013 – Java EE 7 – JSR 338 – JPA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docs.oracle.com/javaee/7/tutorial/partpersist.htm#BNBPY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http://docs.jboss.org/hibernate/orm/5.0/userGuide/en-US/html_single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226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eszközei</a:t>
            </a:r>
            <a:endParaRPr lang="hu-HU" dirty="0">
              <a:latin typeface="+mj-lt"/>
            </a:endParaRPr>
          </a:p>
        </p:txBody>
      </p:sp>
      <p:grpSp>
        <p:nvGrpSpPr>
          <p:cNvPr id="5" name="Csoportba foglalás 30"/>
          <p:cNvGrpSpPr/>
          <p:nvPr/>
        </p:nvGrpSpPr>
        <p:grpSpPr>
          <a:xfrm>
            <a:off x="2082289" y="3037563"/>
            <a:ext cx="776719" cy="571810"/>
            <a:chOff x="2082289" y="3037563"/>
            <a:chExt cx="776719" cy="571810"/>
          </a:xfrm>
        </p:grpSpPr>
        <p:sp>
          <p:nvSpPr>
            <p:cNvPr id="6" name="Szövegdoboz 25"/>
            <p:cNvSpPr txBox="1"/>
            <p:nvPr/>
          </p:nvSpPr>
          <p:spPr>
            <a:xfrm>
              <a:off x="2082289" y="3037563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7" name="Szövegdoboz 26"/>
            <p:cNvSpPr txBox="1"/>
            <p:nvPr/>
          </p:nvSpPr>
          <p:spPr>
            <a:xfrm>
              <a:off x="2082289" y="3355454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8" name="Szövegdoboz 27"/>
            <p:cNvSpPr txBox="1"/>
            <p:nvPr/>
          </p:nvSpPr>
          <p:spPr>
            <a:xfrm>
              <a:off x="2273591" y="3155256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grpSp>
        <p:nvGrpSpPr>
          <p:cNvPr id="9" name="Csoportba foglalás 31"/>
          <p:cNvGrpSpPr/>
          <p:nvPr/>
        </p:nvGrpSpPr>
        <p:grpSpPr>
          <a:xfrm>
            <a:off x="6616186" y="3030019"/>
            <a:ext cx="776719" cy="571801"/>
            <a:chOff x="6616186" y="3030019"/>
            <a:chExt cx="776719" cy="571801"/>
          </a:xfrm>
        </p:grpSpPr>
        <p:sp>
          <p:nvSpPr>
            <p:cNvPr id="10" name="Szövegdoboz 32"/>
            <p:cNvSpPr txBox="1"/>
            <p:nvPr/>
          </p:nvSpPr>
          <p:spPr>
            <a:xfrm>
              <a:off x="6616186" y="3030019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11" name="Szövegdoboz 33"/>
            <p:cNvSpPr txBox="1"/>
            <p:nvPr/>
          </p:nvSpPr>
          <p:spPr>
            <a:xfrm>
              <a:off x="6616186" y="3347901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12" name="Szövegdoboz 34"/>
            <p:cNvSpPr txBox="1"/>
            <p:nvPr/>
          </p:nvSpPr>
          <p:spPr>
            <a:xfrm>
              <a:off x="6807488" y="3147712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13" name="Szabadkézi sokszög 4"/>
          <p:cNvSpPr/>
          <p:nvPr/>
        </p:nvSpPr>
        <p:spPr>
          <a:xfrm>
            <a:off x="1101641" y="246370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Unit</a:t>
            </a:r>
          </a:p>
        </p:txBody>
      </p:sp>
      <p:sp>
        <p:nvSpPr>
          <p:cNvPr id="14" name="Szabadkézi sokszög 8"/>
          <p:cNvSpPr/>
          <p:nvPr/>
        </p:nvSpPr>
        <p:spPr>
          <a:xfrm>
            <a:off x="5560429" y="1388196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JEE </a:t>
            </a:r>
            <a:r>
              <a:rPr lang="hu-HU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</a:t>
            </a:r>
            <a:endParaRPr lang="hu-HU" sz="16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Szabadkézi sokszög 8"/>
          <p:cNvSpPr/>
          <p:nvPr/>
        </p:nvSpPr>
        <p:spPr>
          <a:xfrm>
            <a:off x="5560429" y="246370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EntityManagerFactory</a:t>
            </a:r>
          </a:p>
        </p:txBody>
      </p:sp>
      <p:sp>
        <p:nvSpPr>
          <p:cNvPr id="16" name="Szabadkézi sokszög 8"/>
          <p:cNvSpPr/>
          <p:nvPr/>
        </p:nvSpPr>
        <p:spPr>
          <a:xfrm>
            <a:off x="5560429" y="3539212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</a:t>
            </a:r>
          </a:p>
        </p:txBody>
      </p:sp>
      <p:sp>
        <p:nvSpPr>
          <p:cNvPr id="17" name="Szabadkézi sokszög 4"/>
          <p:cNvSpPr/>
          <p:nvPr/>
        </p:nvSpPr>
        <p:spPr>
          <a:xfrm>
            <a:off x="1101641" y="3539212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Context</a:t>
            </a:r>
          </a:p>
        </p:txBody>
      </p:sp>
      <p:cxnSp>
        <p:nvCxnSpPr>
          <p:cNvPr id="18" name="Egyenes összekötő nyíllal 11"/>
          <p:cNvCxnSpPr>
            <a:stCxn id="15" idx="3"/>
            <a:endCxn id="13" idx="1"/>
          </p:cNvCxnSpPr>
          <p:nvPr/>
        </p:nvCxnSpPr>
        <p:spPr>
          <a:xfrm flipH="1">
            <a:off x="3526977" y="2748233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13"/>
          <p:cNvCxnSpPr>
            <a:stCxn id="16" idx="3"/>
            <a:endCxn id="17" idx="1"/>
          </p:cNvCxnSpPr>
          <p:nvPr/>
        </p:nvCxnSpPr>
        <p:spPr>
          <a:xfrm flipH="1">
            <a:off x="3526977" y="3823741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15"/>
          <p:cNvCxnSpPr>
            <a:stCxn id="13" idx="2"/>
            <a:endCxn id="17" idx="0"/>
          </p:cNvCxnSpPr>
          <p:nvPr/>
        </p:nvCxnSpPr>
        <p:spPr>
          <a:xfrm>
            <a:off x="2314309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19"/>
          <p:cNvCxnSpPr>
            <a:stCxn id="14" idx="2"/>
            <a:endCxn id="15" idx="0"/>
          </p:cNvCxnSpPr>
          <p:nvPr/>
        </p:nvCxnSpPr>
        <p:spPr>
          <a:xfrm>
            <a:off x="6842765" y="1957254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22"/>
          <p:cNvCxnSpPr>
            <a:stCxn id="15" idx="2"/>
            <a:endCxn id="16" idx="0"/>
          </p:cNvCxnSpPr>
          <p:nvPr/>
        </p:nvCxnSpPr>
        <p:spPr>
          <a:xfrm>
            <a:off x="6842765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grpSp>
        <p:nvGrpSpPr>
          <p:cNvPr id="23" name="Csoportba foglalás 36"/>
          <p:cNvGrpSpPr/>
          <p:nvPr/>
        </p:nvGrpSpPr>
        <p:grpSpPr>
          <a:xfrm>
            <a:off x="6616186" y="1957254"/>
            <a:ext cx="776719" cy="571811"/>
            <a:chOff x="6616186" y="1957254"/>
            <a:chExt cx="776719" cy="571811"/>
          </a:xfrm>
        </p:grpSpPr>
        <p:sp>
          <p:nvSpPr>
            <p:cNvPr id="24" name="Szövegdoboz 37"/>
            <p:cNvSpPr txBox="1"/>
            <p:nvPr/>
          </p:nvSpPr>
          <p:spPr>
            <a:xfrm>
              <a:off x="6616186" y="1957254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25" name="Szövegdoboz 38"/>
            <p:cNvSpPr txBox="1"/>
            <p:nvPr/>
          </p:nvSpPr>
          <p:spPr>
            <a:xfrm>
              <a:off x="6616186" y="2275146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26" name="Szövegdoboz 39"/>
            <p:cNvSpPr txBox="1"/>
            <p:nvPr/>
          </p:nvSpPr>
          <p:spPr>
            <a:xfrm>
              <a:off x="6807488" y="2074947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27" name="Szövegdoboz 41"/>
          <p:cNvSpPr txBox="1"/>
          <p:nvPr/>
        </p:nvSpPr>
        <p:spPr>
          <a:xfrm>
            <a:off x="3530498" y="2783643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8" name="Szövegdoboz 42"/>
          <p:cNvSpPr txBox="1"/>
          <p:nvPr/>
        </p:nvSpPr>
        <p:spPr>
          <a:xfrm>
            <a:off x="5308430" y="3929652"/>
            <a:ext cx="251990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*</a:t>
            </a:r>
          </a:p>
        </p:txBody>
      </p:sp>
      <p:sp>
        <p:nvSpPr>
          <p:cNvPr id="29" name="Szövegdoboz 43"/>
          <p:cNvSpPr txBox="1"/>
          <p:nvPr/>
        </p:nvSpPr>
        <p:spPr>
          <a:xfrm>
            <a:off x="4068247" y="2479011"/>
            <a:ext cx="950902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configured by</a:t>
            </a:r>
          </a:p>
        </p:txBody>
      </p:sp>
      <p:sp>
        <p:nvSpPr>
          <p:cNvPr id="30" name="Szövegdoboz 44"/>
          <p:cNvSpPr txBox="1"/>
          <p:nvPr/>
        </p:nvSpPr>
        <p:spPr>
          <a:xfrm>
            <a:off x="5312417" y="2798658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1" name="Szövegdoboz 45"/>
          <p:cNvSpPr txBox="1"/>
          <p:nvPr/>
        </p:nvSpPr>
        <p:spPr>
          <a:xfrm>
            <a:off x="3525368" y="3929652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2" name="Szövegdoboz 46"/>
          <p:cNvSpPr txBox="1"/>
          <p:nvPr/>
        </p:nvSpPr>
        <p:spPr>
          <a:xfrm>
            <a:off x="4232556" y="3573429"/>
            <a:ext cx="622285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35413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Persistence</a:t>
            </a:r>
            <a:r>
              <a:rPr lang="hu-HU" dirty="0" smtClean="0">
                <a:latin typeface="+mj-lt"/>
              </a:rPr>
              <a:t> Unit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Entitás osztályok konfigurációs egysége, melyeket egyazon adatbázisban kezelünk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Következőket definiálja: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Kezelt osztályok (Minősített osztálynevek)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Kapcsolat információk (</a:t>
            </a:r>
            <a:r>
              <a:rPr lang="hu-HU" dirty="0" err="1"/>
              <a:t>DataSource</a:t>
            </a:r>
            <a:r>
              <a:rPr lang="hu-HU" dirty="0"/>
              <a:t> vagy JDBC)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Tranzakciós beállítások (JTA, RESOURCE_LOCAL)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Egyéb paraméterek, implementáció specifikus tulajdonságok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persistence.xml</a:t>
            </a:r>
            <a:r>
              <a:rPr lang="hu-HU" dirty="0" smtClean="0"/>
              <a:t> </a:t>
            </a:r>
            <a:r>
              <a:rPr lang="hu-HU" dirty="0"/>
              <a:t>és/vagy annotációk</a:t>
            </a:r>
          </a:p>
        </p:txBody>
      </p:sp>
    </p:spTree>
    <p:extLst>
      <p:ext uri="{BB962C8B-B14F-4D97-AF65-F5344CB8AC3E}">
        <p14:creationId xmlns:p14="http://schemas.microsoft.com/office/powerpoint/2010/main" val="4167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p</a:t>
            </a:r>
            <a:r>
              <a:rPr lang="hu-HU" dirty="0" err="1" smtClean="0">
                <a:latin typeface="+mj-lt"/>
              </a:rPr>
              <a:t>ersistence.xml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u-HU" sz="2000" dirty="0"/>
              <a:t>Lehetőség van XML-ben megadni a </a:t>
            </a:r>
            <a:r>
              <a:rPr lang="hu-HU" sz="2000" dirty="0" err="1" smtClean="0"/>
              <a:t>persistence</a:t>
            </a:r>
            <a:r>
              <a:rPr lang="hu-HU" sz="2000" dirty="0" smtClean="0"/>
              <a:t> </a:t>
            </a:r>
            <a:r>
              <a:rPr lang="hu-HU" sz="2000" dirty="0"/>
              <a:t>unit definícióját: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&lt;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name</a:t>
            </a:r>
            <a:r>
              <a:rPr lang="hu-HU" sz="1400" dirty="0">
                <a:latin typeface="Calibri" pitchFamily="34"/>
              </a:rPr>
              <a:t>="</a:t>
            </a:r>
            <a:r>
              <a:rPr lang="hu-HU" sz="1400" dirty="0" err="1">
                <a:latin typeface="Calibri" pitchFamily="34"/>
              </a:rPr>
              <a:t>OrderManagement</a:t>
            </a:r>
            <a:r>
              <a:rPr lang="hu-HU" sz="1400" dirty="0">
                <a:latin typeface="Calibri" pitchFamily="34"/>
              </a:rPr>
              <a:t>"&gt;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This</a:t>
            </a:r>
            <a:r>
              <a:rPr lang="hu-HU" sz="1400" dirty="0">
                <a:latin typeface="Calibri" pitchFamily="34"/>
              </a:rPr>
              <a:t> unit </a:t>
            </a:r>
            <a:r>
              <a:rPr lang="hu-HU" sz="1400" dirty="0" err="1">
                <a:latin typeface="Calibri" pitchFamily="34"/>
              </a:rPr>
              <a:t>manages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orders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customers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does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not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rely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on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vendor-specific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features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can</a:t>
            </a:r>
            <a:endParaRPr lang="hu-HU" sz="1400" dirty="0">
              <a:latin typeface="Calibri" pitchFamily="34"/>
            </a:endParaRP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therefore</a:t>
            </a:r>
            <a:r>
              <a:rPr lang="hu-HU" sz="1400" dirty="0">
                <a:latin typeface="Calibri" pitchFamily="34"/>
              </a:rPr>
              <a:t> be </a:t>
            </a:r>
            <a:r>
              <a:rPr lang="hu-HU" sz="1400" dirty="0" err="1">
                <a:latin typeface="Calibri" pitchFamily="34"/>
              </a:rPr>
              <a:t>deployed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to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provider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&lt;/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jdbc</a:t>
            </a:r>
            <a:r>
              <a:rPr lang="hu-HU" sz="1400" dirty="0">
                <a:latin typeface="Calibri" pitchFamily="34"/>
              </a:rPr>
              <a:t>/</a:t>
            </a:r>
            <a:r>
              <a:rPr lang="hu-HU" sz="1400" dirty="0" err="1">
                <a:latin typeface="Calibri" pitchFamily="34"/>
              </a:rPr>
              <a:t>MyOrderDB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MyOrderApp.jar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com.widgets.Order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com.widgets.Customer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&lt;/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8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Osztály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/>
              <a:t>Entity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Konkrét táblával rendelkező entitás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MappedSuperclass</a:t>
            </a:r>
            <a:r>
              <a:rPr lang="hu-HU" dirty="0"/>
              <a:t> 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Táblával nem rendelkező entitás, tulajdonságai a hierarchián öröklődnek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Embeddable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Táblával nem rendelkező entitás, tulajdonságai a befoglaló tulajdonságai lesznek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0916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459</Words>
  <Application>Microsoft Office PowerPoint</Application>
  <PresentationFormat>Diavetítés a képernyőre (16:9 oldalarány)</PresentationFormat>
  <Paragraphs>190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PowerPoint bemutató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73</cp:revision>
  <dcterms:created xsi:type="dcterms:W3CDTF">2015-01-25T18:30:45Z</dcterms:created>
  <dcterms:modified xsi:type="dcterms:W3CDTF">2016-03-23T07:40:24Z</dcterms:modified>
</cp:coreProperties>
</file>