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2" r:id="rId5"/>
    <p:sldId id="283" r:id="rId6"/>
    <p:sldId id="284" r:id="rId7"/>
    <p:sldId id="285" r:id="rId8"/>
    <p:sldId id="281" r:id="rId9"/>
    <p:sldId id="258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Entity</a:t>
            </a:r>
            <a:r>
              <a:rPr lang="hu-HU" dirty="0" smtClean="0"/>
              <a:t> Manager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Entity</a:t>
            </a:r>
            <a:r>
              <a:rPr lang="hu-HU" dirty="0" smtClean="0">
                <a:latin typeface="+mj-lt"/>
              </a:rPr>
              <a:t> Manager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 JPA környezet programozási eszköze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Entitások kezelése (CRUD műveletek)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Lekérdezés (</a:t>
            </a:r>
            <a:r>
              <a:rPr lang="hu-HU" dirty="0" err="1"/>
              <a:t>Query</a:t>
            </a:r>
            <a:r>
              <a:rPr lang="hu-HU" dirty="0"/>
              <a:t>, JPQL, SQL)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1900" dirty="0">
                <a:latin typeface="Courier New" pitchFamily="49"/>
                <a:cs typeface="Courier New" pitchFamily="49"/>
              </a:rPr>
              <a:t>@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PersistentContext</a:t>
            </a:r>
            <a:r>
              <a:rPr lang="hu-HU" sz="1900" dirty="0">
                <a:latin typeface="Courier New" pitchFamily="49"/>
                <a:cs typeface="Courier New" pitchFamily="49"/>
              </a:rPr>
              <a:t/>
            </a:r>
            <a:br>
              <a:rPr lang="hu-HU" sz="1900" dirty="0">
                <a:latin typeface="Courier New" pitchFamily="49"/>
                <a:cs typeface="Courier New" pitchFamily="49"/>
              </a:rPr>
            </a:br>
            <a:r>
              <a:rPr lang="hu-HU" sz="1900" dirty="0" err="1">
                <a:latin typeface="Courier New" pitchFamily="49"/>
                <a:cs typeface="Courier New" pitchFamily="49"/>
              </a:rPr>
              <a:t>EntityManager</a:t>
            </a:r>
            <a:r>
              <a:rPr lang="hu-HU" sz="1900" dirty="0">
                <a:latin typeface="Courier New" pitchFamily="49"/>
                <a:cs typeface="Courier New" pitchFamily="49"/>
              </a:rPr>
              <a:t> 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em</a:t>
            </a:r>
            <a:r>
              <a:rPr lang="hu-HU" sz="1900" dirty="0">
                <a:latin typeface="Courier New" pitchFamily="49"/>
                <a:cs typeface="Courier New" pitchFamily="49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Entity</a:t>
            </a:r>
            <a:r>
              <a:rPr lang="hu-HU" dirty="0" smtClean="0">
                <a:latin typeface="+mj-lt"/>
              </a:rPr>
              <a:t> Manager műveletek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Alapműveletek		</a:t>
            </a:r>
            <a:r>
              <a:rPr lang="hu-HU" sz="1900" dirty="0">
                <a:latin typeface="Courier New" pitchFamily="49"/>
                <a:cs typeface="Courier New" pitchFamily="49"/>
              </a:rPr>
              <a:t>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Tárolás 			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persist</a:t>
            </a:r>
            <a:r>
              <a:rPr lang="hu-HU" sz="1900" dirty="0">
                <a:latin typeface="Courier New" pitchFamily="49"/>
                <a:cs typeface="Courier New" pitchFamily="49"/>
              </a:rPr>
              <a:t>/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merge</a:t>
            </a:r>
            <a:endParaRPr lang="hu-HU" sz="1900" dirty="0">
              <a:latin typeface="Courier New" pitchFamily="49"/>
              <a:cs typeface="Courier New" pitchFamily="4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Törlés 			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remove</a:t>
            </a:r>
            <a:endParaRPr lang="hu-HU" sz="1900" dirty="0">
              <a:latin typeface="Courier New" pitchFamily="49"/>
              <a:cs typeface="Courier New" pitchFamily="4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Módosítás 		</a:t>
            </a:r>
            <a:r>
              <a:rPr lang="hu-HU" dirty="0" smtClean="0"/>
              <a:t>	</a:t>
            </a:r>
            <a:r>
              <a:rPr lang="hu-HU" sz="1900" dirty="0" err="1" smtClean="0">
                <a:latin typeface="Courier New" pitchFamily="49"/>
                <a:cs typeface="Courier New" pitchFamily="49"/>
              </a:rPr>
              <a:t>entityInstance.setFooField</a:t>
            </a:r>
            <a:r>
              <a:rPr lang="hu-HU" sz="1900" dirty="0">
                <a:latin typeface="Courier New" pitchFamily="49"/>
                <a:cs typeface="Courier New" pitchFamily="49"/>
              </a:rPr>
              <a:t>(…)</a:t>
            </a:r>
            <a:br>
              <a:rPr lang="hu-HU" sz="1900" dirty="0">
                <a:latin typeface="Courier New" pitchFamily="49"/>
                <a:cs typeface="Courier New" pitchFamily="49"/>
              </a:rPr>
            </a:br>
            <a:r>
              <a:rPr lang="hu-HU" sz="1900" dirty="0">
                <a:latin typeface="Courier New" pitchFamily="49"/>
                <a:cs typeface="Courier New" pitchFamily="49"/>
              </a:rPr>
              <a:t>				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persist</a:t>
            </a:r>
            <a:r>
              <a:rPr lang="hu-HU" sz="1900" dirty="0">
                <a:latin typeface="Courier New" pitchFamily="49"/>
                <a:cs typeface="Courier New" pitchFamily="49"/>
              </a:rPr>
              <a:t>/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merge</a:t>
            </a:r>
            <a:endParaRPr lang="hu-HU" sz="1900" dirty="0">
              <a:latin typeface="Courier New" pitchFamily="49"/>
              <a:cs typeface="Courier New" pitchFamily="4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Frissítés 			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refresh</a:t>
            </a:r>
            <a:endParaRPr lang="hu-HU" sz="1900" dirty="0">
              <a:latin typeface="Courier New" pitchFamily="49"/>
              <a:cs typeface="Courier New" pitchFamily="49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Keresés ID alapján 	</a:t>
            </a:r>
            <a:r>
              <a:rPr lang="hu-HU" dirty="0" smtClean="0"/>
              <a:t>	</a:t>
            </a:r>
            <a:r>
              <a:rPr lang="hu-HU" sz="1900" smtClean="0">
                <a:latin typeface="Courier New" pitchFamily="49"/>
                <a:cs typeface="Courier New" pitchFamily="49"/>
              </a:rPr>
              <a:t>find</a:t>
            </a:r>
            <a:endParaRPr lang="hu-HU" sz="1900" dirty="0">
              <a:latin typeface="Courier New" pitchFamily="49"/>
              <a:cs typeface="Courier New" pitchFamily="4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1900" dirty="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3531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Lekérdezések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createNativeQuery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createNamedQuery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createQuery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CriteriaQuery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JPQL</a:t>
            </a:r>
          </a:p>
        </p:txBody>
      </p:sp>
    </p:spTree>
    <p:extLst>
      <p:ext uri="{BB962C8B-B14F-4D97-AF65-F5344CB8AC3E}">
        <p14:creationId xmlns:p14="http://schemas.microsoft.com/office/powerpoint/2010/main" val="16802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Entity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instance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lifecycle</a:t>
            </a:r>
            <a:endParaRPr lang="hu-HU" dirty="0">
              <a:latin typeface="+mj-lt"/>
            </a:endParaRPr>
          </a:p>
        </p:txBody>
      </p:sp>
      <p:pic>
        <p:nvPicPr>
          <p:cNvPr id="1026" name="Picture 2" descr="http://openjpa.apache.org/builds/1.2.3/apache-openjpa/docs/img/jpa-state-transi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90" y="1451487"/>
            <a:ext cx="423862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Transactions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Container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Entity</a:t>
            </a:r>
            <a:r>
              <a:rPr lang="hu-HU" dirty="0" smtClean="0"/>
              <a:t>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Inject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@</a:t>
            </a:r>
            <a:r>
              <a:rPr lang="hu-HU" dirty="0" err="1" smtClean="0"/>
              <a:t>PersistenceContext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EntityManager</a:t>
            </a:r>
            <a:r>
              <a:rPr lang="hu-HU" dirty="0" smtClean="0"/>
              <a:t> </a:t>
            </a:r>
            <a:r>
              <a:rPr lang="hu-HU" dirty="0" err="1" smtClean="0"/>
              <a:t>operations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transaction</a:t>
            </a:r>
            <a:r>
              <a:rPr lang="hu-HU" dirty="0" smtClean="0"/>
              <a:t> (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container</a:t>
            </a:r>
            <a:r>
              <a:rPr lang="hu-HU" dirty="0" smtClean="0"/>
              <a:t>, </a:t>
            </a:r>
            <a:r>
              <a:rPr lang="hu-HU" dirty="0" err="1" smtClean="0"/>
              <a:t>ie</a:t>
            </a:r>
            <a:r>
              <a:rPr lang="hu-HU" dirty="0" smtClean="0"/>
              <a:t>: @</a:t>
            </a:r>
            <a:r>
              <a:rPr lang="hu-HU" dirty="0" err="1" smtClean="0"/>
              <a:t>Transaction</a:t>
            </a:r>
            <a:r>
              <a:rPr lang="hu-HU" dirty="0" smtClean="0"/>
              <a:t> / @</a:t>
            </a:r>
            <a:r>
              <a:rPr lang="hu-HU" dirty="0" err="1" smtClean="0"/>
              <a:t>TransactionAttribute</a:t>
            </a:r>
            <a:r>
              <a:rPr lang="hu-H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Managed</a:t>
            </a:r>
            <a:r>
              <a:rPr lang="hu-HU" dirty="0" smtClean="0"/>
              <a:t> </a:t>
            </a:r>
            <a:r>
              <a:rPr lang="hu-HU" dirty="0" err="1" smtClean="0"/>
              <a:t>Entity</a:t>
            </a:r>
            <a:r>
              <a:rPr lang="hu-HU" dirty="0" smtClean="0"/>
              <a:t>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EntityManager</a:t>
            </a:r>
            <a:r>
              <a:rPr lang="hu-HU" dirty="0" smtClean="0"/>
              <a:t> </a:t>
            </a:r>
            <a:r>
              <a:rPr lang="hu-HU" dirty="0" err="1" smtClean="0"/>
              <a:t>operations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transaction</a:t>
            </a:r>
            <a:r>
              <a:rPr lang="hu-HU" dirty="0" smtClean="0"/>
              <a:t> </a:t>
            </a:r>
            <a:r>
              <a:rPr lang="hu-HU" dirty="0" err="1" smtClean="0"/>
              <a:t>started</a:t>
            </a:r>
            <a:r>
              <a:rPr lang="hu-HU" dirty="0" smtClean="0"/>
              <a:t> and ended </a:t>
            </a:r>
            <a:r>
              <a:rPr lang="hu-HU" dirty="0" err="1" smtClean="0"/>
              <a:t>by</a:t>
            </a:r>
            <a:endParaRPr lang="hu-HU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em.getTransaction</a:t>
            </a:r>
            <a:r>
              <a:rPr lang="hu-HU" dirty="0" smtClean="0"/>
              <a:t>().</a:t>
            </a:r>
            <a:r>
              <a:rPr lang="hu-HU" dirty="0" err="1" smtClean="0"/>
              <a:t>begin</a:t>
            </a:r>
            <a:r>
              <a:rPr lang="hu-HU" dirty="0" smtClean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err="1"/>
              <a:t>e</a:t>
            </a:r>
            <a:r>
              <a:rPr lang="hu-HU" dirty="0" err="1" smtClean="0"/>
              <a:t>m.getTransaction</a:t>
            </a:r>
            <a:r>
              <a:rPr lang="hu-HU" dirty="0" smtClean="0"/>
              <a:t>().</a:t>
            </a:r>
            <a:r>
              <a:rPr lang="hu-HU" dirty="0" err="1" smtClean="0"/>
              <a:t>commit</a:t>
            </a:r>
            <a:r>
              <a:rPr lang="hu-HU" dirty="0" smtClean="0"/>
              <a:t>() / .</a:t>
            </a:r>
            <a:r>
              <a:rPr lang="hu-HU" dirty="0" err="1" smtClean="0"/>
              <a:t>rollback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84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Módosítások kezelése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módosító művelet, </a:t>
            </a:r>
            <a:r>
              <a:rPr lang="hu-HU" dirty="0" err="1" smtClean="0"/>
              <a:t>ie</a:t>
            </a:r>
            <a:r>
              <a:rPr lang="hu-HU" dirty="0" smtClean="0"/>
              <a:t>: </a:t>
            </a:r>
            <a:r>
              <a:rPr lang="hu-HU" dirty="0" err="1" smtClean="0"/>
              <a:t>em.merge</a:t>
            </a:r>
            <a:r>
              <a:rPr lang="hu-HU" dirty="0" smtClean="0"/>
              <a:t>(), </a:t>
            </a:r>
            <a:r>
              <a:rPr lang="hu-HU" dirty="0" err="1" smtClean="0"/>
              <a:t>em.remove</a:t>
            </a:r>
            <a:r>
              <a:rPr lang="hu-HU" dirty="0" smtClean="0"/>
              <a:t>(), </a:t>
            </a:r>
            <a:r>
              <a:rPr lang="hu-HU" dirty="0" err="1" smtClean="0"/>
              <a:t>managedEntityInstance.setXY</a:t>
            </a:r>
            <a:r>
              <a:rPr lang="hu-HU" dirty="0" smtClean="0"/>
              <a:t>(…)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err="1" smtClean="0"/>
              <a:t>persistence</a:t>
            </a:r>
            <a:r>
              <a:rPr lang="hu-HU" dirty="0" smtClean="0"/>
              <a:t> </a:t>
            </a:r>
            <a:r>
              <a:rPr lang="hu-HU" dirty="0" err="1" smtClean="0"/>
              <a:t>context-et</a:t>
            </a:r>
            <a:r>
              <a:rPr lang="hu-HU" dirty="0" smtClean="0"/>
              <a:t> változtatja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az adatbázist nem biztos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tranzakció végén a </a:t>
            </a:r>
            <a:r>
              <a:rPr lang="hu-HU" dirty="0" err="1" smtClean="0"/>
              <a:t>persistence</a:t>
            </a:r>
            <a:r>
              <a:rPr lang="hu-HU" dirty="0" smtClean="0"/>
              <a:t> </a:t>
            </a:r>
            <a:r>
              <a:rPr lang="hu-HU" dirty="0" err="1" smtClean="0"/>
              <a:t>contextben</a:t>
            </a:r>
            <a:r>
              <a:rPr lang="hu-HU" dirty="0" smtClean="0"/>
              <a:t> lévő módosítások az adatbázisba is kiíródnak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!!! </a:t>
            </a:r>
            <a:r>
              <a:rPr lang="hu-HU" dirty="0" err="1" smtClean="0"/>
              <a:t>Query</a:t>
            </a:r>
            <a:r>
              <a:rPr lang="hu-HU" dirty="0" smtClean="0"/>
              <a:t> mindig azonnal fut az adatbázison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06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JPA DAO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Az  Entitások alapműveleteit </a:t>
            </a:r>
            <a:r>
              <a:rPr lang="hu-HU" dirty="0" err="1"/>
              <a:t>DAO-val</a:t>
            </a:r>
            <a:r>
              <a:rPr lang="hu-HU" dirty="0"/>
              <a:t> valósítjuk meg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CRUD alapműveletek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Transzformációk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DTO → </a:t>
            </a:r>
            <a:r>
              <a:rPr lang="hu-HU" dirty="0" err="1"/>
              <a:t>Entity</a:t>
            </a:r>
            <a:endParaRPr lang="hu-H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 err="1"/>
              <a:t>Entity</a:t>
            </a:r>
            <a:r>
              <a:rPr lang="hu-HU" dirty="0"/>
              <a:t> → DTO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Finderek</a:t>
            </a:r>
            <a:r>
              <a:rPr lang="hu-HU" dirty="0"/>
              <a:t> </a:t>
            </a:r>
            <a:r>
              <a:rPr lang="hu-HU" sz="1600" dirty="0">
                <a:solidFill>
                  <a:srgbClr val="7F7F7F"/>
                </a:solidFill>
              </a:rPr>
              <a:t>Az adott típusú entitás lekérdezése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Azonosító alapján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Egyedi mezők alapján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Tartalom alapján</a:t>
            </a:r>
          </a:p>
        </p:txBody>
      </p:sp>
    </p:spTree>
    <p:extLst>
      <p:ext uri="{BB962C8B-B14F-4D97-AF65-F5344CB8AC3E}">
        <p14:creationId xmlns:p14="http://schemas.microsoft.com/office/powerpoint/2010/main" val="13437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196</Words>
  <Application>Microsoft Office PowerPoint</Application>
  <PresentationFormat>Diavetítés a képernyőre (16:9 oldalarány)</PresentationFormat>
  <Paragraphs>55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Office-téma</vt:lpstr>
      <vt:lpstr>PowerPoint bemutató</vt:lpstr>
      <vt:lpstr>Java EE – Entity Manager</vt:lpstr>
      <vt:lpstr>Java EE – Entity Manager</vt:lpstr>
      <vt:lpstr>Java EE – Entity Manager</vt:lpstr>
      <vt:lpstr>Java EE – Entity Manager</vt:lpstr>
      <vt:lpstr>Java EE – Entity Manager</vt:lpstr>
      <vt:lpstr>Java EE – Entity Manager</vt:lpstr>
      <vt:lpstr>Java EE – Entity Manager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50</cp:revision>
  <dcterms:created xsi:type="dcterms:W3CDTF">2015-01-25T18:30:45Z</dcterms:created>
  <dcterms:modified xsi:type="dcterms:W3CDTF">2016-03-23T07:41:13Z</dcterms:modified>
</cp:coreProperties>
</file>