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html/E13946_04/ejb3_langref.html#ejb3_langref_Joins" TargetMode="External"/><Relationship Id="rId2" Type="http://schemas.openxmlformats.org/officeDocument/2006/relationships/hyperlink" Target="https://docs.oracle.com/javaee/7/tutorial/persistence-querylanguage003.htm#BNBT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JPQL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JPQL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68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2200" dirty="0"/>
              <a:t>A JPA lekérdező nyelve</a:t>
            </a:r>
          </a:p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2200" dirty="0"/>
              <a:t>Felépítése egy OO SQL SELECT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Táblák helyett osztályok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Mezők helyett attribútumok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Külső kulcsok helyett asszociációk</a:t>
            </a:r>
          </a:p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2200" dirty="0">
                <a:cs typeface="Courier New" pitchFamily="49"/>
              </a:rPr>
              <a:t>Különbségek: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Összekapcsolásokban navigálunk az asszociációkon</a:t>
            </a:r>
            <a:br>
              <a:rPr lang="hu-HU" sz="1900" dirty="0"/>
            </a:br>
            <a:r>
              <a:rPr lang="hu-HU" sz="1500" dirty="0">
                <a:solidFill>
                  <a:srgbClr val="7F7F7F"/>
                </a:solidFill>
              </a:rPr>
              <a:t>nem csak a FROM részben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Megjelennek a tömb operátorok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700" dirty="0"/>
              <a:t>IS EMPTY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700" dirty="0"/>
              <a:t>IS NOT EMPTY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JOIN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JOIN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WHERE </a:t>
            </a:r>
            <a:r>
              <a:rPr lang="hu-HU" dirty="0" err="1">
                <a:latin typeface="Courier New" pitchFamily="49"/>
                <a:cs typeface="Courier New" pitchFamily="49"/>
              </a:rPr>
              <a:t>item.productCode</a:t>
            </a:r>
            <a:r>
              <a:rPr lang="hu-HU" dirty="0">
                <a:latin typeface="Courier New" pitchFamily="49"/>
                <a:cs typeface="Courier New" pitchFamily="49"/>
              </a:rPr>
              <a:t> = :</a:t>
            </a:r>
            <a:r>
              <a:rPr lang="hu-HU" dirty="0" err="1">
                <a:latin typeface="Courier New" pitchFamily="49"/>
                <a:cs typeface="Courier New" pitchFamily="49"/>
              </a:rPr>
              <a:t>pCode</a:t>
            </a: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WHERE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IS NOT EMPTY</a:t>
            </a: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u-HU" dirty="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5146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Lekérdezések definiálása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900" dirty="0" smtClean="0"/>
              <a:t>Nem </a:t>
            </a:r>
            <a:r>
              <a:rPr lang="hu-HU" sz="1900" dirty="0"/>
              <a:t>nevesített</a:t>
            </a:r>
            <a:br>
              <a:rPr lang="hu-HU" sz="1900" dirty="0"/>
            </a:br>
            <a:r>
              <a:rPr lang="hu-HU" dirty="0" err="1">
                <a:latin typeface="Courier New" pitchFamily="49"/>
                <a:cs typeface="Courier New" pitchFamily="49"/>
              </a:rPr>
              <a:t>Query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query</a:t>
            </a:r>
            <a:r>
              <a:rPr lang="hu-HU" dirty="0">
                <a:latin typeface="Courier New" pitchFamily="49"/>
                <a:cs typeface="Courier New" pitchFamily="49"/>
              </a:rPr>
              <a:t> = </a:t>
            </a:r>
            <a:r>
              <a:rPr lang="hu-HU" dirty="0" err="1">
                <a:latin typeface="Courier New" pitchFamily="49"/>
                <a:cs typeface="Courier New" pitchFamily="49"/>
              </a:rPr>
              <a:t>em.createQuery</a:t>
            </a:r>
            <a:r>
              <a:rPr lang="hu-HU" dirty="0">
                <a:latin typeface="Courier New" pitchFamily="49"/>
                <a:cs typeface="Courier New" pitchFamily="49"/>
              </a:rPr>
              <a:t>(</a:t>
            </a:r>
            <a:r>
              <a:rPr lang="en-US" dirty="0">
                <a:latin typeface="Courier New" pitchFamily="49"/>
                <a:cs typeface="Courier New" pitchFamily="49"/>
              </a:rPr>
              <a:t>"</a:t>
            </a: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JOIN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WHERE </a:t>
            </a:r>
            <a:r>
              <a:rPr lang="hu-HU" dirty="0" err="1">
                <a:latin typeface="Courier New" pitchFamily="49"/>
                <a:cs typeface="Courier New" pitchFamily="49"/>
              </a:rPr>
              <a:t>item.productCode</a:t>
            </a:r>
            <a:r>
              <a:rPr lang="hu-HU" dirty="0">
                <a:latin typeface="Courier New" pitchFamily="49"/>
                <a:cs typeface="Courier New" pitchFamily="49"/>
              </a:rPr>
              <a:t> = :</a:t>
            </a:r>
            <a:r>
              <a:rPr lang="hu-HU" dirty="0" err="1">
                <a:latin typeface="Courier New" pitchFamily="49"/>
                <a:cs typeface="Courier New" pitchFamily="49"/>
              </a:rPr>
              <a:t>pCode</a:t>
            </a:r>
            <a:r>
              <a:rPr lang="en-US" dirty="0">
                <a:latin typeface="Courier New" pitchFamily="49"/>
                <a:cs typeface="Courier New" pitchFamily="49"/>
              </a:rPr>
              <a:t>"</a:t>
            </a:r>
            <a:r>
              <a:rPr lang="hu-HU" dirty="0">
                <a:latin typeface="Courier New" pitchFamily="49"/>
                <a:cs typeface="Courier New" pitchFamily="49"/>
              </a:rPr>
              <a:t>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Nevesített</a:t>
            </a:r>
            <a:br>
              <a:rPr lang="hu-HU" sz="1900" dirty="0"/>
            </a:br>
            <a:r>
              <a:rPr lang="en-US" dirty="0">
                <a:latin typeface="Courier New" pitchFamily="49"/>
                <a:cs typeface="Courier New" pitchFamily="49"/>
              </a:rPr>
              <a:t>@</a:t>
            </a:r>
            <a:r>
              <a:rPr lang="en-US" dirty="0" err="1">
                <a:latin typeface="Courier New" pitchFamily="49"/>
                <a:cs typeface="Courier New" pitchFamily="49"/>
              </a:rPr>
              <a:t>NamedQuery</a:t>
            </a:r>
            <a:r>
              <a:rPr lang="en-US" dirty="0">
                <a:latin typeface="Courier New" pitchFamily="49"/>
                <a:cs typeface="Courier New" pitchFamily="49"/>
              </a:rPr>
              <a:t>(name="</a:t>
            </a:r>
            <a:r>
              <a:rPr lang="en-US" dirty="0" err="1">
                <a:latin typeface="Courier New" pitchFamily="49"/>
                <a:cs typeface="Courier New" pitchFamily="49"/>
              </a:rPr>
              <a:t>findAll</a:t>
            </a:r>
            <a:r>
              <a:rPr lang="hu-HU" dirty="0" err="1">
                <a:latin typeface="Courier New" pitchFamily="49"/>
                <a:cs typeface="Courier New" pitchFamily="49"/>
              </a:rPr>
              <a:t>ItemsWithProductCode</a:t>
            </a:r>
            <a:r>
              <a:rPr lang="en-US" dirty="0">
                <a:latin typeface="Courier New" pitchFamily="49"/>
                <a:cs typeface="Courier New" pitchFamily="49"/>
              </a:rPr>
              <a:t>",</a:t>
            </a:r>
            <a:r>
              <a:rPr lang="hu-HU" dirty="0">
                <a:latin typeface="Courier New" pitchFamily="49"/>
                <a:cs typeface="Courier New" pitchFamily="49"/>
              </a:rPr>
              <a:t/>
            </a:r>
            <a:br>
              <a:rPr lang="hu-HU" dirty="0">
                <a:latin typeface="Courier New" pitchFamily="49"/>
                <a:cs typeface="Courier New" pitchFamily="49"/>
              </a:rPr>
            </a:br>
            <a:r>
              <a:rPr lang="en-US" dirty="0">
                <a:latin typeface="Courier New" pitchFamily="49"/>
                <a:cs typeface="Courier New" pitchFamily="49"/>
              </a:rPr>
              <a:t>query="</a:t>
            </a: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JOIN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WHERE </a:t>
            </a:r>
            <a:r>
              <a:rPr lang="hu-HU" dirty="0" err="1">
                <a:latin typeface="Courier New" pitchFamily="49"/>
                <a:cs typeface="Courier New" pitchFamily="49"/>
              </a:rPr>
              <a:t>item.productCode</a:t>
            </a:r>
            <a:r>
              <a:rPr lang="hu-HU" dirty="0">
                <a:latin typeface="Courier New" pitchFamily="49"/>
                <a:cs typeface="Courier New" pitchFamily="49"/>
              </a:rPr>
              <a:t> = :</a:t>
            </a:r>
            <a:r>
              <a:rPr lang="hu-HU" dirty="0" err="1">
                <a:latin typeface="Courier New" pitchFamily="49"/>
                <a:cs typeface="Courier New" pitchFamily="49"/>
              </a:rPr>
              <a:t>pCode</a:t>
            </a:r>
            <a:r>
              <a:rPr lang="en-US" dirty="0">
                <a:latin typeface="Courier New" pitchFamily="49"/>
                <a:cs typeface="Courier New" pitchFamily="49"/>
              </a:rPr>
              <a:t>")</a:t>
            </a:r>
            <a:r>
              <a:rPr lang="hu-HU" dirty="0">
                <a:latin typeface="Courier New" pitchFamily="49"/>
                <a:cs typeface="Courier New" pitchFamily="49"/>
              </a:rPr>
              <a:t/>
            </a:r>
            <a:br>
              <a:rPr lang="hu-HU" dirty="0">
                <a:latin typeface="Courier New" pitchFamily="49"/>
                <a:cs typeface="Courier New" pitchFamily="49"/>
              </a:rPr>
            </a:br>
            <a:r>
              <a:rPr lang="hu-HU" dirty="0">
                <a:latin typeface="Courier New" pitchFamily="49"/>
                <a:cs typeface="Courier New" pitchFamily="49"/>
              </a:rPr>
              <a:t>…</a:t>
            </a:r>
            <a:br>
              <a:rPr lang="hu-HU" dirty="0">
                <a:latin typeface="Courier New" pitchFamily="49"/>
                <a:cs typeface="Courier New" pitchFamily="49"/>
              </a:rPr>
            </a:br>
            <a:r>
              <a:rPr lang="hu-HU" dirty="0" err="1">
                <a:latin typeface="Courier New" pitchFamily="49"/>
                <a:cs typeface="Courier New" pitchFamily="49"/>
              </a:rPr>
              <a:t>Query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query</a:t>
            </a:r>
            <a:r>
              <a:rPr lang="hu-HU" dirty="0">
                <a:latin typeface="Courier New" pitchFamily="49"/>
                <a:cs typeface="Courier New" pitchFamily="49"/>
              </a:rPr>
              <a:t> = </a:t>
            </a:r>
            <a:r>
              <a:rPr lang="hu-HU" dirty="0" err="1">
                <a:latin typeface="Courier New" pitchFamily="49"/>
                <a:cs typeface="Courier New" pitchFamily="49"/>
              </a:rPr>
              <a:t>em.createNamedQuery</a:t>
            </a:r>
            <a:r>
              <a:rPr lang="hu-HU" dirty="0">
                <a:latin typeface="Courier New" pitchFamily="49"/>
                <a:cs typeface="Courier New" pitchFamily="49"/>
              </a:rPr>
              <a:t>(</a:t>
            </a:r>
            <a:br>
              <a:rPr lang="hu-HU" dirty="0">
                <a:latin typeface="Courier New" pitchFamily="49"/>
                <a:cs typeface="Courier New" pitchFamily="49"/>
              </a:rPr>
            </a:br>
            <a:r>
              <a:rPr lang="en-US" dirty="0">
                <a:latin typeface="Courier New" pitchFamily="49"/>
                <a:cs typeface="Courier New" pitchFamily="49"/>
              </a:rPr>
              <a:t>"</a:t>
            </a:r>
            <a:r>
              <a:rPr lang="en-US" dirty="0" err="1">
                <a:latin typeface="Courier New" pitchFamily="49"/>
                <a:cs typeface="Courier New" pitchFamily="49"/>
              </a:rPr>
              <a:t>findAll</a:t>
            </a:r>
            <a:r>
              <a:rPr lang="hu-HU" dirty="0" err="1">
                <a:latin typeface="Courier New" pitchFamily="49"/>
                <a:cs typeface="Courier New" pitchFamily="49"/>
              </a:rPr>
              <a:t>ItemsWithProductCode</a:t>
            </a:r>
            <a:r>
              <a:rPr lang="en-US" dirty="0">
                <a:latin typeface="Courier New" pitchFamily="49"/>
                <a:cs typeface="Courier New" pitchFamily="49"/>
              </a:rPr>
              <a:t>"</a:t>
            </a:r>
            <a:r>
              <a:rPr lang="hu-HU" dirty="0">
                <a:latin typeface="Courier New" pitchFamily="49"/>
                <a:cs typeface="Courier New" pitchFamily="49"/>
              </a:rPr>
              <a:t>);</a:t>
            </a:r>
            <a:br>
              <a:rPr lang="hu-HU" dirty="0">
                <a:latin typeface="Courier New" pitchFamily="49"/>
                <a:cs typeface="Courier New" pitchFamily="49"/>
              </a:rPr>
            </a:br>
            <a:endParaRPr lang="hu-HU" dirty="0" smtClean="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3506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Query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Paraméterek beállítása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latin typeface="Courier New" pitchFamily="49"/>
                <a:cs typeface="Courier New" pitchFamily="49"/>
              </a:rPr>
              <a:t>query.setParameter</a:t>
            </a:r>
            <a:r>
              <a:rPr lang="hu-HU" sz="1900" dirty="0">
                <a:latin typeface="Courier New" pitchFamily="49"/>
                <a:cs typeface="Courier New" pitchFamily="49"/>
              </a:rPr>
              <a:t>(</a:t>
            </a:r>
            <a:r>
              <a:rPr lang="en-US" sz="1900" dirty="0">
                <a:latin typeface="Courier New" pitchFamily="49"/>
                <a:cs typeface="Courier New" pitchFamily="49"/>
              </a:rPr>
              <a:t>"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pCode</a:t>
            </a:r>
            <a:r>
              <a:rPr lang="en-US" sz="1900" dirty="0">
                <a:latin typeface="Courier New" pitchFamily="49"/>
                <a:cs typeface="Courier New" pitchFamily="49"/>
              </a:rPr>
              <a:t>"</a:t>
            </a:r>
            <a:r>
              <a:rPr lang="hu-HU" sz="1900" dirty="0">
                <a:latin typeface="Courier New" pitchFamily="49"/>
                <a:cs typeface="Courier New" pitchFamily="49"/>
              </a:rPr>
              <a:t>,</a:t>
            </a:r>
            <a:r>
              <a:rPr lang="en-US" sz="1900" dirty="0">
                <a:latin typeface="Courier New" pitchFamily="49"/>
                <a:cs typeface="Courier New" pitchFamily="49"/>
              </a:rPr>
              <a:t>"</a:t>
            </a:r>
            <a:r>
              <a:rPr lang="hu-HU" sz="1900" dirty="0">
                <a:latin typeface="Courier New" pitchFamily="49"/>
                <a:cs typeface="Courier New" pitchFamily="49"/>
              </a:rPr>
              <a:t>P1</a:t>
            </a:r>
            <a:r>
              <a:rPr lang="en-US" sz="1900" dirty="0">
                <a:latin typeface="Courier New" pitchFamily="49"/>
                <a:cs typeface="Courier New" pitchFamily="49"/>
              </a:rPr>
              <a:t>"</a:t>
            </a:r>
            <a:r>
              <a:rPr lang="hu-HU" sz="1900" dirty="0">
                <a:latin typeface="Courier New" pitchFamily="49"/>
                <a:cs typeface="Courier New" pitchFamily="49"/>
              </a:rPr>
              <a:t>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Eredménylista maximum mérete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latin typeface="Courier New" pitchFamily="49"/>
                <a:cs typeface="Courier New" pitchFamily="49"/>
              </a:rPr>
              <a:t>query.setMaxResults</a:t>
            </a:r>
            <a:r>
              <a:rPr lang="hu-HU" sz="1900" dirty="0">
                <a:latin typeface="Courier New" pitchFamily="49"/>
                <a:cs typeface="Courier New" pitchFamily="49"/>
              </a:rPr>
              <a:t>(10);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Lekérdezés futtatása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latin typeface="Courier New" pitchFamily="49"/>
                <a:cs typeface="Courier New" pitchFamily="49"/>
              </a:rPr>
              <a:t>query.getResultList</a:t>
            </a:r>
            <a:r>
              <a:rPr lang="hu-HU" sz="1900" dirty="0">
                <a:latin typeface="Courier New" pitchFamily="49"/>
                <a:cs typeface="Courier New" pitchFamily="49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latin typeface="Courier New" pitchFamily="49"/>
                <a:cs typeface="Courier New" pitchFamily="49"/>
              </a:rPr>
              <a:t>query.getSingleResult</a:t>
            </a:r>
            <a:r>
              <a:rPr lang="hu-HU" sz="1900" dirty="0">
                <a:latin typeface="Courier New" pitchFamily="49"/>
                <a:cs typeface="Courier New" pitchFamily="49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900" dirty="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725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JPQL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Select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Delete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48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JPQL </a:t>
            </a:r>
            <a:r>
              <a:rPr lang="hu-HU" dirty="0" err="1" smtClean="0">
                <a:latin typeface="+mj-lt"/>
              </a:rPr>
              <a:t>Select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select_clause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err="1" smtClean="0"/>
              <a:t>from_clause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</a:t>
            </a:r>
            <a:r>
              <a:rPr lang="en-US" dirty="0" smtClean="0"/>
              <a:t>[</a:t>
            </a:r>
            <a:r>
              <a:rPr lang="en-US" dirty="0" err="1" smtClean="0"/>
              <a:t>where_clause</a:t>
            </a:r>
            <a:r>
              <a:rPr lang="en-US" dirty="0" smtClean="0"/>
              <a:t>]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[</a:t>
            </a:r>
            <a:r>
              <a:rPr lang="en-US" dirty="0" err="1"/>
              <a:t>groupby_clause</a:t>
            </a:r>
            <a:r>
              <a:rPr lang="en-US" dirty="0" smtClean="0"/>
              <a:t>]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[</a:t>
            </a:r>
            <a:r>
              <a:rPr lang="en-US" dirty="0" err="1"/>
              <a:t>having_clause</a:t>
            </a:r>
            <a:r>
              <a:rPr lang="en-US" dirty="0" smtClean="0"/>
              <a:t>]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[</a:t>
            </a:r>
            <a:r>
              <a:rPr lang="en-US" dirty="0" err="1"/>
              <a:t>orderby_clause</a:t>
            </a:r>
            <a:r>
              <a:rPr lang="en-US" dirty="0" smtClean="0"/>
              <a:t>]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docs.oracle.com/javaee/7/tutorial/persistence-querylanguage003.htm#BNBTI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http://</a:t>
            </a:r>
            <a:r>
              <a:rPr lang="hu-HU" dirty="0" smtClean="0">
                <a:hlinkClick r:id="rId3"/>
              </a:rPr>
              <a:t>docs.oracle.com/html/E13946_04/ejb3_langref.html#ejb3_langref_Joins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594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119</Words>
  <Application>Microsoft Office PowerPoint</Application>
  <PresentationFormat>Diavetítés a képernyőre (16:9 oldalarány)</PresentationFormat>
  <Paragraphs>47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Office-téma</vt:lpstr>
      <vt:lpstr>PowerPoint bemutató</vt:lpstr>
      <vt:lpstr>Java EE – JPQL</vt:lpstr>
      <vt:lpstr>Java EE – JPQL</vt:lpstr>
      <vt:lpstr>Java EE – JPQL</vt:lpstr>
      <vt:lpstr>Java EE – JPQL</vt:lpstr>
      <vt:lpstr>Java EE – Entity Manager</vt:lpstr>
      <vt:lpstr>Java EE – Entity Manager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47</cp:revision>
  <dcterms:created xsi:type="dcterms:W3CDTF">2015-01-25T18:30:45Z</dcterms:created>
  <dcterms:modified xsi:type="dcterms:W3CDTF">2016-03-23T07:58:48Z</dcterms:modified>
</cp:coreProperties>
</file>