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81" r:id="rId4"/>
    <p:sldId id="282" r:id="rId5"/>
    <p:sldId id="283" r:id="rId6"/>
    <p:sldId id="284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85" r:id="rId17"/>
    <p:sldId id="272" r:id="rId18"/>
    <p:sldId id="276" r:id="rId19"/>
    <p:sldId id="274" r:id="rId20"/>
    <p:sldId id="277" r:id="rId21"/>
    <p:sldId id="280" r:id="rId22"/>
    <p:sldId id="279" r:id="rId2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ee/6/tutorial/doc/bnazc.html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url/context/@Path/@Pat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fielding/pubs/dissertation/rest_arch_style.htm" TargetMode="External"/><Relationship Id="rId7" Type="http://schemas.openxmlformats.org/officeDocument/2006/relationships/hyperlink" Target="http://jersey.java.net/" TargetMode="External"/><Relationship Id="rId2" Type="http://schemas.openxmlformats.org/officeDocument/2006/relationships/hyperlink" Target="http://www2008.org/papers/pdf/p805-pautassoA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jsr311.java.net/" TargetMode="External"/><Relationship Id="rId5" Type="http://schemas.openxmlformats.org/officeDocument/2006/relationships/hyperlink" Target="http://jcp.org/en/jsr/detail?id=311" TargetMode="External"/><Relationship Id="rId4" Type="http://schemas.openxmlformats.org/officeDocument/2006/relationships/hyperlink" Target="http://oreilly.com/catalog/978059652926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wsdl/" TargetMode="External"/><Relationship Id="rId2" Type="http://schemas.openxmlformats.org/officeDocument/2006/relationships/hyperlink" Target="https://www.w3.org/TR/wsd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 </a:t>
            </a:r>
            <a:r>
              <a:rPr lang="hu-HU" dirty="0"/>
              <a:t/>
            </a:r>
            <a:br>
              <a:rPr lang="hu-HU" dirty="0"/>
            </a:br>
            <a:r>
              <a:rPr lang="hu-HU" sz="2400" dirty="0" smtClean="0"/>
              <a:t>Web szolgáltatások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Szolgáltatás végpont létrehozása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kiindulási pont egy </a:t>
            </a: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 </a:t>
            </a:r>
            <a:r>
              <a:rPr lang="hu-HU" dirty="0" smtClean="0"/>
              <a:t>annotációval ellátott Java osztály vagy interfész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implementáló osztály nem lehet </a:t>
            </a:r>
            <a:r>
              <a:rPr lang="hu-HU" dirty="0" err="1" smtClean="0"/>
              <a:t>abstract</a:t>
            </a:r>
            <a:r>
              <a:rPr lang="hu-HU" dirty="0" smtClean="0"/>
              <a:t> vagy </a:t>
            </a:r>
            <a:r>
              <a:rPr lang="hu-HU" dirty="0" err="1" smtClean="0"/>
              <a:t>final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implementáló osztálynak rendelkeznie kell alapértelmezett konstruktorral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Az implementáló osztály tartalmazhat @</a:t>
            </a:r>
            <a:r>
              <a:rPr lang="hu-HU" dirty="0" err="1" smtClean="0"/>
              <a:t>PostConstruct</a:t>
            </a:r>
            <a:r>
              <a:rPr lang="hu-HU" dirty="0" smtClean="0"/>
              <a:t> és @</a:t>
            </a:r>
            <a:r>
              <a:rPr lang="hu-HU" dirty="0" err="1" smtClean="0"/>
              <a:t>PreDestroy</a:t>
            </a:r>
            <a:r>
              <a:rPr lang="hu-HU" dirty="0" smtClean="0"/>
              <a:t> metódusokat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hívható metódusok deklarálása @</a:t>
            </a:r>
            <a:r>
              <a:rPr lang="hu-HU" dirty="0" err="1" smtClean="0"/>
              <a:t>WebMethod</a:t>
            </a:r>
            <a:r>
              <a:rPr lang="hu-HU" dirty="0" smtClean="0"/>
              <a:t> annotációval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@</a:t>
            </a:r>
            <a:r>
              <a:rPr lang="hu-HU" dirty="0" err="1" smtClean="0"/>
              <a:t>WebMethod</a:t>
            </a:r>
            <a:r>
              <a:rPr lang="hu-HU" dirty="0" smtClean="0"/>
              <a:t> annotációval ellátott metódus paramétereinek és visszatérési típusának JAXB kompatibilisnek </a:t>
            </a:r>
            <a:r>
              <a:rPr lang="hu-HU" dirty="0"/>
              <a:t>kell lennie</a:t>
            </a:r>
            <a:br>
              <a:rPr lang="hu-HU" dirty="0"/>
            </a:b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docs.oracle.com/javaee/6/tutorial/doc/bnazc.html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Java Architecture for XML </a:t>
            </a:r>
            <a:r>
              <a:rPr lang="en-US" b="1" dirty="0" smtClean="0"/>
              <a:t>Binding</a:t>
            </a:r>
            <a:r>
              <a:rPr lang="hu-HU" b="1" dirty="0" smtClean="0"/>
              <a:t> – </a:t>
            </a:r>
            <a:r>
              <a:rPr lang="hu-HU" dirty="0" smtClean="0"/>
              <a:t>Java osztályok XML reprezentációja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képes a Java objektumokat XML állományokba menteni és onnan </a:t>
            </a:r>
            <a:r>
              <a:rPr lang="hu-HU" dirty="0" smtClean="0"/>
              <a:t>visszatölteni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 smtClean="0"/>
              <a:t>Java SE és EE része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498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Szolgáltatás végpont példa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javax.jws.WebService</a:t>
            </a:r>
            <a:r>
              <a:rPr lang="hu-HU" sz="1400" dirty="0">
                <a:latin typeface="+mj-lt"/>
              </a:rPr>
              <a:t>;</a:t>
            </a:r>
          </a:p>
          <a:p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javax.jws.WebMethod</a:t>
            </a:r>
            <a:r>
              <a:rPr lang="hu-HU" sz="1400" dirty="0">
                <a:latin typeface="+mj-lt"/>
              </a:rPr>
              <a:t>;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>
                <a:latin typeface="+mj-lt"/>
              </a:rPr>
              <a:t>@</a:t>
            </a:r>
            <a:r>
              <a:rPr lang="hu-HU" sz="1400" dirty="0" err="1">
                <a:latin typeface="+mj-lt"/>
              </a:rPr>
              <a:t>WebService</a:t>
            </a:r>
            <a:endParaRPr lang="hu-HU" sz="1400" dirty="0">
              <a:latin typeface="+mj-lt"/>
            </a:endParaRPr>
          </a:p>
          <a:p>
            <a:r>
              <a:rPr lang="hu-HU" sz="1400" dirty="0" err="1">
                <a:latin typeface="+mj-lt"/>
              </a:rPr>
              <a:t>public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class</a:t>
            </a:r>
            <a:r>
              <a:rPr lang="hu-HU" sz="1400" dirty="0">
                <a:latin typeface="+mj-lt"/>
              </a:rPr>
              <a:t> Hello {</a:t>
            </a:r>
          </a:p>
          <a:p>
            <a:r>
              <a:rPr lang="hu-HU" sz="1400" dirty="0">
                <a:latin typeface="+mj-lt"/>
              </a:rPr>
              <a:t>    </a:t>
            </a:r>
            <a:r>
              <a:rPr lang="hu-HU" sz="1400" dirty="0" err="1">
                <a:latin typeface="+mj-lt"/>
              </a:rPr>
              <a:t>private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message</a:t>
            </a:r>
            <a:r>
              <a:rPr lang="hu-HU" sz="1400" dirty="0">
                <a:latin typeface="+mj-lt"/>
              </a:rPr>
              <a:t> = </a:t>
            </a:r>
            <a:r>
              <a:rPr lang="hu-HU" sz="1400" dirty="0" err="1">
                <a:latin typeface="+mj-lt"/>
              </a:rPr>
              <a:t>new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("Hello, ");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>
                <a:latin typeface="+mj-lt"/>
              </a:rPr>
              <a:t>    </a:t>
            </a:r>
            <a:r>
              <a:rPr lang="hu-HU" sz="1400" dirty="0" err="1">
                <a:latin typeface="+mj-lt"/>
              </a:rPr>
              <a:t>public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void</a:t>
            </a:r>
            <a:r>
              <a:rPr lang="hu-HU" sz="1400" dirty="0">
                <a:latin typeface="+mj-lt"/>
              </a:rPr>
              <a:t> Hello() {</a:t>
            </a:r>
          </a:p>
          <a:p>
            <a:r>
              <a:rPr lang="hu-HU" sz="1400" dirty="0">
                <a:latin typeface="+mj-lt"/>
              </a:rPr>
              <a:t>    }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>
                <a:latin typeface="+mj-lt"/>
              </a:rPr>
              <a:t>    @</a:t>
            </a:r>
            <a:r>
              <a:rPr lang="hu-HU" sz="1400" dirty="0" err="1">
                <a:latin typeface="+mj-lt"/>
              </a:rPr>
              <a:t>WebMethod</a:t>
            </a:r>
            <a:endParaRPr lang="hu-HU" sz="1400" dirty="0">
              <a:latin typeface="+mj-lt"/>
            </a:endParaRPr>
          </a:p>
          <a:p>
            <a:r>
              <a:rPr lang="hu-HU" sz="1400" dirty="0">
                <a:latin typeface="+mj-lt"/>
              </a:rPr>
              <a:t>    </a:t>
            </a:r>
            <a:r>
              <a:rPr lang="hu-HU" sz="1400" dirty="0" err="1">
                <a:latin typeface="+mj-lt"/>
              </a:rPr>
              <a:t>public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sayHello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name</a:t>
            </a:r>
            <a:r>
              <a:rPr lang="hu-HU" sz="1400" dirty="0">
                <a:latin typeface="+mj-lt"/>
              </a:rPr>
              <a:t>) {</a:t>
            </a:r>
          </a:p>
          <a:p>
            <a:r>
              <a:rPr lang="hu-HU" sz="1400" dirty="0">
                <a:latin typeface="+mj-lt"/>
              </a:rPr>
              <a:t>        </a:t>
            </a:r>
            <a:r>
              <a:rPr lang="hu-HU" sz="1400" dirty="0" err="1">
                <a:latin typeface="+mj-lt"/>
              </a:rPr>
              <a:t>return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message</a:t>
            </a:r>
            <a:r>
              <a:rPr lang="hu-HU" sz="1400" dirty="0">
                <a:latin typeface="+mj-lt"/>
              </a:rPr>
              <a:t> + </a:t>
            </a:r>
            <a:r>
              <a:rPr lang="hu-HU" sz="1400" dirty="0" err="1">
                <a:latin typeface="+mj-lt"/>
              </a:rPr>
              <a:t>name</a:t>
            </a:r>
            <a:r>
              <a:rPr lang="hu-HU" sz="1400" dirty="0">
                <a:latin typeface="+mj-lt"/>
              </a:rPr>
              <a:t> + ".";</a:t>
            </a:r>
          </a:p>
          <a:p>
            <a:r>
              <a:rPr lang="hu-HU" sz="1400" dirty="0">
                <a:latin typeface="+mj-lt"/>
              </a:rPr>
              <a:t>    }</a:t>
            </a:r>
          </a:p>
          <a:p>
            <a:r>
              <a:rPr lang="hu-HU" sz="1400" dirty="0">
                <a:latin typeface="+mj-lt"/>
              </a:rPr>
              <a:t>}</a:t>
            </a:r>
            <a:endParaRPr lang="hu-HU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558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Kliens létrehozása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WSDL fájlból a </a:t>
            </a:r>
            <a:r>
              <a:rPr lang="hu-HU" dirty="0" err="1" smtClean="0"/>
              <a:t>wsimport</a:t>
            </a:r>
            <a:r>
              <a:rPr lang="hu-HU" dirty="0" smtClean="0"/>
              <a:t> </a:t>
            </a:r>
            <a:r>
              <a:rPr lang="hu-HU" dirty="0" err="1" smtClean="0"/>
              <a:t>task-al</a:t>
            </a:r>
            <a:r>
              <a:rPr lang="hu-HU" dirty="0" smtClean="0"/>
              <a:t> generálunk JAX-WS </a:t>
            </a:r>
            <a:r>
              <a:rPr lang="hu-HU" dirty="0" err="1" smtClean="0"/>
              <a:t>portolható</a:t>
            </a:r>
            <a:r>
              <a:rPr lang="hu-HU" dirty="0" smtClean="0"/>
              <a:t> </a:t>
            </a:r>
            <a:r>
              <a:rPr lang="hu-HU" dirty="0" err="1" smtClean="0"/>
              <a:t>artifaktokat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Importáljuk a generált szolgáltatást  és beállítjuk a WSDL elérhetőségét a @</a:t>
            </a:r>
            <a:r>
              <a:rPr lang="hu-HU" dirty="0" err="1" smtClean="0"/>
              <a:t>WebServiceRef</a:t>
            </a:r>
            <a:r>
              <a:rPr lang="hu-HU" dirty="0" smtClean="0"/>
              <a:t> annotációval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Elkérjük a szervizünkhöz tartozó proxy-t (úgynevezett </a:t>
            </a:r>
            <a:r>
              <a:rPr lang="hu-HU" dirty="0" err="1" smtClean="0"/>
              <a:t>port-ot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Meghívjuk a szerviz végpontunkat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158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Kliens létrehozása (</a:t>
            </a:r>
            <a:r>
              <a:rPr lang="hu-HU" dirty="0" err="1" smtClean="0">
                <a:latin typeface="+mj-lt"/>
              </a:rPr>
              <a:t>standalone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395107"/>
            <a:ext cx="862624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helloservice.endpoint.HelloService</a:t>
            </a:r>
            <a:r>
              <a:rPr lang="hu-HU" sz="1400" dirty="0">
                <a:latin typeface="+mj-lt"/>
              </a:rPr>
              <a:t>;</a:t>
            </a:r>
          </a:p>
          <a:p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javax.xml.ws.WebServiceRef</a:t>
            </a:r>
            <a:r>
              <a:rPr lang="hu-HU" sz="1400" dirty="0">
                <a:latin typeface="+mj-lt"/>
              </a:rPr>
              <a:t>;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 err="1">
                <a:latin typeface="+mj-lt"/>
              </a:rPr>
              <a:t>public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class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HelloAppClient</a:t>
            </a:r>
            <a:r>
              <a:rPr lang="hu-HU" sz="1400" dirty="0">
                <a:latin typeface="+mj-lt"/>
              </a:rPr>
              <a:t> {</a:t>
            </a:r>
          </a:p>
          <a:p>
            <a:r>
              <a:rPr lang="hu-HU" sz="1400" dirty="0">
                <a:latin typeface="+mj-lt"/>
              </a:rPr>
              <a:t>    @</a:t>
            </a:r>
            <a:r>
              <a:rPr lang="hu-HU" sz="1400" dirty="0" err="1">
                <a:latin typeface="+mj-lt"/>
              </a:rPr>
              <a:t>WebServiceRef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wsdlLocation</a:t>
            </a:r>
            <a:r>
              <a:rPr lang="hu-HU" sz="1400" dirty="0">
                <a:latin typeface="+mj-lt"/>
              </a:rPr>
              <a:t> = </a:t>
            </a:r>
            <a:r>
              <a:rPr lang="hu-HU" sz="1400" dirty="0" smtClean="0">
                <a:latin typeface="+mj-lt"/>
              </a:rPr>
              <a:t>"META-INF/</a:t>
            </a:r>
            <a:r>
              <a:rPr lang="hu-HU" sz="1400" dirty="0" err="1" smtClean="0">
                <a:latin typeface="+mj-lt"/>
              </a:rPr>
              <a:t>wsdl</a:t>
            </a:r>
            <a:r>
              <a:rPr lang="hu-HU" sz="1400" dirty="0" smtClean="0">
                <a:latin typeface="+mj-lt"/>
              </a:rPr>
              <a:t>/</a:t>
            </a:r>
            <a:r>
              <a:rPr lang="hu-HU" sz="1400" dirty="0" err="1" smtClean="0">
                <a:latin typeface="+mj-lt"/>
              </a:rPr>
              <a:t>localhost</a:t>
            </a:r>
            <a:r>
              <a:rPr lang="hu-HU" sz="1400" dirty="0" smtClean="0">
                <a:latin typeface="+mj-lt"/>
              </a:rPr>
              <a:t>_8080/</a:t>
            </a:r>
            <a:r>
              <a:rPr lang="hu-HU" sz="1400" dirty="0" err="1" smtClean="0">
                <a:latin typeface="+mj-lt"/>
              </a:rPr>
              <a:t>helloservice</a:t>
            </a:r>
            <a:r>
              <a:rPr lang="hu-HU" sz="1400" dirty="0" smtClean="0">
                <a:latin typeface="+mj-lt"/>
              </a:rPr>
              <a:t>/</a:t>
            </a:r>
            <a:r>
              <a:rPr lang="hu-HU" sz="1400" dirty="0" err="1" smtClean="0">
                <a:latin typeface="+mj-lt"/>
              </a:rPr>
              <a:t>HelloService.wsdl</a:t>
            </a:r>
            <a:r>
              <a:rPr lang="hu-HU" sz="1400" dirty="0" smtClean="0">
                <a:latin typeface="+mj-lt"/>
              </a:rPr>
              <a:t>")</a:t>
            </a:r>
          </a:p>
          <a:p>
            <a:r>
              <a:rPr lang="hu-HU" sz="1400" dirty="0" smtClean="0">
                <a:latin typeface="+mj-lt"/>
              </a:rPr>
              <a:t>    </a:t>
            </a:r>
            <a:r>
              <a:rPr lang="hu-HU" sz="1400" dirty="0" err="1">
                <a:latin typeface="+mj-lt"/>
              </a:rPr>
              <a:t>private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static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HelloService</a:t>
            </a:r>
            <a:r>
              <a:rPr lang="hu-HU" sz="1400" dirty="0">
                <a:latin typeface="+mj-lt"/>
              </a:rPr>
              <a:t> service;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 smtClean="0">
                <a:latin typeface="+mj-lt"/>
              </a:rPr>
              <a:t>    </a:t>
            </a:r>
            <a:r>
              <a:rPr lang="hu-HU" sz="1400" dirty="0" err="1" smtClean="0">
                <a:latin typeface="+mj-lt"/>
              </a:rPr>
              <a:t>public</a:t>
            </a:r>
            <a:r>
              <a:rPr lang="hu-HU" sz="1400" dirty="0" smtClean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static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void</a:t>
            </a:r>
            <a:r>
              <a:rPr lang="hu-HU" sz="1400" dirty="0">
                <a:latin typeface="+mj-lt"/>
              </a:rPr>
              <a:t> main(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[] </a:t>
            </a:r>
            <a:r>
              <a:rPr lang="hu-HU" sz="1400" dirty="0" err="1">
                <a:latin typeface="+mj-lt"/>
              </a:rPr>
              <a:t>args</a:t>
            </a:r>
            <a:r>
              <a:rPr lang="hu-HU" sz="1400" dirty="0">
                <a:latin typeface="+mj-lt"/>
              </a:rPr>
              <a:t>) {</a:t>
            </a:r>
          </a:p>
          <a:p>
            <a:r>
              <a:rPr lang="hu-HU" sz="1400" dirty="0">
                <a:latin typeface="+mj-lt"/>
              </a:rPr>
              <a:t>       </a:t>
            </a:r>
            <a:r>
              <a:rPr lang="hu-HU" sz="1400" dirty="0" err="1">
                <a:latin typeface="+mj-lt"/>
              </a:rPr>
              <a:t>System.out.println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sayHello</a:t>
            </a:r>
            <a:r>
              <a:rPr lang="hu-HU" sz="1400" dirty="0">
                <a:latin typeface="+mj-lt"/>
              </a:rPr>
              <a:t>("</a:t>
            </a:r>
            <a:r>
              <a:rPr lang="hu-HU" sz="1400" dirty="0" err="1">
                <a:latin typeface="+mj-lt"/>
              </a:rPr>
              <a:t>world</a:t>
            </a:r>
            <a:r>
              <a:rPr lang="hu-HU" sz="1400" dirty="0">
                <a:latin typeface="+mj-lt"/>
              </a:rPr>
              <a:t>"));</a:t>
            </a:r>
          </a:p>
          <a:p>
            <a:r>
              <a:rPr lang="hu-HU" sz="1400" dirty="0">
                <a:latin typeface="+mj-lt"/>
              </a:rPr>
              <a:t>    }</a:t>
            </a:r>
          </a:p>
          <a:p>
            <a:endParaRPr lang="hu-HU" sz="1400" dirty="0">
              <a:latin typeface="+mj-lt"/>
            </a:endParaRPr>
          </a:p>
          <a:p>
            <a:r>
              <a:rPr lang="hu-HU" sz="1400" dirty="0">
                <a:latin typeface="+mj-lt"/>
              </a:rPr>
              <a:t>    </a:t>
            </a:r>
            <a:r>
              <a:rPr lang="hu-HU" sz="1400" dirty="0" err="1">
                <a:latin typeface="+mj-lt"/>
              </a:rPr>
              <a:t>private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static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String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sayHello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java.lang.String</a:t>
            </a:r>
            <a:r>
              <a:rPr lang="hu-HU" sz="1400" dirty="0">
                <a:latin typeface="+mj-lt"/>
              </a:rPr>
              <a:t> arg0) {</a:t>
            </a:r>
          </a:p>
          <a:p>
            <a:r>
              <a:rPr lang="hu-HU" sz="1400" dirty="0">
                <a:latin typeface="+mj-lt"/>
              </a:rPr>
              <a:t>        </a:t>
            </a:r>
            <a:r>
              <a:rPr lang="hu-HU" sz="1400" dirty="0" err="1">
                <a:latin typeface="+mj-lt"/>
              </a:rPr>
              <a:t>helloservice.endpoint.Hello</a:t>
            </a:r>
            <a:r>
              <a:rPr lang="hu-HU" sz="1400" dirty="0">
                <a:latin typeface="+mj-lt"/>
              </a:rPr>
              <a:t> port = </a:t>
            </a:r>
            <a:r>
              <a:rPr lang="hu-HU" sz="1400" dirty="0" err="1">
                <a:latin typeface="+mj-lt"/>
              </a:rPr>
              <a:t>service.getHelloPort</a:t>
            </a:r>
            <a:r>
              <a:rPr lang="hu-HU" sz="1400" dirty="0">
                <a:latin typeface="+mj-lt"/>
              </a:rPr>
              <a:t>();</a:t>
            </a:r>
          </a:p>
          <a:p>
            <a:r>
              <a:rPr lang="hu-HU" sz="1400" dirty="0">
                <a:latin typeface="+mj-lt"/>
              </a:rPr>
              <a:t>        </a:t>
            </a:r>
            <a:r>
              <a:rPr lang="hu-HU" sz="1400" dirty="0" err="1">
                <a:latin typeface="+mj-lt"/>
              </a:rPr>
              <a:t>return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port.sayHello</a:t>
            </a:r>
            <a:r>
              <a:rPr lang="hu-HU" sz="1400" dirty="0">
                <a:latin typeface="+mj-lt"/>
              </a:rPr>
              <a:t>(arg0);</a:t>
            </a:r>
          </a:p>
          <a:p>
            <a:r>
              <a:rPr lang="hu-HU" sz="1400" dirty="0">
                <a:latin typeface="+mj-lt"/>
              </a:rPr>
              <a:t>    }</a:t>
            </a:r>
          </a:p>
          <a:p>
            <a:r>
              <a:rPr lang="hu-HU" sz="1400" dirty="0">
                <a:latin typeface="+mj-lt"/>
              </a:rPr>
              <a:t>}</a:t>
            </a:r>
            <a:endParaRPr lang="hu-HU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49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Kliens létrehozása (</a:t>
            </a:r>
            <a:r>
              <a:rPr lang="hu-HU" dirty="0" err="1" smtClean="0">
                <a:latin typeface="+mj-lt"/>
              </a:rPr>
              <a:t>servlet</a:t>
            </a:r>
            <a:r>
              <a:rPr lang="hu-HU" dirty="0" smtClean="0">
                <a:latin typeface="+mj-lt"/>
              </a:rPr>
              <a:t>)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14716"/>
            <a:ext cx="93778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>
                <a:latin typeface="+mj-lt"/>
              </a:rPr>
              <a:t>@</a:t>
            </a:r>
            <a:r>
              <a:rPr lang="hu-HU" sz="1200" dirty="0" err="1">
                <a:latin typeface="+mj-lt"/>
              </a:rPr>
              <a:t>WebServlet</a:t>
            </a:r>
            <a:r>
              <a:rPr lang="hu-HU" sz="1200" dirty="0">
                <a:latin typeface="+mj-lt"/>
              </a:rPr>
              <a:t>(</a:t>
            </a:r>
            <a:r>
              <a:rPr lang="hu-HU" sz="1200" dirty="0" err="1">
                <a:latin typeface="+mj-lt"/>
              </a:rPr>
              <a:t>name</a:t>
            </a:r>
            <a:r>
              <a:rPr lang="hu-HU" sz="1200" dirty="0">
                <a:latin typeface="+mj-lt"/>
              </a:rPr>
              <a:t>="</a:t>
            </a:r>
            <a:r>
              <a:rPr lang="hu-HU" sz="1200" dirty="0" err="1">
                <a:latin typeface="+mj-lt"/>
              </a:rPr>
              <a:t>HelloServlet</a:t>
            </a:r>
            <a:r>
              <a:rPr lang="hu-HU" sz="1200" dirty="0">
                <a:latin typeface="+mj-lt"/>
              </a:rPr>
              <a:t>", </a:t>
            </a:r>
            <a:r>
              <a:rPr lang="hu-HU" sz="1200" dirty="0" err="1">
                <a:latin typeface="+mj-lt"/>
              </a:rPr>
              <a:t>urlPatterns</a:t>
            </a:r>
            <a:r>
              <a:rPr lang="hu-HU" sz="1200" dirty="0">
                <a:latin typeface="+mj-lt"/>
              </a:rPr>
              <a:t>={"/</a:t>
            </a:r>
            <a:r>
              <a:rPr lang="hu-HU" sz="1200" dirty="0" err="1">
                <a:latin typeface="+mj-lt"/>
              </a:rPr>
              <a:t>HelloServlet</a:t>
            </a:r>
            <a:r>
              <a:rPr lang="hu-HU" sz="1200" dirty="0">
                <a:latin typeface="+mj-lt"/>
              </a:rPr>
              <a:t>"})</a:t>
            </a:r>
          </a:p>
          <a:p>
            <a:r>
              <a:rPr lang="hu-HU" sz="1200" dirty="0" err="1">
                <a:latin typeface="+mj-lt"/>
              </a:rPr>
              <a:t>public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class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HelloServlet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extends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HttpServlet</a:t>
            </a:r>
            <a:r>
              <a:rPr lang="hu-HU" sz="1200" dirty="0">
                <a:latin typeface="+mj-lt"/>
              </a:rPr>
              <a:t> {</a:t>
            </a:r>
          </a:p>
          <a:p>
            <a:r>
              <a:rPr lang="hu-HU" sz="1200" dirty="0">
                <a:latin typeface="+mj-lt"/>
              </a:rPr>
              <a:t>    @</a:t>
            </a:r>
            <a:r>
              <a:rPr lang="hu-HU" sz="1200" dirty="0" err="1">
                <a:latin typeface="+mj-lt"/>
              </a:rPr>
              <a:t>WebServiceRef</a:t>
            </a:r>
            <a:r>
              <a:rPr lang="hu-HU" sz="1200" dirty="0">
                <a:latin typeface="+mj-lt"/>
              </a:rPr>
              <a:t>(</a:t>
            </a:r>
            <a:r>
              <a:rPr lang="hu-HU" sz="1200" dirty="0" err="1">
                <a:latin typeface="+mj-lt"/>
              </a:rPr>
              <a:t>wsdlLocation</a:t>
            </a:r>
            <a:r>
              <a:rPr lang="hu-HU" sz="1200" dirty="0">
                <a:latin typeface="+mj-lt"/>
              </a:rPr>
              <a:t> = </a:t>
            </a:r>
            <a:r>
              <a:rPr lang="hu-HU" sz="1200" dirty="0" smtClean="0">
                <a:latin typeface="+mj-lt"/>
              </a:rPr>
              <a:t>"</a:t>
            </a:r>
            <a:r>
              <a:rPr lang="hu-HU" sz="1200" dirty="0">
                <a:latin typeface="+mj-lt"/>
              </a:rPr>
              <a:t>WEB-INF/</a:t>
            </a:r>
            <a:r>
              <a:rPr lang="hu-HU" sz="1200" dirty="0" err="1">
                <a:latin typeface="+mj-lt"/>
              </a:rPr>
              <a:t>wsdl</a:t>
            </a:r>
            <a:r>
              <a:rPr lang="hu-HU" sz="1200" dirty="0">
                <a:latin typeface="+mj-lt"/>
              </a:rPr>
              <a:t>/</a:t>
            </a:r>
            <a:r>
              <a:rPr lang="hu-HU" sz="1200" dirty="0" err="1">
                <a:latin typeface="+mj-lt"/>
              </a:rPr>
              <a:t>localhost</a:t>
            </a:r>
            <a:r>
              <a:rPr lang="hu-HU" sz="1200" dirty="0">
                <a:latin typeface="+mj-lt"/>
              </a:rPr>
              <a:t>_8080/</a:t>
            </a:r>
            <a:r>
              <a:rPr lang="hu-HU" sz="1200" dirty="0" err="1">
                <a:latin typeface="+mj-lt"/>
              </a:rPr>
              <a:t>helloservice</a:t>
            </a:r>
            <a:r>
              <a:rPr lang="hu-HU" sz="1200" dirty="0">
                <a:latin typeface="+mj-lt"/>
              </a:rPr>
              <a:t>/</a:t>
            </a:r>
            <a:r>
              <a:rPr lang="hu-HU" sz="1200" dirty="0" err="1">
                <a:latin typeface="+mj-lt"/>
              </a:rPr>
              <a:t>HelloService.wsdl</a:t>
            </a:r>
            <a:r>
              <a:rPr lang="hu-HU" sz="1200" dirty="0">
                <a:latin typeface="+mj-lt"/>
              </a:rPr>
              <a:t>")</a:t>
            </a:r>
          </a:p>
          <a:p>
            <a:r>
              <a:rPr lang="hu-HU" sz="1200" dirty="0">
                <a:latin typeface="+mj-lt"/>
              </a:rPr>
              <a:t>    </a:t>
            </a:r>
            <a:r>
              <a:rPr lang="hu-HU" sz="1200" dirty="0" err="1">
                <a:latin typeface="+mj-lt"/>
              </a:rPr>
              <a:t>private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HelloService</a:t>
            </a:r>
            <a:r>
              <a:rPr lang="hu-HU" sz="1200" dirty="0">
                <a:latin typeface="+mj-lt"/>
              </a:rPr>
              <a:t> service;</a:t>
            </a:r>
          </a:p>
          <a:p>
            <a:r>
              <a:rPr lang="hu-HU" sz="1200" dirty="0">
                <a:latin typeface="+mj-lt"/>
              </a:rPr>
              <a:t>   </a:t>
            </a:r>
          </a:p>
          <a:p>
            <a:r>
              <a:rPr lang="hu-HU" sz="1200" dirty="0">
                <a:latin typeface="+mj-lt"/>
              </a:rPr>
              <a:t> </a:t>
            </a:r>
            <a:r>
              <a:rPr lang="hu-HU" sz="1200" dirty="0" smtClean="0">
                <a:latin typeface="+mj-lt"/>
              </a:rPr>
              <a:t>   </a:t>
            </a:r>
            <a:r>
              <a:rPr lang="hu-HU" sz="1200" dirty="0" err="1" smtClean="0">
                <a:latin typeface="+mj-lt"/>
              </a:rPr>
              <a:t>protected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void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processRequest</a:t>
            </a:r>
            <a:r>
              <a:rPr lang="hu-HU" sz="1200" dirty="0">
                <a:latin typeface="+mj-lt"/>
              </a:rPr>
              <a:t>(</a:t>
            </a:r>
            <a:r>
              <a:rPr lang="hu-HU" sz="1200" dirty="0" err="1">
                <a:latin typeface="+mj-lt"/>
              </a:rPr>
              <a:t>HttpServletRequest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request</a:t>
            </a:r>
            <a:r>
              <a:rPr lang="hu-HU" sz="1200" dirty="0">
                <a:latin typeface="+mj-lt"/>
              </a:rPr>
              <a:t>, 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HttpServletResponse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response</a:t>
            </a:r>
            <a:r>
              <a:rPr lang="hu-HU" sz="1200" dirty="0" smtClean="0">
                <a:latin typeface="+mj-lt"/>
              </a:rPr>
              <a:t>) </a:t>
            </a:r>
            <a:r>
              <a:rPr lang="hu-HU" sz="1200" dirty="0" err="1" smtClean="0">
                <a:latin typeface="+mj-lt"/>
              </a:rPr>
              <a:t>throws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ServletException</a:t>
            </a:r>
            <a:r>
              <a:rPr lang="hu-HU" sz="1200" dirty="0">
                <a:latin typeface="+mj-lt"/>
              </a:rPr>
              <a:t>, </a:t>
            </a:r>
            <a:r>
              <a:rPr lang="hu-HU" sz="1200" dirty="0" err="1">
                <a:latin typeface="+mj-lt"/>
              </a:rPr>
              <a:t>IOException</a:t>
            </a:r>
            <a:r>
              <a:rPr lang="hu-HU" sz="1200" dirty="0">
                <a:latin typeface="+mj-lt"/>
              </a:rPr>
              <a:t> {</a:t>
            </a:r>
          </a:p>
          <a:p>
            <a:r>
              <a:rPr lang="hu-HU" sz="1200" dirty="0">
                <a:latin typeface="+mj-lt"/>
              </a:rPr>
              <a:t>        </a:t>
            </a:r>
            <a:r>
              <a:rPr lang="hu-HU" sz="1200" dirty="0" err="1">
                <a:latin typeface="+mj-lt"/>
              </a:rPr>
              <a:t>response.setContentType</a:t>
            </a:r>
            <a:r>
              <a:rPr lang="hu-HU" sz="1200" dirty="0">
                <a:latin typeface="+mj-lt"/>
              </a:rPr>
              <a:t>("text/</a:t>
            </a:r>
            <a:r>
              <a:rPr lang="hu-HU" sz="1200" dirty="0" err="1">
                <a:latin typeface="+mj-lt"/>
              </a:rPr>
              <a:t>html</a:t>
            </a:r>
            <a:r>
              <a:rPr lang="hu-HU" sz="1200" dirty="0">
                <a:latin typeface="+mj-lt"/>
              </a:rPr>
              <a:t>;</a:t>
            </a:r>
            <a:r>
              <a:rPr lang="hu-HU" sz="1200" dirty="0" err="1">
                <a:latin typeface="+mj-lt"/>
              </a:rPr>
              <a:t>charset</a:t>
            </a:r>
            <a:r>
              <a:rPr lang="hu-HU" sz="1200" dirty="0">
                <a:latin typeface="+mj-lt"/>
              </a:rPr>
              <a:t>=UTF-8");</a:t>
            </a:r>
          </a:p>
          <a:p>
            <a:r>
              <a:rPr lang="hu-HU" sz="1200" dirty="0">
                <a:latin typeface="+mj-lt"/>
              </a:rPr>
              <a:t>        </a:t>
            </a:r>
            <a:r>
              <a:rPr lang="hu-HU" sz="1200" dirty="0" err="1">
                <a:latin typeface="+mj-lt"/>
              </a:rPr>
              <a:t>PrintWriter</a:t>
            </a:r>
            <a:r>
              <a:rPr lang="hu-HU" sz="1200" dirty="0">
                <a:latin typeface="+mj-lt"/>
              </a:rPr>
              <a:t> out = </a:t>
            </a:r>
            <a:r>
              <a:rPr lang="hu-HU" sz="1200" dirty="0" err="1">
                <a:latin typeface="+mj-lt"/>
              </a:rPr>
              <a:t>response.getWriter</a:t>
            </a:r>
            <a:r>
              <a:rPr lang="hu-HU" sz="1200" dirty="0" smtClean="0">
                <a:latin typeface="+mj-lt"/>
              </a:rPr>
              <a:t>(); </a:t>
            </a:r>
          </a:p>
          <a:p>
            <a:r>
              <a:rPr lang="hu-HU" sz="1200" dirty="0" smtClean="0">
                <a:latin typeface="+mj-lt"/>
              </a:rPr>
              <a:t>        …</a:t>
            </a:r>
            <a:endParaRPr lang="hu-HU" sz="1200" dirty="0">
              <a:latin typeface="+mj-lt"/>
            </a:endParaRPr>
          </a:p>
          <a:p>
            <a:r>
              <a:rPr lang="hu-HU" sz="1200" dirty="0">
                <a:latin typeface="+mj-lt"/>
              </a:rPr>
              <a:t>        </a:t>
            </a:r>
            <a:r>
              <a:rPr lang="hu-HU" sz="1200" dirty="0" err="1" smtClean="0">
                <a:latin typeface="+mj-lt"/>
              </a:rPr>
              <a:t>out.println</a:t>
            </a:r>
            <a:r>
              <a:rPr lang="hu-HU" sz="1200" dirty="0" smtClean="0">
                <a:latin typeface="+mj-lt"/>
              </a:rPr>
              <a:t>("&lt;h1&gt;</a:t>
            </a:r>
            <a:r>
              <a:rPr lang="hu-HU" sz="1200" dirty="0" err="1" smtClean="0">
                <a:latin typeface="+mj-lt"/>
              </a:rPr>
              <a:t>Servlet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HelloServlet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at</a:t>
            </a:r>
            <a:r>
              <a:rPr lang="hu-HU" sz="1200" dirty="0" smtClean="0">
                <a:latin typeface="+mj-lt"/>
              </a:rPr>
              <a:t> " + </a:t>
            </a:r>
            <a:r>
              <a:rPr lang="hu-HU" sz="1200" dirty="0" err="1" smtClean="0">
                <a:latin typeface="+mj-lt"/>
              </a:rPr>
              <a:t>request.getContextPath</a:t>
            </a:r>
            <a:r>
              <a:rPr lang="hu-HU" sz="1200" dirty="0" smtClean="0">
                <a:latin typeface="+mj-lt"/>
              </a:rPr>
              <a:t> () + "&lt;/</a:t>
            </a:r>
            <a:r>
              <a:rPr lang="hu-HU" sz="1200" dirty="0" err="1" smtClean="0">
                <a:latin typeface="+mj-lt"/>
              </a:rPr>
              <a:t>h1</a:t>
            </a:r>
            <a:r>
              <a:rPr lang="hu-HU" sz="1200" dirty="0" smtClean="0">
                <a:latin typeface="+mj-lt"/>
              </a:rPr>
              <a:t>&gt;");</a:t>
            </a:r>
          </a:p>
          <a:p>
            <a:r>
              <a:rPr lang="hu-HU" sz="1200" dirty="0" smtClean="0">
                <a:latin typeface="+mj-lt"/>
              </a:rPr>
              <a:t>        …</a:t>
            </a:r>
          </a:p>
          <a:p>
            <a:r>
              <a:rPr lang="hu-HU" sz="1200" dirty="0" smtClean="0">
                <a:latin typeface="+mj-lt"/>
              </a:rPr>
              <a:t>    } </a:t>
            </a:r>
          </a:p>
          <a:p>
            <a:r>
              <a:rPr lang="hu-HU" sz="1200" dirty="0" smtClean="0">
                <a:latin typeface="+mj-lt"/>
              </a:rPr>
              <a:t>    </a:t>
            </a:r>
          </a:p>
          <a:p>
            <a:r>
              <a:rPr lang="hu-HU" sz="1200" dirty="0" smtClean="0">
                <a:latin typeface="+mj-lt"/>
              </a:rPr>
              <a:t>    </a:t>
            </a:r>
            <a:r>
              <a:rPr lang="hu-HU" sz="1200" dirty="0">
                <a:latin typeface="+mj-lt"/>
              </a:rPr>
              <a:t>// </a:t>
            </a:r>
            <a:r>
              <a:rPr lang="hu-HU" sz="1200" dirty="0" err="1">
                <a:latin typeface="+mj-lt"/>
              </a:rPr>
              <a:t>doGet</a:t>
            </a:r>
            <a:r>
              <a:rPr lang="hu-HU" sz="1200" dirty="0">
                <a:latin typeface="+mj-lt"/>
              </a:rPr>
              <a:t> and </a:t>
            </a:r>
            <a:r>
              <a:rPr lang="hu-HU" sz="1200" dirty="0" err="1">
                <a:latin typeface="+mj-lt"/>
              </a:rPr>
              <a:t>doPost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methods</a:t>
            </a:r>
            <a:r>
              <a:rPr lang="hu-HU" sz="1200" dirty="0">
                <a:latin typeface="+mj-lt"/>
              </a:rPr>
              <a:t>, </a:t>
            </a:r>
            <a:r>
              <a:rPr lang="hu-HU" sz="1200" dirty="0" err="1">
                <a:latin typeface="+mj-lt"/>
              </a:rPr>
              <a:t>which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call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processRequest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and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 smtClean="0">
                <a:latin typeface="+mj-lt"/>
              </a:rPr>
              <a:t>getServletInfo</a:t>
            </a:r>
            <a:r>
              <a:rPr lang="hu-HU" sz="1200" dirty="0" smtClean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method</a:t>
            </a:r>
            <a:endParaRPr lang="hu-HU" sz="1200" dirty="0">
              <a:latin typeface="+mj-lt"/>
            </a:endParaRPr>
          </a:p>
          <a:p>
            <a:r>
              <a:rPr lang="hu-HU" sz="1200" dirty="0">
                <a:latin typeface="+mj-lt"/>
              </a:rPr>
              <a:t>    </a:t>
            </a:r>
          </a:p>
          <a:p>
            <a:r>
              <a:rPr lang="hu-HU" sz="1200" dirty="0">
                <a:latin typeface="+mj-lt"/>
              </a:rPr>
              <a:t>    </a:t>
            </a:r>
            <a:r>
              <a:rPr lang="hu-HU" sz="1200" dirty="0" err="1">
                <a:latin typeface="+mj-lt"/>
              </a:rPr>
              <a:t>private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String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sayHello</a:t>
            </a:r>
            <a:r>
              <a:rPr lang="hu-HU" sz="1200" dirty="0">
                <a:latin typeface="+mj-lt"/>
              </a:rPr>
              <a:t>(</a:t>
            </a:r>
            <a:r>
              <a:rPr lang="hu-HU" sz="1200" dirty="0" err="1">
                <a:latin typeface="+mj-lt"/>
              </a:rPr>
              <a:t>java.lang.String</a:t>
            </a:r>
            <a:r>
              <a:rPr lang="hu-HU" sz="1200" dirty="0">
                <a:latin typeface="+mj-lt"/>
              </a:rPr>
              <a:t> arg0) {</a:t>
            </a:r>
          </a:p>
          <a:p>
            <a:r>
              <a:rPr lang="hu-HU" sz="1200" dirty="0">
                <a:latin typeface="+mj-lt"/>
              </a:rPr>
              <a:t>        </a:t>
            </a:r>
            <a:r>
              <a:rPr lang="hu-HU" sz="1200" dirty="0" err="1">
                <a:latin typeface="+mj-lt"/>
              </a:rPr>
              <a:t>helloservice.endpoint.Hello</a:t>
            </a:r>
            <a:r>
              <a:rPr lang="hu-HU" sz="1200" dirty="0">
                <a:latin typeface="+mj-lt"/>
              </a:rPr>
              <a:t> port = </a:t>
            </a:r>
            <a:r>
              <a:rPr lang="hu-HU" sz="1200" dirty="0" err="1">
                <a:latin typeface="+mj-lt"/>
              </a:rPr>
              <a:t>service.getHelloPort</a:t>
            </a:r>
            <a:r>
              <a:rPr lang="hu-HU" sz="1200" dirty="0">
                <a:latin typeface="+mj-lt"/>
              </a:rPr>
              <a:t>();</a:t>
            </a:r>
          </a:p>
          <a:p>
            <a:r>
              <a:rPr lang="hu-HU" sz="1200" dirty="0">
                <a:latin typeface="+mj-lt"/>
              </a:rPr>
              <a:t>        </a:t>
            </a:r>
            <a:r>
              <a:rPr lang="hu-HU" sz="1200" dirty="0" err="1">
                <a:latin typeface="+mj-lt"/>
              </a:rPr>
              <a:t>return</a:t>
            </a:r>
            <a:r>
              <a:rPr lang="hu-HU" sz="1200" dirty="0">
                <a:latin typeface="+mj-lt"/>
              </a:rPr>
              <a:t> </a:t>
            </a:r>
            <a:r>
              <a:rPr lang="hu-HU" sz="1200" dirty="0" err="1">
                <a:latin typeface="+mj-lt"/>
              </a:rPr>
              <a:t>port.sayHello</a:t>
            </a:r>
            <a:r>
              <a:rPr lang="hu-HU" sz="1200" dirty="0">
                <a:latin typeface="+mj-lt"/>
              </a:rPr>
              <a:t>(arg0);</a:t>
            </a:r>
          </a:p>
          <a:p>
            <a:r>
              <a:rPr lang="hu-HU" sz="1200" dirty="0">
                <a:latin typeface="+mj-lt"/>
              </a:rPr>
              <a:t>    }</a:t>
            </a:r>
          </a:p>
          <a:p>
            <a:r>
              <a:rPr lang="hu-HU" sz="1200" dirty="0">
                <a:latin typeface="+mj-lt"/>
              </a:rPr>
              <a:t>}</a:t>
            </a:r>
            <a:endParaRPr lang="hu-HU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548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– További hasznos információk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Java API </a:t>
            </a:r>
            <a:r>
              <a:rPr lang="hu-HU" dirty="0" err="1"/>
              <a:t>for</a:t>
            </a:r>
            <a:r>
              <a:rPr lang="hu-HU" dirty="0"/>
              <a:t> XML Web </a:t>
            </a:r>
            <a:r>
              <a:rPr lang="hu-HU" dirty="0" err="1"/>
              <a:t>Services</a:t>
            </a:r>
            <a:r>
              <a:rPr lang="hu-HU" dirty="0"/>
              <a:t> 2.2 </a:t>
            </a:r>
            <a:r>
              <a:rPr lang="hu-HU" dirty="0" err="1" smtClean="0"/>
              <a:t>specification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http</a:t>
            </a:r>
            <a:r>
              <a:rPr lang="hu-HU" dirty="0"/>
              <a:t>://</a:t>
            </a:r>
            <a:r>
              <a:rPr lang="hu-HU" dirty="0" smtClean="0"/>
              <a:t>jcp.org/aboutJava/communityprocess/mrel/jsr224/index4.html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JAX-WS </a:t>
            </a:r>
            <a:r>
              <a:rPr lang="hu-HU" dirty="0" err="1" smtClean="0"/>
              <a:t>home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http</a:t>
            </a:r>
            <a:r>
              <a:rPr lang="hu-HU" dirty="0"/>
              <a:t>://jax-ws.java.net</a:t>
            </a:r>
            <a:r>
              <a:rPr lang="hu-HU" dirty="0" smtClean="0"/>
              <a:t>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Simple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Access </a:t>
            </a:r>
            <a:r>
              <a:rPr lang="hu-HU" dirty="0" err="1"/>
              <a:t>Protocol</a:t>
            </a:r>
            <a:r>
              <a:rPr lang="hu-HU" dirty="0"/>
              <a:t> (SOAP) 1.2 W3C </a:t>
            </a:r>
            <a:r>
              <a:rPr lang="hu-HU" dirty="0" err="1" smtClean="0"/>
              <a:t>Note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http</a:t>
            </a:r>
            <a:r>
              <a:rPr lang="hu-HU" dirty="0"/>
              <a:t>://www.w3.org/TR/</a:t>
            </a:r>
            <a:r>
              <a:rPr lang="hu-HU" dirty="0" err="1"/>
              <a:t>soap</a:t>
            </a:r>
            <a:r>
              <a:rPr lang="hu-HU" dirty="0" smtClean="0"/>
              <a:t>/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Web </a:t>
            </a:r>
            <a:r>
              <a:rPr lang="hu-HU" dirty="0" err="1"/>
              <a:t>Services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(WSDL) 1.1 W3C </a:t>
            </a:r>
            <a:r>
              <a:rPr lang="hu-HU" dirty="0" err="1" smtClean="0"/>
              <a:t>Note</a:t>
            </a:r>
            <a:r>
              <a:rPr lang="hu-HU" dirty="0" smtClean="0"/>
              <a:t>:</a:t>
            </a:r>
            <a:br>
              <a:rPr lang="hu-HU" dirty="0" smtClean="0"/>
            </a:br>
            <a:r>
              <a:rPr lang="hu-HU" dirty="0" smtClean="0"/>
              <a:t>http</a:t>
            </a:r>
            <a:r>
              <a:rPr lang="hu-HU" dirty="0"/>
              <a:t>://</a:t>
            </a:r>
            <a:r>
              <a:rPr lang="hu-HU" dirty="0" smtClean="0"/>
              <a:t>www.w3.org/TR/</a:t>
            </a:r>
            <a:r>
              <a:rPr lang="hu-HU" dirty="0" err="1" smtClean="0"/>
              <a:t>wsdl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WS-I Basic </a:t>
            </a:r>
            <a:r>
              <a:rPr lang="hu-HU" dirty="0" err="1"/>
              <a:t>Profile</a:t>
            </a:r>
            <a:r>
              <a:rPr lang="hu-HU" dirty="0"/>
              <a:t> </a:t>
            </a:r>
            <a:r>
              <a:rPr lang="hu-HU" dirty="0" smtClean="0"/>
              <a:t>1.1:</a:t>
            </a:r>
            <a:br>
              <a:rPr lang="hu-HU" dirty="0" smtClean="0"/>
            </a:br>
            <a:r>
              <a:rPr lang="hu-HU" dirty="0" smtClean="0"/>
              <a:t>http</a:t>
            </a:r>
            <a:r>
              <a:rPr lang="hu-HU" dirty="0"/>
              <a:t>://www.ws-i.org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0224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7886700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JAX-RS – Java API </a:t>
            </a:r>
            <a:r>
              <a:rPr lang="hu-HU" sz="2400" dirty="0" err="1" smtClean="0"/>
              <a:t>for</a:t>
            </a:r>
            <a:r>
              <a:rPr lang="hu-HU" sz="2400" dirty="0" smtClean="0"/>
              <a:t> </a:t>
            </a:r>
            <a:r>
              <a:rPr lang="hu-HU" sz="2400" dirty="0" err="1" smtClean="0"/>
              <a:t>RESTful</a:t>
            </a:r>
            <a:r>
              <a:rPr lang="hu-HU" sz="2400" dirty="0" smtClean="0"/>
              <a:t> Web </a:t>
            </a:r>
            <a:r>
              <a:rPr lang="hu-HU" sz="2400" dirty="0" err="1" smtClean="0"/>
              <a:t>Services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web szolgáltatás </a:t>
            </a:r>
            <a:r>
              <a:rPr lang="hu-HU" dirty="0" err="1" smtClean="0"/>
              <a:t>RESTful</a:t>
            </a:r>
            <a:r>
              <a:rPr lang="hu-HU" dirty="0" smtClean="0"/>
              <a:t>, ha a REST </a:t>
            </a:r>
            <a:r>
              <a:rPr lang="hu-HU" dirty="0" err="1" smtClean="0"/>
              <a:t>megszorításianak</a:t>
            </a:r>
            <a:r>
              <a:rPr lang="hu-HU" dirty="0" smtClean="0"/>
              <a:t> eleget tesz:</a:t>
            </a:r>
          </a:p>
          <a:p>
            <a:pPr lvl="1"/>
            <a:r>
              <a:rPr lang="hu-HU" dirty="0" smtClean="0"/>
              <a:t>Kliens-szerver </a:t>
            </a:r>
            <a:r>
              <a:rPr lang="hu-HU" dirty="0" err="1" smtClean="0"/>
              <a:t>arhitektúra</a:t>
            </a:r>
            <a:endParaRPr lang="hu-HU" dirty="0" smtClean="0"/>
          </a:p>
          <a:p>
            <a:pPr lvl="1"/>
            <a:r>
              <a:rPr lang="hu-HU" dirty="0" smtClean="0"/>
              <a:t>Állapotmentesség (</a:t>
            </a:r>
            <a:r>
              <a:rPr lang="hu-HU" dirty="0" err="1" smtClean="0"/>
              <a:t>Stateless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Gyorsítótárazhatóság</a:t>
            </a:r>
            <a:r>
              <a:rPr lang="hu-HU" dirty="0" smtClean="0"/>
              <a:t> (</a:t>
            </a:r>
            <a:r>
              <a:rPr lang="hu-HU" dirty="0" err="1" smtClean="0"/>
              <a:t>Cacheable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Réteges felépítés (</a:t>
            </a:r>
            <a:r>
              <a:rPr lang="hu-HU" dirty="0" err="1" smtClean="0"/>
              <a:t>Layered</a:t>
            </a:r>
            <a:r>
              <a:rPr lang="hu-HU" dirty="0" smtClean="0"/>
              <a:t> System)</a:t>
            </a:r>
          </a:p>
          <a:p>
            <a:pPr lvl="1"/>
            <a:r>
              <a:rPr lang="hu-HU" dirty="0" smtClean="0"/>
              <a:t>Igényelt kód - opcionális (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Demand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Egységes interfész (Uniform </a:t>
            </a:r>
            <a:r>
              <a:rPr lang="hu-HU" dirty="0" err="1" smtClean="0"/>
              <a:t>Interface</a:t>
            </a:r>
            <a:r>
              <a:rPr lang="hu-HU" dirty="0" smtClean="0"/>
              <a:t>)</a:t>
            </a:r>
            <a:endParaRPr lang="hu-HU" dirty="0"/>
          </a:p>
          <a:p>
            <a:pPr lvl="2"/>
            <a:endParaRPr lang="hu-HU" dirty="0" smtClean="0"/>
          </a:p>
          <a:p>
            <a:pPr marL="914400" lvl="1" indent="-457200">
              <a:buFont typeface="+mj-lt"/>
              <a:buAutoNum type="arabi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73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- </a:t>
            </a:r>
            <a:r>
              <a:rPr lang="en-US" dirty="0">
                <a:latin typeface="+mj-lt"/>
              </a:rPr>
              <a:t>Java API for RESTful Web Services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7" y="1500854"/>
            <a:ext cx="8830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Alapértelmezett implementációja a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A </a:t>
            </a:r>
            <a:r>
              <a:rPr lang="hu-HU" sz="2000" dirty="0" err="1" smtClean="0"/>
              <a:t>REST-ben</a:t>
            </a:r>
            <a:r>
              <a:rPr lang="hu-HU" sz="2000" dirty="0" smtClean="0"/>
              <a:t> az adatokat és funkcionalitásokat </a:t>
            </a:r>
            <a:r>
              <a:rPr lang="hu-HU" sz="2000" dirty="0" err="1" smtClean="0"/>
              <a:t>resource-oknak</a:t>
            </a:r>
            <a:r>
              <a:rPr lang="hu-HU" sz="2000" dirty="0" smtClean="0"/>
              <a:t> nevezzük és </a:t>
            </a:r>
            <a:r>
              <a:rPr lang="hu-HU" sz="2000" dirty="0" err="1" smtClean="0"/>
              <a:t>URI-n</a:t>
            </a:r>
            <a:r>
              <a:rPr lang="hu-HU" sz="2000" dirty="0" smtClean="0"/>
              <a:t> keresztül érjük 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Állapotmentes kommunikációs protokollt használ, ez tipikusan a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smtClean="0"/>
              <a:t>Nincs szükség konfigurációra, csak annotációkra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 JAX-RS keretrendszere elvégzi a szükséges lépéseket, továbbá megspórolhatjuk a hagyományos </a:t>
            </a:r>
            <a:r>
              <a:rPr lang="hu-HU" sz="2000" dirty="0" smtClean="0"/>
              <a:t>web szolgáltatásoknál </a:t>
            </a:r>
            <a:r>
              <a:rPr lang="hu-HU" sz="2000" dirty="0"/>
              <a:t>megszokott XML transzformációk nagy </a:t>
            </a:r>
            <a:r>
              <a:rPr lang="hu-HU" sz="2000" dirty="0" smtClean="0"/>
              <a:t>részét</a:t>
            </a:r>
          </a:p>
        </p:txBody>
      </p:sp>
    </p:spTree>
    <p:extLst>
      <p:ext uri="{BB962C8B-B14F-4D97-AF65-F5344CB8AC3E}">
        <p14:creationId xmlns:p14="http://schemas.microsoft.com/office/powerpoint/2010/main" val="18292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– Annotációk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93491"/>
            <a:ext cx="88309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Path</a:t>
            </a:r>
            <a:r>
              <a:rPr lang="hu-HU" dirty="0"/>
              <a:t> </a:t>
            </a:r>
            <a:r>
              <a:rPr lang="hu-HU" dirty="0" smtClean="0"/>
              <a:t>– relatív URI útvonal, lehet </a:t>
            </a:r>
            <a:r>
              <a:rPr lang="hu-HU" dirty="0" err="1" smtClean="0"/>
              <a:t>template</a:t>
            </a:r>
            <a:r>
              <a:rPr lang="hu-HU" dirty="0" smtClean="0"/>
              <a:t> is </a:t>
            </a:r>
            <a:r>
              <a:rPr lang="hu-HU" dirty="0" err="1" smtClean="0"/>
              <a:t>pl</a:t>
            </a:r>
            <a:r>
              <a:rPr lang="hu-HU" dirty="0" smtClean="0"/>
              <a:t> </a:t>
            </a:r>
            <a:r>
              <a:rPr lang="en-US" dirty="0"/>
              <a:t>/</a:t>
            </a:r>
            <a:r>
              <a:rPr lang="en-US" dirty="0" err="1"/>
              <a:t>helloworld</a:t>
            </a:r>
            <a:r>
              <a:rPr lang="en-US" dirty="0"/>
              <a:t>/{username}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PathParam</a:t>
            </a:r>
            <a:r>
              <a:rPr lang="hu-HU" dirty="0" smtClean="0"/>
              <a:t> – a @</a:t>
            </a:r>
            <a:r>
              <a:rPr lang="hu-HU" dirty="0" err="1" smtClean="0"/>
              <a:t>Path</a:t>
            </a:r>
            <a:r>
              <a:rPr lang="hu-HU" dirty="0" smtClean="0"/>
              <a:t> által </a:t>
            </a:r>
            <a:r>
              <a:rPr lang="hu-HU" dirty="0" err="1" smtClean="0"/>
              <a:t>definált</a:t>
            </a:r>
            <a:r>
              <a:rPr lang="hu-HU" dirty="0" smtClean="0"/>
              <a:t> </a:t>
            </a:r>
            <a:r>
              <a:rPr lang="hu-HU" dirty="0" err="1" smtClean="0"/>
              <a:t>templateből</a:t>
            </a:r>
            <a:r>
              <a:rPr lang="hu-HU" dirty="0" smtClean="0"/>
              <a:t> csomagolja ki a paramétert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QueryParam</a:t>
            </a:r>
            <a:r>
              <a:rPr lang="hu-HU" dirty="0"/>
              <a:t> </a:t>
            </a:r>
            <a:r>
              <a:rPr lang="hu-HU" dirty="0" smtClean="0"/>
              <a:t>– a </a:t>
            </a:r>
            <a:r>
              <a:rPr lang="hu-HU" dirty="0" err="1" smtClean="0"/>
              <a:t>request</a:t>
            </a:r>
            <a:r>
              <a:rPr lang="hu-HU" dirty="0" smtClean="0"/>
              <a:t> URI </a:t>
            </a:r>
            <a:r>
              <a:rPr lang="hu-HU" dirty="0" err="1" smtClean="0"/>
              <a:t>query</a:t>
            </a:r>
            <a:r>
              <a:rPr lang="hu-HU" dirty="0" smtClean="0"/>
              <a:t> </a:t>
            </a:r>
            <a:r>
              <a:rPr lang="hu-HU" dirty="0" err="1" smtClean="0"/>
              <a:t>paramaterét</a:t>
            </a:r>
            <a:r>
              <a:rPr lang="hu-HU" dirty="0" smtClean="0"/>
              <a:t> csomagolja 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Consumes</a:t>
            </a:r>
            <a:r>
              <a:rPr lang="hu-HU" dirty="0" smtClean="0"/>
              <a:t> – A </a:t>
            </a:r>
            <a:r>
              <a:rPr lang="hu-HU" dirty="0" err="1" smtClean="0"/>
              <a:t>resource</a:t>
            </a:r>
            <a:r>
              <a:rPr lang="hu-HU" dirty="0" smtClean="0"/>
              <a:t> által feldolgozható MIME típusokat jelöli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@</a:t>
            </a:r>
            <a:r>
              <a:rPr lang="hu-HU" dirty="0" err="1" smtClean="0"/>
              <a:t>Produces</a:t>
            </a:r>
            <a:r>
              <a:rPr lang="hu-HU" dirty="0" smtClean="0"/>
              <a:t> – Azokat a MIME típusokat jelöli, melyeket a szerver képes előállítani</a:t>
            </a:r>
          </a:p>
          <a:p>
            <a:endParaRPr lang="hu-HU" dirty="0" smtClean="0"/>
          </a:p>
          <a:p>
            <a:r>
              <a:rPr lang="hu-HU" dirty="0" smtClean="0"/>
              <a:t>A HTTP metódusoknak megfelelő annotációk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@</a:t>
            </a:r>
            <a:r>
              <a:rPr lang="hu-HU" dirty="0" smtClean="0"/>
              <a:t>DELETE</a:t>
            </a:r>
            <a:endParaRPr lang="hu-HU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8173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– Megszorítások az egyszerűségért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93491"/>
            <a:ext cx="88309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Resource</a:t>
            </a:r>
            <a:r>
              <a:rPr lang="hu-HU" sz="1400" dirty="0" smtClean="0"/>
              <a:t> </a:t>
            </a:r>
            <a:r>
              <a:rPr lang="hu-HU" sz="1400" dirty="0" err="1" smtClean="0"/>
              <a:t>azonositás</a:t>
            </a:r>
            <a:r>
              <a:rPr lang="hu-HU" sz="1400" dirty="0" smtClean="0"/>
              <a:t> </a:t>
            </a:r>
            <a:r>
              <a:rPr lang="hu-HU" sz="1400" dirty="0" err="1" smtClean="0"/>
              <a:t>URI-n</a:t>
            </a:r>
            <a:r>
              <a:rPr lang="hu-HU" sz="1400" dirty="0" smtClean="0"/>
              <a:t> keresztül</a:t>
            </a:r>
            <a:br>
              <a:rPr lang="hu-HU" sz="1400" dirty="0" smtClean="0"/>
            </a:br>
            <a:r>
              <a:rPr lang="hu-HU" sz="1400" dirty="0" smtClean="0"/>
              <a:t>Az azonos </a:t>
            </a:r>
            <a:r>
              <a:rPr lang="hu-HU" sz="1400" dirty="0" err="1" smtClean="0"/>
              <a:t>resource-ra</a:t>
            </a:r>
            <a:r>
              <a:rPr lang="hu-HU" sz="1400" dirty="0" smtClean="0"/>
              <a:t> vonatkozó hívásokat egy közös útvonalon érjük el (@</a:t>
            </a:r>
            <a:r>
              <a:rPr lang="hu-HU" sz="1400" dirty="0" err="1" smtClean="0"/>
              <a:t>Path</a:t>
            </a:r>
            <a:r>
              <a:rPr lang="hu-HU" sz="1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Elérés – </a:t>
            </a:r>
            <a:r>
              <a:rPr lang="hu-HU" sz="1400" dirty="0" smtClean="0">
                <a:hlinkClick r:id="rId2"/>
              </a:rPr>
              <a:t>http://url/context/@Path/@Path</a:t>
            </a:r>
            <a:r>
              <a:rPr lang="hu-HU" sz="1400" dirty="0" smtClean="0"/>
              <a:t> …</a:t>
            </a:r>
            <a:endParaRPr lang="hu-HU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Uniform interfész</a:t>
            </a:r>
            <a:br>
              <a:rPr lang="hu-HU" sz="1400" dirty="0" smtClean="0"/>
            </a:br>
            <a:r>
              <a:rPr lang="hu-HU" sz="1400" dirty="0" smtClean="0"/>
              <a:t>A </a:t>
            </a:r>
            <a:r>
              <a:rPr lang="hu-HU" sz="1400" dirty="0" err="1" smtClean="0"/>
              <a:t>resource-okat</a:t>
            </a:r>
            <a:r>
              <a:rPr lang="hu-HU" sz="1400" dirty="0" smtClean="0"/>
              <a:t> négy művelettel manipulálhatjuk (POST, PUT, GET, DELETE) (CRUD)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Create</a:t>
            </a:r>
            <a:r>
              <a:rPr lang="hu-HU" sz="1400" dirty="0" smtClean="0"/>
              <a:t> – PUT,POST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Read – 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Update – 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dirty="0" err="1" smtClean="0"/>
              <a:t>Delete</a:t>
            </a:r>
            <a:r>
              <a:rPr lang="hu-HU" sz="1400" dirty="0" smtClean="0"/>
              <a:t> -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Önleíró üzenetek</a:t>
            </a:r>
            <a:br>
              <a:rPr lang="hu-HU" sz="1400" dirty="0" smtClean="0"/>
            </a:br>
            <a:r>
              <a:rPr lang="hu-HU" sz="1400" dirty="0" smtClean="0"/>
              <a:t>A </a:t>
            </a:r>
            <a:r>
              <a:rPr lang="hu-HU" sz="1400" dirty="0" err="1" smtClean="0"/>
              <a:t>resource-ok</a:t>
            </a:r>
            <a:r>
              <a:rPr lang="hu-HU" sz="1400" dirty="0" smtClean="0"/>
              <a:t> függetlenek az üzenetek reprezentációjától, ezért számos formában elérhetőek (JSON, XML, HML, JPEG PDF, …)</a:t>
            </a:r>
            <a:endParaRPr lang="hu-H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 smtClean="0"/>
              <a:t>Állapot megőrző műveletek linkeken keresztül</a:t>
            </a:r>
            <a:br>
              <a:rPr lang="hu-HU" sz="1400" dirty="0" smtClean="0"/>
            </a:br>
            <a:r>
              <a:rPr lang="hu-HU" sz="1400" dirty="0" smtClean="0"/>
              <a:t>Annak ellenére, hogy minden művelet állapot mentes, különböző technikák léteznek állapotok  cseréjére. Például ha egy lista első 10 elemét kérdezzük le a válasz tartalmazhatja a </a:t>
            </a:r>
            <a:r>
              <a:rPr lang="hu-HU" sz="1400" dirty="0" smtClean="0"/>
              <a:t>következő vagy előző </a:t>
            </a:r>
            <a:r>
              <a:rPr lang="hu-HU" sz="1400" dirty="0" smtClean="0"/>
              <a:t>10 elem lekérdezéséhez szükséges </a:t>
            </a:r>
            <a:r>
              <a:rPr lang="hu-HU" sz="1400" dirty="0" err="1" smtClean="0"/>
              <a:t>url-t</a:t>
            </a:r>
            <a:r>
              <a:rPr lang="hu-HU" sz="1400" dirty="0" smtClean="0"/>
              <a:t> (Lapozás)</a:t>
            </a:r>
            <a:endParaRPr lang="hu-HU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400" dirty="0" smtClean="0"/>
          </a:p>
        </p:txBody>
      </p:sp>
    </p:spTree>
    <p:extLst>
      <p:ext uri="{BB962C8B-B14F-4D97-AF65-F5344CB8AC3E}">
        <p14:creationId xmlns:p14="http://schemas.microsoft.com/office/powerpoint/2010/main" val="33699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468767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Java EE – Web </a:t>
            </a:r>
            <a:r>
              <a:rPr lang="hu-HU" sz="1600" dirty="0" smtClean="0"/>
              <a:t>szolgáltatások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Web szolgáltatások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Alkalmazások </a:t>
            </a:r>
            <a:r>
              <a:rPr lang="hu-HU" sz="1600" dirty="0"/>
              <a:t>közötti adatcserére szolgáló protokollok és szabványok </a:t>
            </a:r>
            <a:r>
              <a:rPr lang="hu-HU" sz="1600" dirty="0" smtClean="0"/>
              <a:t>gyűjteménye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Különböző programnyelveken írt és különböző platformokon futó szoftveralkalmazások számítógép-hálózatokon (</a:t>
            </a:r>
            <a:r>
              <a:rPr lang="hu-HU" sz="1600" dirty="0" smtClean="0"/>
              <a:t>internet</a:t>
            </a:r>
            <a:r>
              <a:rPr lang="hu-HU" sz="1600" dirty="0"/>
              <a:t>) keresztül történő adatcserére </a:t>
            </a:r>
            <a:r>
              <a:rPr lang="hu-HU" sz="1600" dirty="0" smtClean="0"/>
              <a:t>használjuk (</a:t>
            </a:r>
            <a:r>
              <a:rPr lang="hu-HU" sz="1600" dirty="0" err="1" smtClean="0"/>
              <a:t>interoperabilitás</a:t>
            </a:r>
            <a:r>
              <a:rPr lang="hu-HU" sz="16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Java </a:t>
            </a:r>
            <a:r>
              <a:rPr lang="hu-HU" sz="1600" dirty="0" err="1" smtClean="0"/>
              <a:t>vs</a:t>
            </a:r>
            <a:r>
              <a:rPr lang="hu-HU" sz="1600" dirty="0" smtClean="0"/>
              <a:t>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Windows </a:t>
            </a:r>
            <a:r>
              <a:rPr lang="hu-HU" sz="1600" dirty="0" err="1" smtClean="0"/>
              <a:t>vs</a:t>
            </a:r>
            <a:r>
              <a:rPr lang="hu-HU" sz="1600" dirty="0" smtClean="0"/>
              <a:t>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err="1" smtClean="0"/>
              <a:t>HTTP-n</a:t>
            </a:r>
            <a:r>
              <a:rPr lang="hu-HU" sz="1600" dirty="0" smtClean="0"/>
              <a:t> keresztül kommunikálnak, XML alapú üzenetküldés (nem minden esetben)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Részei: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XML(JAX-WS) – adatok leírása, </a:t>
            </a:r>
            <a:r>
              <a:rPr lang="hu-HU" sz="1600" dirty="0" err="1" smtClean="0"/>
              <a:t>Resource</a:t>
            </a:r>
            <a:r>
              <a:rPr lang="hu-HU" sz="1600" dirty="0" smtClean="0"/>
              <a:t>(JAX-RS)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SOAP (</a:t>
            </a:r>
            <a:r>
              <a:rPr lang="hu-HU" sz="1600" dirty="0" err="1" smtClean="0"/>
              <a:t>Simple</a:t>
            </a:r>
            <a:r>
              <a:rPr lang="hu-HU" sz="1600" dirty="0" smtClean="0"/>
              <a:t> </a:t>
            </a:r>
            <a:r>
              <a:rPr lang="hu-HU" sz="1600" dirty="0" err="1" smtClean="0"/>
              <a:t>Object</a:t>
            </a:r>
            <a:r>
              <a:rPr lang="hu-HU" sz="1600" dirty="0" smtClean="0"/>
              <a:t> Access </a:t>
            </a:r>
            <a:r>
              <a:rPr lang="hu-HU" sz="1600" dirty="0" err="1" smtClean="0"/>
              <a:t>Protocol</a:t>
            </a:r>
            <a:r>
              <a:rPr lang="hu-HU" sz="1600" dirty="0" smtClean="0"/>
              <a:t>) – az üzenet továbbítása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/>
              <a:t>WSDL (Web </a:t>
            </a:r>
            <a:r>
              <a:rPr lang="hu-HU" sz="1600" dirty="0" err="1"/>
              <a:t>Services</a:t>
            </a:r>
            <a:r>
              <a:rPr lang="hu-HU" sz="1600" dirty="0"/>
              <a:t> </a:t>
            </a:r>
            <a:r>
              <a:rPr lang="hu-HU" sz="1600" dirty="0" err="1"/>
              <a:t>Description</a:t>
            </a:r>
            <a:r>
              <a:rPr lang="hu-HU" sz="1600" dirty="0"/>
              <a:t> </a:t>
            </a:r>
            <a:r>
              <a:rPr lang="hu-HU" sz="1600" dirty="0" err="1" smtClean="0"/>
              <a:t>Language</a:t>
            </a:r>
            <a:r>
              <a:rPr lang="hu-HU" sz="1600" dirty="0" smtClean="0"/>
              <a:t>) – a szolgáltatás leírása és elérhetősége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 smtClean="0"/>
              <a:t>UDDI (</a:t>
            </a:r>
            <a:r>
              <a:rPr lang="en-US" sz="1600" dirty="0"/>
              <a:t>Universal Description, Discovery and Integration</a:t>
            </a:r>
            <a:r>
              <a:rPr lang="hu-HU" sz="1600" dirty="0" smtClean="0"/>
              <a:t>) – a szolgáltatások leírása, közzététele, megkeresése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600" dirty="0" smtClean="0"/>
          </a:p>
        </p:txBody>
      </p:sp>
    </p:spTree>
    <p:extLst>
      <p:ext uri="{BB962C8B-B14F-4D97-AF65-F5344CB8AC3E}">
        <p14:creationId xmlns:p14="http://schemas.microsoft.com/office/powerpoint/2010/main" val="1757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– Alkalmazás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77609"/>
            <a:ext cx="96244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javax.ws.rs.GET</a:t>
            </a:r>
            <a:r>
              <a:rPr lang="hu-HU" sz="1400" dirty="0">
                <a:latin typeface="+mj-lt"/>
              </a:rPr>
              <a:t>;</a:t>
            </a:r>
          </a:p>
          <a:p>
            <a:pPr lvl="1"/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javax.ws.rs.Produces</a:t>
            </a:r>
            <a:r>
              <a:rPr lang="hu-HU" sz="1400" dirty="0">
                <a:latin typeface="+mj-lt"/>
              </a:rPr>
              <a:t>;</a:t>
            </a:r>
          </a:p>
          <a:p>
            <a:pPr lvl="1"/>
            <a:r>
              <a:rPr lang="hu-HU" sz="1400" dirty="0">
                <a:latin typeface="+mj-lt"/>
              </a:rPr>
              <a:t>import </a:t>
            </a:r>
            <a:r>
              <a:rPr lang="hu-HU" sz="1400" dirty="0" err="1">
                <a:latin typeface="+mj-lt"/>
              </a:rPr>
              <a:t>javax.ws.rs.Path</a:t>
            </a:r>
            <a:r>
              <a:rPr lang="hu-HU" sz="1400" dirty="0">
                <a:latin typeface="+mj-lt"/>
              </a:rPr>
              <a:t>;</a:t>
            </a:r>
          </a:p>
          <a:p>
            <a:pPr lvl="1"/>
            <a:endParaRPr lang="hu-HU" sz="1400" dirty="0">
              <a:latin typeface="+mj-lt"/>
            </a:endParaRPr>
          </a:p>
          <a:p>
            <a:pPr lvl="1"/>
            <a:r>
              <a:rPr lang="hu-HU" sz="1400" dirty="0">
                <a:latin typeface="+mj-lt"/>
              </a:rPr>
              <a:t>@</a:t>
            </a:r>
            <a:r>
              <a:rPr lang="hu-HU" sz="1400" dirty="0" err="1">
                <a:latin typeface="+mj-lt"/>
              </a:rPr>
              <a:t>Path</a:t>
            </a:r>
            <a:r>
              <a:rPr lang="hu-HU" sz="1400" dirty="0">
                <a:latin typeface="+mj-lt"/>
              </a:rPr>
              <a:t>("/</a:t>
            </a:r>
            <a:r>
              <a:rPr lang="hu-HU" sz="1400" dirty="0" err="1">
                <a:latin typeface="+mj-lt"/>
              </a:rPr>
              <a:t>helloworld</a:t>
            </a:r>
            <a:r>
              <a:rPr lang="hu-HU" sz="1400" dirty="0" smtClean="0">
                <a:latin typeface="+mj-lt"/>
              </a:rPr>
              <a:t>")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smtClean="0">
                <a:latin typeface="+mj-lt"/>
              </a:rPr>
              <a:t> // </a:t>
            </a:r>
            <a:r>
              <a:rPr lang="hu-HU" sz="1400" dirty="0">
                <a:latin typeface="+mj-lt"/>
              </a:rPr>
              <a:t>The Java </a:t>
            </a:r>
            <a:r>
              <a:rPr lang="hu-HU" sz="1400" dirty="0" err="1">
                <a:latin typeface="+mj-lt"/>
              </a:rPr>
              <a:t>class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will</a:t>
            </a:r>
            <a:r>
              <a:rPr lang="hu-HU" sz="1400" dirty="0">
                <a:latin typeface="+mj-lt"/>
              </a:rPr>
              <a:t> be </a:t>
            </a:r>
            <a:r>
              <a:rPr lang="hu-HU" sz="1400" dirty="0" err="1">
                <a:latin typeface="+mj-lt"/>
              </a:rPr>
              <a:t>hosted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at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the</a:t>
            </a:r>
            <a:r>
              <a:rPr lang="hu-HU" sz="1400" dirty="0">
                <a:latin typeface="+mj-lt"/>
              </a:rPr>
              <a:t> URI </a:t>
            </a:r>
            <a:r>
              <a:rPr lang="hu-HU" sz="1400" dirty="0" err="1">
                <a:latin typeface="+mj-lt"/>
              </a:rPr>
              <a:t>path</a:t>
            </a:r>
            <a:r>
              <a:rPr lang="hu-HU" sz="1400" dirty="0">
                <a:latin typeface="+mj-lt"/>
              </a:rPr>
              <a:t> "/</a:t>
            </a:r>
            <a:r>
              <a:rPr lang="hu-HU" sz="1400" dirty="0" err="1">
                <a:latin typeface="+mj-lt"/>
              </a:rPr>
              <a:t>helloworld</a:t>
            </a:r>
            <a:r>
              <a:rPr lang="hu-HU" sz="1400" dirty="0">
                <a:latin typeface="+mj-lt"/>
              </a:rPr>
              <a:t>"</a:t>
            </a:r>
          </a:p>
          <a:p>
            <a:pPr lvl="1"/>
            <a:r>
              <a:rPr lang="hu-HU" sz="1400" dirty="0" err="1">
                <a:latin typeface="+mj-lt"/>
              </a:rPr>
              <a:t>public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class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HelloWorldResource</a:t>
            </a:r>
            <a:r>
              <a:rPr lang="hu-HU" sz="1400" dirty="0">
                <a:latin typeface="+mj-lt"/>
              </a:rPr>
              <a:t> {</a:t>
            </a:r>
            <a:r>
              <a:rPr lang="hu-HU" sz="1400" dirty="0" smtClean="0">
                <a:latin typeface="+mj-lt"/>
              </a:rPr>
              <a:t>  </a:t>
            </a:r>
          </a:p>
          <a:p>
            <a:pPr lvl="1"/>
            <a:endParaRPr lang="hu-HU" sz="1400" dirty="0">
              <a:latin typeface="+mj-lt"/>
            </a:endParaRPr>
          </a:p>
          <a:p>
            <a:pPr lvl="1"/>
            <a:r>
              <a:rPr lang="hu-HU" sz="1400" dirty="0">
                <a:latin typeface="+mj-lt"/>
              </a:rPr>
              <a:t>    @</a:t>
            </a:r>
            <a:r>
              <a:rPr lang="hu-HU" sz="1400" dirty="0" smtClean="0">
                <a:latin typeface="+mj-lt"/>
              </a:rPr>
              <a:t>GET </a:t>
            </a:r>
            <a:r>
              <a:rPr lang="hu-HU" sz="1400" dirty="0">
                <a:latin typeface="+mj-lt"/>
              </a:rPr>
              <a:t>// The Java </a:t>
            </a:r>
            <a:r>
              <a:rPr lang="hu-HU" sz="1400" dirty="0" err="1">
                <a:latin typeface="+mj-lt"/>
              </a:rPr>
              <a:t>method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will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process</a:t>
            </a:r>
            <a:r>
              <a:rPr lang="hu-HU" sz="1400" dirty="0">
                <a:latin typeface="+mj-lt"/>
              </a:rPr>
              <a:t> HTTP GET </a:t>
            </a:r>
            <a:r>
              <a:rPr lang="hu-HU" sz="1400" dirty="0" err="1">
                <a:latin typeface="+mj-lt"/>
              </a:rPr>
              <a:t>requests</a:t>
            </a:r>
            <a:endParaRPr lang="hu-HU" sz="1400" dirty="0">
              <a:latin typeface="+mj-lt"/>
            </a:endParaRPr>
          </a:p>
          <a:p>
            <a:pPr lvl="1"/>
            <a:r>
              <a:rPr lang="hu-HU" sz="1400" dirty="0">
                <a:latin typeface="+mj-lt"/>
              </a:rPr>
              <a:t>    // The Java </a:t>
            </a:r>
            <a:r>
              <a:rPr lang="hu-HU" sz="1400" dirty="0" err="1">
                <a:latin typeface="+mj-lt"/>
              </a:rPr>
              <a:t>method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will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produce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content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identified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by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the</a:t>
            </a:r>
            <a:r>
              <a:rPr lang="hu-HU" sz="1400" dirty="0">
                <a:latin typeface="+mj-lt"/>
              </a:rPr>
              <a:t> MIME </a:t>
            </a:r>
            <a:r>
              <a:rPr lang="hu-HU" sz="1400" dirty="0" smtClean="0">
                <a:latin typeface="+mj-lt"/>
              </a:rPr>
              <a:t>Media </a:t>
            </a:r>
            <a:r>
              <a:rPr lang="hu-HU" sz="1400" dirty="0" err="1">
                <a:latin typeface="+mj-lt"/>
              </a:rPr>
              <a:t>type</a:t>
            </a:r>
            <a:r>
              <a:rPr lang="hu-HU" sz="1400" dirty="0">
                <a:latin typeface="+mj-lt"/>
              </a:rPr>
              <a:t> "text/</a:t>
            </a:r>
            <a:r>
              <a:rPr lang="hu-HU" sz="1400" dirty="0" err="1">
                <a:latin typeface="+mj-lt"/>
              </a:rPr>
              <a:t>plain</a:t>
            </a:r>
            <a:r>
              <a:rPr lang="hu-HU" sz="1400" dirty="0">
                <a:latin typeface="+mj-lt"/>
              </a:rPr>
              <a:t>"</a:t>
            </a:r>
          </a:p>
          <a:p>
            <a:pPr lvl="1"/>
            <a:r>
              <a:rPr lang="hu-HU" sz="1400" dirty="0">
                <a:latin typeface="+mj-lt"/>
              </a:rPr>
              <a:t>    @</a:t>
            </a:r>
            <a:r>
              <a:rPr lang="hu-HU" sz="1400" dirty="0" err="1">
                <a:latin typeface="+mj-lt"/>
              </a:rPr>
              <a:t>Produces</a:t>
            </a:r>
            <a:r>
              <a:rPr lang="hu-HU" sz="1400" dirty="0">
                <a:latin typeface="+mj-lt"/>
              </a:rPr>
              <a:t>("text/</a:t>
            </a:r>
            <a:r>
              <a:rPr lang="hu-HU" sz="1400" dirty="0" err="1">
                <a:latin typeface="+mj-lt"/>
              </a:rPr>
              <a:t>plain</a:t>
            </a:r>
            <a:r>
              <a:rPr lang="hu-HU" sz="1400" dirty="0" smtClean="0">
                <a:latin typeface="+mj-lt"/>
              </a:rPr>
              <a:t>")</a:t>
            </a:r>
          </a:p>
          <a:p>
            <a:pPr lvl="1"/>
            <a:r>
              <a:rPr lang="hu-HU" sz="1400" dirty="0" smtClean="0">
                <a:latin typeface="+mj-lt"/>
              </a:rPr>
              <a:t>    </a:t>
            </a:r>
            <a:r>
              <a:rPr lang="hu-HU" sz="1400" dirty="0" err="1" smtClean="0">
                <a:latin typeface="+mj-lt"/>
              </a:rPr>
              <a:t>public</a:t>
            </a:r>
            <a:r>
              <a:rPr lang="hu-HU" sz="1400" dirty="0" smtClean="0">
                <a:latin typeface="+mj-lt"/>
              </a:rPr>
              <a:t> </a:t>
            </a:r>
            <a:r>
              <a:rPr lang="hu-HU" sz="1400" dirty="0" err="1" smtClean="0">
                <a:latin typeface="+mj-lt"/>
              </a:rPr>
              <a:t>String</a:t>
            </a:r>
            <a:r>
              <a:rPr lang="hu-HU" sz="1400" dirty="0" smtClean="0">
                <a:latin typeface="+mj-lt"/>
              </a:rPr>
              <a:t> </a:t>
            </a:r>
            <a:r>
              <a:rPr lang="hu-HU" sz="1400" dirty="0" err="1" smtClean="0">
                <a:latin typeface="+mj-lt"/>
              </a:rPr>
              <a:t>getClichedMessage</a:t>
            </a:r>
            <a:r>
              <a:rPr lang="hu-HU" sz="1400" dirty="0" smtClean="0">
                <a:latin typeface="+mj-lt"/>
              </a:rPr>
              <a:t>() {</a:t>
            </a:r>
          </a:p>
          <a:p>
            <a:pPr lvl="1"/>
            <a:r>
              <a:rPr lang="hu-HU" sz="1400" dirty="0" smtClean="0">
                <a:latin typeface="+mj-lt"/>
              </a:rPr>
              <a:t>	</a:t>
            </a:r>
            <a:r>
              <a:rPr lang="hu-HU" sz="1400" dirty="0" err="1" smtClean="0">
                <a:latin typeface="+mj-lt"/>
              </a:rPr>
              <a:t>return</a:t>
            </a:r>
            <a:r>
              <a:rPr lang="hu-HU" sz="1400" dirty="0" smtClean="0">
                <a:latin typeface="+mj-lt"/>
              </a:rPr>
              <a:t> </a:t>
            </a:r>
            <a:r>
              <a:rPr lang="hu-HU" sz="1400" dirty="0">
                <a:latin typeface="+mj-lt"/>
              </a:rPr>
              <a:t>"Hello World</a:t>
            </a:r>
            <a:r>
              <a:rPr lang="hu-HU" sz="1400" dirty="0" smtClean="0">
                <a:latin typeface="+mj-lt"/>
              </a:rPr>
              <a:t>"; </a:t>
            </a:r>
            <a:r>
              <a:rPr lang="hu-HU" sz="1400" dirty="0">
                <a:latin typeface="+mj-lt"/>
              </a:rPr>
              <a:t>// </a:t>
            </a:r>
            <a:r>
              <a:rPr lang="hu-HU" sz="1400" dirty="0" err="1">
                <a:latin typeface="+mj-lt"/>
              </a:rPr>
              <a:t>Return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some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cliched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textual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content</a:t>
            </a:r>
            <a:endParaRPr lang="hu-HU" sz="1400" dirty="0">
              <a:latin typeface="+mj-lt"/>
            </a:endParaRPr>
          </a:p>
          <a:p>
            <a:pPr lvl="1"/>
            <a:r>
              <a:rPr lang="hu-HU" sz="1400" dirty="0">
                <a:latin typeface="+mj-lt"/>
              </a:rPr>
              <a:t>    }</a:t>
            </a:r>
          </a:p>
          <a:p>
            <a:pPr lvl="1"/>
            <a:r>
              <a:rPr lang="hu-HU" sz="1400" dirty="0">
                <a:latin typeface="+mj-lt"/>
              </a:rPr>
              <a:t>}</a:t>
            </a:r>
            <a:endParaRPr lang="hu-HU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2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– Kliens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3491"/>
            <a:ext cx="962443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u-HU" dirty="0" smtClean="0"/>
              <a:t>Mivel a JAX-RS szerverhez indított kérések </a:t>
            </a:r>
            <a:r>
              <a:rPr lang="hu-HU" dirty="0" err="1" smtClean="0"/>
              <a:t>HTTP-n</a:t>
            </a:r>
            <a:r>
              <a:rPr lang="hu-HU" dirty="0" smtClean="0"/>
              <a:t> keresztül működnek, akár egy </a:t>
            </a:r>
          </a:p>
          <a:p>
            <a:pPr lvl="1"/>
            <a:r>
              <a:rPr lang="hu-HU" dirty="0" smtClean="0"/>
              <a:t>böngészőből is hívhatjuk a </a:t>
            </a:r>
            <a:r>
              <a:rPr lang="hu-HU" dirty="0" err="1" smtClean="0"/>
              <a:t>resource-ainkat</a:t>
            </a:r>
            <a:r>
              <a:rPr lang="hu-HU" dirty="0" smtClean="0"/>
              <a:t>. Az alábbi példa egy Jersey által támogatott </a:t>
            </a:r>
          </a:p>
          <a:p>
            <a:pPr lvl="1"/>
            <a:r>
              <a:rPr lang="hu-HU" dirty="0" smtClean="0"/>
              <a:t>POST hívást mutat be</a:t>
            </a:r>
          </a:p>
          <a:p>
            <a:pPr lvl="1"/>
            <a:endParaRPr lang="hu-HU" sz="1400" dirty="0">
              <a:latin typeface="+mj-lt"/>
            </a:endParaRPr>
          </a:p>
          <a:p>
            <a:pPr lvl="1"/>
            <a:r>
              <a:rPr lang="hu-HU" sz="1400" dirty="0" err="1" smtClean="0">
                <a:latin typeface="+mj-lt"/>
              </a:rPr>
              <a:t>Client</a:t>
            </a:r>
            <a:r>
              <a:rPr lang="hu-HU" sz="1400" dirty="0" smtClean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client</a:t>
            </a:r>
            <a:r>
              <a:rPr lang="hu-HU" sz="1400" dirty="0">
                <a:latin typeface="+mj-lt"/>
              </a:rPr>
              <a:t> = </a:t>
            </a:r>
            <a:r>
              <a:rPr lang="hu-HU" sz="1400" dirty="0" err="1">
                <a:latin typeface="+mj-lt"/>
              </a:rPr>
              <a:t>ClientBuilder.newClient</a:t>
            </a:r>
            <a:r>
              <a:rPr lang="hu-HU" sz="1400" dirty="0">
                <a:latin typeface="+mj-lt"/>
              </a:rPr>
              <a:t>();</a:t>
            </a:r>
          </a:p>
          <a:p>
            <a:pPr lvl="1"/>
            <a:r>
              <a:rPr lang="hu-HU" sz="1400" dirty="0" err="1">
                <a:latin typeface="+mj-lt"/>
              </a:rPr>
              <a:t>WebTarget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target</a:t>
            </a:r>
            <a:r>
              <a:rPr lang="hu-HU" sz="1400" dirty="0">
                <a:latin typeface="+mj-lt"/>
              </a:rPr>
              <a:t> = </a:t>
            </a:r>
            <a:r>
              <a:rPr lang="hu-HU" sz="1400" dirty="0" err="1">
                <a:latin typeface="+mj-lt"/>
              </a:rPr>
              <a:t>client.target</a:t>
            </a:r>
            <a:r>
              <a:rPr lang="hu-HU" sz="1400" dirty="0">
                <a:latin typeface="+mj-lt"/>
              </a:rPr>
              <a:t>("http://localhost:9998").path("resource");</a:t>
            </a:r>
          </a:p>
          <a:p>
            <a:pPr lvl="1"/>
            <a:r>
              <a:rPr lang="hu-HU" sz="1400" dirty="0">
                <a:latin typeface="+mj-lt"/>
              </a:rPr>
              <a:t> </a:t>
            </a:r>
          </a:p>
          <a:p>
            <a:pPr lvl="1"/>
            <a:r>
              <a:rPr lang="hu-HU" sz="1400" dirty="0" err="1">
                <a:latin typeface="+mj-lt"/>
              </a:rPr>
              <a:t>Form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form</a:t>
            </a:r>
            <a:r>
              <a:rPr lang="hu-HU" sz="1400" dirty="0">
                <a:latin typeface="+mj-lt"/>
              </a:rPr>
              <a:t> = </a:t>
            </a:r>
            <a:r>
              <a:rPr lang="hu-HU" sz="1400" dirty="0" err="1">
                <a:latin typeface="+mj-lt"/>
              </a:rPr>
              <a:t>new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Form</a:t>
            </a:r>
            <a:r>
              <a:rPr lang="hu-HU" sz="1400" dirty="0">
                <a:latin typeface="+mj-lt"/>
              </a:rPr>
              <a:t>();</a:t>
            </a:r>
          </a:p>
          <a:p>
            <a:pPr lvl="1"/>
            <a:r>
              <a:rPr lang="hu-HU" sz="1400" dirty="0" err="1">
                <a:latin typeface="+mj-lt"/>
              </a:rPr>
              <a:t>form.param</a:t>
            </a:r>
            <a:r>
              <a:rPr lang="hu-HU" sz="1400" dirty="0">
                <a:latin typeface="+mj-lt"/>
              </a:rPr>
              <a:t>("x", "</a:t>
            </a:r>
            <a:r>
              <a:rPr lang="hu-HU" sz="1400" dirty="0" err="1">
                <a:latin typeface="+mj-lt"/>
              </a:rPr>
              <a:t>foo</a:t>
            </a:r>
            <a:r>
              <a:rPr lang="hu-HU" sz="1400" dirty="0">
                <a:latin typeface="+mj-lt"/>
              </a:rPr>
              <a:t>");</a:t>
            </a:r>
          </a:p>
          <a:p>
            <a:pPr lvl="1"/>
            <a:r>
              <a:rPr lang="hu-HU" sz="1400" dirty="0" err="1">
                <a:latin typeface="+mj-lt"/>
              </a:rPr>
              <a:t>form.param</a:t>
            </a:r>
            <a:r>
              <a:rPr lang="hu-HU" sz="1400" dirty="0">
                <a:latin typeface="+mj-lt"/>
              </a:rPr>
              <a:t>("y", "bar");</a:t>
            </a:r>
          </a:p>
          <a:p>
            <a:pPr lvl="1"/>
            <a:r>
              <a:rPr lang="hu-HU" sz="1400" dirty="0">
                <a:latin typeface="+mj-lt"/>
              </a:rPr>
              <a:t> </a:t>
            </a:r>
          </a:p>
          <a:p>
            <a:pPr lvl="1"/>
            <a:r>
              <a:rPr lang="hu-HU" sz="1400" dirty="0" err="1">
                <a:latin typeface="+mj-lt"/>
              </a:rPr>
              <a:t>MyJAXBBean</a:t>
            </a:r>
            <a:r>
              <a:rPr lang="hu-HU" sz="1400" dirty="0">
                <a:latin typeface="+mj-lt"/>
              </a:rPr>
              <a:t> </a:t>
            </a:r>
            <a:r>
              <a:rPr lang="hu-HU" sz="1400" dirty="0" err="1">
                <a:latin typeface="+mj-lt"/>
              </a:rPr>
              <a:t>bean</a:t>
            </a:r>
            <a:r>
              <a:rPr lang="hu-HU" sz="1400" dirty="0">
                <a:latin typeface="+mj-lt"/>
              </a:rPr>
              <a:t> =</a:t>
            </a:r>
          </a:p>
          <a:p>
            <a:pPr lvl="1"/>
            <a:r>
              <a:rPr lang="hu-HU" sz="1400" dirty="0" err="1">
                <a:latin typeface="+mj-lt"/>
              </a:rPr>
              <a:t>target.request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MediaType.APPLICATION</a:t>
            </a:r>
            <a:r>
              <a:rPr lang="hu-HU" sz="1400" dirty="0">
                <a:latin typeface="+mj-lt"/>
              </a:rPr>
              <a:t>_JSON_TYPE)</a:t>
            </a:r>
          </a:p>
          <a:p>
            <a:pPr lvl="1"/>
            <a:r>
              <a:rPr lang="hu-HU" sz="1400" dirty="0">
                <a:latin typeface="+mj-lt"/>
              </a:rPr>
              <a:t>    .post(</a:t>
            </a:r>
            <a:r>
              <a:rPr lang="hu-HU" sz="1400" dirty="0" err="1">
                <a:latin typeface="+mj-lt"/>
              </a:rPr>
              <a:t>Entity.entity</a:t>
            </a:r>
            <a:r>
              <a:rPr lang="hu-HU" sz="1400" dirty="0">
                <a:latin typeface="+mj-lt"/>
              </a:rPr>
              <a:t>(</a:t>
            </a:r>
            <a:r>
              <a:rPr lang="hu-HU" sz="1400" dirty="0" err="1">
                <a:latin typeface="+mj-lt"/>
              </a:rPr>
              <a:t>form</a:t>
            </a:r>
            <a:r>
              <a:rPr lang="hu-HU" sz="1400" dirty="0">
                <a:latin typeface="+mj-lt"/>
              </a:rPr>
              <a:t>,</a:t>
            </a:r>
            <a:r>
              <a:rPr lang="hu-HU" sz="1400" dirty="0" err="1">
                <a:latin typeface="+mj-lt"/>
              </a:rPr>
              <a:t>MediaType.APPLICATION</a:t>
            </a:r>
            <a:r>
              <a:rPr lang="hu-HU" sz="1400" dirty="0">
                <a:latin typeface="+mj-lt"/>
              </a:rPr>
              <a:t>_FORM_URLENCODED_TYPE),</a:t>
            </a:r>
          </a:p>
          <a:p>
            <a:pPr lvl="1"/>
            <a:r>
              <a:rPr lang="hu-HU" sz="1400" dirty="0">
                <a:latin typeface="+mj-lt"/>
              </a:rPr>
              <a:t>        </a:t>
            </a:r>
            <a:r>
              <a:rPr lang="hu-HU" sz="1400" dirty="0" err="1">
                <a:latin typeface="+mj-lt"/>
              </a:rPr>
              <a:t>MyJAXBBean.class</a:t>
            </a:r>
            <a:r>
              <a:rPr lang="hu-HU" sz="1400" dirty="0">
                <a:latin typeface="+mj-lt"/>
              </a:rPr>
              <a:t>);</a:t>
            </a:r>
            <a:endParaRPr lang="hu-HU" sz="1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59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JAX-RS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JAX-RS – További hasznos linkek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293491"/>
            <a:ext cx="9014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“RESTful Web Services vs. ’Big’ Web Services: Making the Right Architectural Decision</a:t>
            </a:r>
            <a:r>
              <a:rPr lang="en-US" dirty="0" smtClean="0"/>
              <a:t>”: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://www2008.org/papers/pdf/p805-pautassoA.pdf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“Fielding Dissertation: Chapter 5: Representational State Transfer (REST</a:t>
            </a:r>
            <a:r>
              <a:rPr lang="en-US" dirty="0" smtClean="0"/>
              <a:t>)”: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://www.ics.uci.edu/~fielding/pubs/dissertation/rest_arch_style.htm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RESTful Web </a:t>
            </a:r>
            <a:r>
              <a:rPr lang="en-US" i="1" dirty="0" err="1" smtClean="0"/>
              <a:t>Services</a:t>
            </a:r>
            <a:r>
              <a:rPr lang="en-US" dirty="0" err="1" smtClean="0"/>
              <a:t>,by</a:t>
            </a:r>
            <a:r>
              <a:rPr lang="en-US" dirty="0" smtClean="0"/>
              <a:t> </a:t>
            </a:r>
            <a:r>
              <a:rPr lang="en-US" dirty="0"/>
              <a:t>Leonard Richardson and Sam </a:t>
            </a:r>
            <a:r>
              <a:rPr lang="en-US" dirty="0" err="1" smtClean="0"/>
              <a:t>Ruby,available</a:t>
            </a:r>
            <a:r>
              <a:rPr lang="en-US" dirty="0" smtClean="0"/>
              <a:t> </a:t>
            </a:r>
            <a:r>
              <a:rPr lang="en-US" dirty="0"/>
              <a:t>from O’Reilly Media </a:t>
            </a:r>
            <a:r>
              <a:rPr lang="en-US" dirty="0" smtClean="0"/>
              <a:t>at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://oreilly.com/catalog/9780596529260/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JSR 311: JAX-RS: The Java API for RESTful Web </a:t>
            </a:r>
            <a:r>
              <a:rPr lang="en-US" dirty="0" smtClean="0"/>
              <a:t>Services: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://jcp.org/en/jsr/detail?id=311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JAX-RS </a:t>
            </a:r>
            <a:r>
              <a:rPr lang="en-US" dirty="0" smtClean="0"/>
              <a:t>project: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://jsr311.java.net/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Jersey </a:t>
            </a:r>
            <a:r>
              <a:rPr lang="en-US" dirty="0" smtClean="0"/>
              <a:t>project: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7"/>
              </a:rPr>
              <a:t>http</a:t>
            </a:r>
            <a:r>
              <a:rPr lang="en-US" dirty="0">
                <a:hlinkClick r:id="rId7"/>
              </a:rPr>
              <a:t>://jersey.java.net/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789409"/>
            <a:ext cx="7886700" cy="478607"/>
          </a:xfrm>
        </p:spPr>
        <p:txBody>
          <a:bodyPr>
            <a:normAutofit/>
          </a:bodyPr>
          <a:lstStyle/>
          <a:p>
            <a:r>
              <a:rPr lang="hu-HU" sz="2000" dirty="0" smtClean="0"/>
              <a:t>Web szolgáltatások architektúrája</a:t>
            </a:r>
            <a:endParaRPr lang="hu-HU" sz="2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Résztvevők szerint: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Provider</a:t>
            </a:r>
            <a:r>
              <a:rPr lang="hu-HU" dirty="0" smtClean="0"/>
              <a:t> – szolgáltatásokat biztosítja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Requestor</a:t>
            </a:r>
            <a:r>
              <a:rPr lang="hu-HU" b="1" dirty="0" smtClean="0"/>
              <a:t> </a:t>
            </a:r>
            <a:r>
              <a:rPr lang="hu-HU" dirty="0" smtClean="0"/>
              <a:t>– szolgáltatásokat veszi igénybe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Registry</a:t>
            </a:r>
            <a:r>
              <a:rPr lang="hu-HU" b="1" dirty="0" smtClean="0"/>
              <a:t> </a:t>
            </a:r>
            <a:r>
              <a:rPr lang="hu-HU" dirty="0" smtClean="0"/>
              <a:t>– szolgáltatások gyűjtőhelye</a:t>
            </a:r>
          </a:p>
          <a:p>
            <a:r>
              <a:rPr lang="hu-HU" dirty="0" smtClean="0"/>
              <a:t>Protokollok szerint: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Transport</a:t>
            </a:r>
            <a:r>
              <a:rPr lang="hu-HU" dirty="0" smtClean="0"/>
              <a:t> réteg – üzenetek küldése az alkalmazások között (</a:t>
            </a:r>
            <a:r>
              <a:rPr lang="hu-HU" b="1" dirty="0" smtClean="0"/>
              <a:t>HTTP</a:t>
            </a:r>
            <a:r>
              <a:rPr lang="hu-HU" dirty="0" smtClean="0"/>
              <a:t>,SMTP,FTP,BEEP)</a:t>
            </a:r>
          </a:p>
          <a:p>
            <a:pPr lvl="1"/>
            <a:r>
              <a:rPr lang="hu-HU" b="1" dirty="0" smtClean="0"/>
              <a:t>XML </a:t>
            </a:r>
            <a:r>
              <a:rPr lang="hu-HU" b="1" dirty="0" err="1" smtClean="0"/>
              <a:t>Messaging</a:t>
            </a:r>
            <a:r>
              <a:rPr lang="hu-HU" dirty="0" smtClean="0"/>
              <a:t> réteg – üzenetek kódolása XML formátumra, így a résztvevők számára érthetővé válik (</a:t>
            </a:r>
            <a:r>
              <a:rPr lang="hu-HU" b="1" dirty="0" smtClean="0"/>
              <a:t>XML-RPC, SOAP</a:t>
            </a:r>
            <a:r>
              <a:rPr lang="hu-HU" dirty="0" smtClean="0"/>
              <a:t>)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Description</a:t>
            </a:r>
            <a:r>
              <a:rPr lang="hu-HU" dirty="0" smtClean="0"/>
              <a:t> réteg – a konkrét web szolgáltatás publikus leíró része (</a:t>
            </a:r>
            <a:r>
              <a:rPr lang="hu-HU" b="1" dirty="0" smtClean="0"/>
              <a:t>WSDL</a:t>
            </a:r>
            <a:r>
              <a:rPr lang="hu-HU" dirty="0" smtClean="0"/>
              <a:t>)</a:t>
            </a:r>
          </a:p>
          <a:p>
            <a:pPr lvl="1"/>
            <a:r>
              <a:rPr lang="hu-HU" b="1" dirty="0" smtClean="0"/>
              <a:t>Service </a:t>
            </a:r>
            <a:r>
              <a:rPr lang="hu-HU" b="1" dirty="0" err="1" smtClean="0"/>
              <a:t>Discovery</a:t>
            </a:r>
            <a:r>
              <a:rPr lang="hu-HU" dirty="0" smtClean="0"/>
              <a:t> réteg – a web szolgáltatások központosítása egy helyre, így könnyen hozzáférhetőek lesznek (</a:t>
            </a:r>
            <a:r>
              <a:rPr lang="hu-HU" b="1" dirty="0" smtClean="0"/>
              <a:t>UDDI</a:t>
            </a:r>
            <a:r>
              <a:rPr lang="hu-HU" dirty="0" smtClean="0"/>
              <a:t>)</a:t>
            </a:r>
          </a:p>
          <a:p>
            <a:pPr lvl="1"/>
            <a:endParaRPr lang="hu-HU" dirty="0" smtClean="0"/>
          </a:p>
          <a:p>
            <a:pPr lvl="1"/>
            <a:endParaRPr lang="hu-HU" dirty="0"/>
          </a:p>
        </p:txBody>
      </p:sp>
      <p:sp>
        <p:nvSpPr>
          <p:cNvPr id="5" name="Cím 1"/>
          <p:cNvSpPr txBox="1">
            <a:spLocks/>
          </p:cNvSpPr>
          <p:nvPr/>
        </p:nvSpPr>
        <p:spPr>
          <a:xfrm>
            <a:off x="7521394" y="67963"/>
            <a:ext cx="1548465" cy="58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1800" smtClean="0"/>
              <a:t>Java EE – Web </a:t>
            </a:r>
            <a:r>
              <a:rPr lang="hu-HU" sz="1600" smtClean="0"/>
              <a:t>szolgáltatások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273495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15723"/>
            <a:ext cx="7886700" cy="452293"/>
          </a:xfrm>
        </p:spPr>
        <p:txBody>
          <a:bodyPr>
            <a:normAutofit/>
          </a:bodyPr>
          <a:lstStyle/>
          <a:p>
            <a:r>
              <a:rPr lang="hu-HU" sz="2400" dirty="0" smtClean="0"/>
              <a:t>SOAP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protokoll, amelyet </a:t>
            </a:r>
            <a:r>
              <a:rPr lang="hu-HU" dirty="0" smtClean="0"/>
              <a:t>web szolgáltatások </a:t>
            </a:r>
            <a:r>
              <a:rPr lang="hu-HU" dirty="0"/>
              <a:t>hálózaton keresztüli kommunikációjához </a:t>
            </a:r>
            <a:r>
              <a:rPr lang="hu-HU" dirty="0" smtClean="0"/>
              <a:t>terveztek</a:t>
            </a:r>
          </a:p>
          <a:p>
            <a:r>
              <a:rPr lang="hu-HU" dirty="0"/>
              <a:t>szabvány szerint </a:t>
            </a:r>
            <a:r>
              <a:rPr lang="hu-HU" dirty="0" err="1"/>
              <a:t>HTTP-t</a:t>
            </a:r>
            <a:r>
              <a:rPr lang="hu-HU" dirty="0"/>
              <a:t> használnak, de működik </a:t>
            </a:r>
            <a:r>
              <a:rPr lang="hu-HU" dirty="0" err="1"/>
              <a:t>SMTP-vel</a:t>
            </a:r>
            <a:r>
              <a:rPr lang="hu-HU" dirty="0"/>
              <a:t> vagy </a:t>
            </a:r>
            <a:r>
              <a:rPr lang="hu-HU" dirty="0" err="1"/>
              <a:t>JMS-el</a:t>
            </a:r>
            <a:r>
              <a:rPr lang="hu-HU" dirty="0"/>
              <a:t> is</a:t>
            </a:r>
            <a:r>
              <a:rPr lang="hu-HU" dirty="0" smtClean="0"/>
              <a:t>.</a:t>
            </a:r>
          </a:p>
          <a:p>
            <a:r>
              <a:rPr lang="hu-HU" dirty="0" smtClean="0"/>
              <a:t>XML-RPC utódja</a:t>
            </a:r>
          </a:p>
          <a:p>
            <a:r>
              <a:rPr lang="hu-HU" dirty="0" smtClean="0"/>
              <a:t>Kisebb üzenetek esetén gyors, nagy üzenetek esetén lassú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52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7886700" cy="465450"/>
          </a:xfrm>
        </p:spPr>
        <p:txBody>
          <a:bodyPr>
            <a:normAutofit/>
          </a:bodyPr>
          <a:lstStyle/>
          <a:p>
            <a:r>
              <a:rPr lang="hu-HU" sz="2400" dirty="0" smtClean="0"/>
              <a:t>WSDL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Web szolgáltatások leíró nyelve</a:t>
            </a:r>
          </a:p>
          <a:p>
            <a:r>
              <a:rPr lang="hu-HU" dirty="0" smtClean="0"/>
              <a:t>A web szolgáltatás nyilvános felületét írja le</a:t>
            </a:r>
          </a:p>
          <a:p>
            <a:r>
              <a:rPr lang="hu-HU" dirty="0" smtClean="0"/>
              <a:t>Elérhető funkcionalitások, adattípusok</a:t>
            </a:r>
          </a:p>
          <a:p>
            <a:r>
              <a:rPr lang="hu-HU" dirty="0" smtClean="0"/>
              <a:t>Gépi, nem felhasználóbarát leírás</a:t>
            </a:r>
          </a:p>
          <a:p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www.w3.org/TR/wsdl</a:t>
            </a:r>
            <a:endParaRPr lang="hu-HU" dirty="0" smtClean="0"/>
          </a:p>
          <a:p>
            <a:r>
              <a:rPr lang="hu-HU" dirty="0">
                <a:hlinkClick r:id="rId3"/>
              </a:rPr>
              <a:t>http://www.tutorialspoint.com/wsdl</a:t>
            </a:r>
            <a:r>
              <a:rPr lang="hu-HU" dirty="0" smtClean="0">
                <a:hlinkClick r:id="rId3"/>
              </a:rPr>
              <a:t>/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8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650" y="802567"/>
            <a:ext cx="6462884" cy="465450"/>
          </a:xfrm>
        </p:spPr>
        <p:txBody>
          <a:bodyPr>
            <a:normAutofit fontScale="90000"/>
          </a:bodyPr>
          <a:lstStyle/>
          <a:p>
            <a:r>
              <a:rPr lang="hu-HU" sz="2400" dirty="0" smtClean="0"/>
              <a:t>UDDI – </a:t>
            </a:r>
            <a:r>
              <a:rPr lang="hu-HU" sz="2400" b="1" dirty="0" err="1" smtClean="0"/>
              <a:t>U</a:t>
            </a:r>
            <a:r>
              <a:rPr lang="hu-HU" sz="2400" dirty="0" err="1" smtClean="0"/>
              <a:t>niversal</a:t>
            </a:r>
            <a:r>
              <a:rPr lang="hu-HU" sz="2400" dirty="0" smtClean="0"/>
              <a:t> </a:t>
            </a:r>
            <a:r>
              <a:rPr lang="hu-HU" sz="2400" b="1" dirty="0" err="1" smtClean="0"/>
              <a:t>D</a:t>
            </a:r>
            <a:r>
              <a:rPr lang="hu-HU" sz="2400" dirty="0" err="1" smtClean="0"/>
              <a:t>escription</a:t>
            </a:r>
            <a:r>
              <a:rPr lang="hu-HU" sz="2400" dirty="0" smtClean="0"/>
              <a:t>, </a:t>
            </a:r>
            <a:r>
              <a:rPr lang="hu-HU" sz="2400" b="1" dirty="0" err="1" smtClean="0"/>
              <a:t>D</a:t>
            </a:r>
            <a:r>
              <a:rPr lang="hu-HU" sz="2400" dirty="0" err="1" smtClean="0"/>
              <a:t>iscovery</a:t>
            </a:r>
            <a:r>
              <a:rPr lang="hu-HU" sz="2400" dirty="0" smtClean="0"/>
              <a:t> and </a:t>
            </a:r>
            <a:r>
              <a:rPr lang="hu-HU" sz="2400" b="1" dirty="0" err="1" smtClean="0"/>
              <a:t>I</a:t>
            </a:r>
            <a:r>
              <a:rPr lang="hu-HU" sz="2400" dirty="0" err="1" smtClean="0"/>
              <a:t>ntegration</a:t>
            </a:r>
            <a:endParaRPr lang="hu-HU" sz="24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Platformfüggetlen</a:t>
            </a:r>
            <a:r>
              <a:rPr lang="hu-HU" dirty="0" smtClean="0"/>
              <a:t>, XML alapú nyilvántartó rendszer</a:t>
            </a:r>
          </a:p>
          <a:p>
            <a:r>
              <a:rPr lang="hu-HU" dirty="0"/>
              <a:t>lehetőséget biztosít a vállalatok számára, hogy bekerüljenek egy internetes listába és közzétegyék </a:t>
            </a:r>
            <a:r>
              <a:rPr lang="hu-HU" dirty="0" err="1" smtClean="0"/>
              <a:t>webszolgáltatásaikat</a:t>
            </a:r>
            <a:endParaRPr lang="hu-HU" dirty="0" smtClean="0"/>
          </a:p>
          <a:p>
            <a:r>
              <a:rPr lang="hu-HU" dirty="0"/>
              <a:t>kereshetünk a publikált </a:t>
            </a:r>
            <a:r>
              <a:rPr lang="hu-HU" dirty="0" smtClean="0"/>
              <a:t>web szolgáltatások </a:t>
            </a:r>
            <a:r>
              <a:rPr lang="hu-HU" dirty="0"/>
              <a:t>között és további információkat tudhatunk meg </a:t>
            </a:r>
            <a:r>
              <a:rPr lang="hu-HU" dirty="0" smtClean="0"/>
              <a:t>azokról</a:t>
            </a:r>
          </a:p>
          <a:p>
            <a:r>
              <a:rPr lang="hu-HU" dirty="0"/>
              <a:t>A szolgáltatás nyújtója WSDL formátumban jegyzi be a szolgáltatást a </a:t>
            </a:r>
            <a:r>
              <a:rPr lang="hu-HU" dirty="0" smtClean="0"/>
              <a:t>regiszterbe</a:t>
            </a:r>
          </a:p>
          <a:p>
            <a:r>
              <a:rPr lang="hu-HU" dirty="0"/>
              <a:t>A felhasználó SOAP segítségével tud csatlakozni </a:t>
            </a:r>
            <a:r>
              <a:rPr lang="hu-HU" dirty="0" smtClean="0"/>
              <a:t>hozzá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230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/>
          </a:bodyPr>
          <a:lstStyle/>
          <a:p>
            <a:r>
              <a:rPr lang="hu-HU" sz="1800" dirty="0" smtClean="0"/>
              <a:t>Java EE – </a:t>
            </a:r>
            <a:r>
              <a:rPr lang="hu-HU" sz="1800" smtClean="0"/>
              <a:t>Web </a:t>
            </a:r>
            <a:r>
              <a:rPr lang="hu-HU" sz="1600" smtClean="0"/>
              <a:t>szolgáltatások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Web szolgáltatások típusa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JAX-WS (</a:t>
            </a:r>
            <a:r>
              <a:rPr lang="hu-HU" sz="1200" dirty="0"/>
              <a:t>Java API </a:t>
            </a:r>
            <a:r>
              <a:rPr lang="hu-HU" sz="1200" dirty="0" err="1"/>
              <a:t>for</a:t>
            </a:r>
            <a:r>
              <a:rPr lang="hu-HU" sz="1200" dirty="0"/>
              <a:t> XML Web </a:t>
            </a:r>
            <a:r>
              <a:rPr lang="hu-HU" sz="1200" dirty="0" err="1"/>
              <a:t>Services</a:t>
            </a:r>
            <a:r>
              <a:rPr lang="hu-HU" sz="1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XML alapú üzenetek küldése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SOAP protokollt használ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Szolgáltatás interfészek leírása </a:t>
            </a:r>
            <a:r>
              <a:rPr lang="hu-HU" sz="1200" dirty="0" err="1" smtClean="0"/>
              <a:t>WSDL-el</a:t>
            </a:r>
            <a:endParaRPr lang="hu-HU" sz="1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Széles körben elterjedt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Implementációk: CXF (</a:t>
            </a:r>
            <a:r>
              <a:rPr lang="hu-HU" sz="1200" dirty="0" err="1" smtClean="0"/>
              <a:t>Apache</a:t>
            </a:r>
            <a:r>
              <a:rPr lang="hu-HU" sz="1200" dirty="0" smtClean="0"/>
              <a:t>), Axis2 (</a:t>
            </a:r>
            <a:r>
              <a:rPr lang="hu-HU" sz="1200" dirty="0" err="1" smtClean="0"/>
              <a:t>Apache</a:t>
            </a:r>
            <a:r>
              <a:rPr lang="hu-HU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JAX-RS	 (</a:t>
            </a:r>
            <a:r>
              <a:rPr lang="en-US" sz="1200" dirty="0"/>
              <a:t>Java API for RESTful Web Services</a:t>
            </a:r>
            <a:r>
              <a:rPr lang="hu-HU" sz="1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b="1" dirty="0" smtClean="0"/>
              <a:t>RE</a:t>
            </a:r>
            <a:r>
              <a:rPr lang="en-US" sz="1200" dirty="0" smtClean="0"/>
              <a:t>presentational </a:t>
            </a:r>
            <a:r>
              <a:rPr lang="en-US" sz="1200" b="1" dirty="0"/>
              <a:t>S</a:t>
            </a:r>
            <a:r>
              <a:rPr lang="en-US" sz="1200" dirty="0"/>
              <a:t>tate </a:t>
            </a:r>
            <a:r>
              <a:rPr lang="en-US" sz="1200" b="1" dirty="0" smtClean="0"/>
              <a:t>T</a:t>
            </a:r>
            <a:r>
              <a:rPr lang="en-US" sz="1200" dirty="0" smtClean="0"/>
              <a:t>ransfer</a:t>
            </a:r>
            <a:r>
              <a:rPr lang="hu-HU" sz="1200" dirty="0" smtClean="0"/>
              <a:t> </a:t>
            </a:r>
            <a:r>
              <a:rPr lang="hu-HU" sz="1200" dirty="0" err="1" smtClean="0"/>
              <a:t>arhitektúra</a:t>
            </a:r>
            <a:endParaRPr lang="hu-HU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Jobb HTTP integráció (HTTP metódusok, MIME)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Az üzenetek formája nem csak XML lehet (JSON,PNG,…)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Implementációk: CXF (</a:t>
            </a:r>
            <a:r>
              <a:rPr lang="hu-HU" sz="1200" dirty="0" err="1" smtClean="0"/>
              <a:t>Apache</a:t>
            </a:r>
            <a:r>
              <a:rPr lang="hu-HU" sz="1200" dirty="0" smtClean="0"/>
              <a:t>), Jersey(Oracle), </a:t>
            </a:r>
            <a:r>
              <a:rPr lang="hu-HU" sz="1200" dirty="0" err="1" smtClean="0"/>
              <a:t>RESTeasy</a:t>
            </a:r>
            <a:r>
              <a:rPr lang="hu-HU" sz="1200" dirty="0" smtClean="0"/>
              <a:t> (</a:t>
            </a:r>
            <a:r>
              <a:rPr lang="hu-HU" sz="1200" dirty="0" err="1" smtClean="0"/>
              <a:t>JBoss</a:t>
            </a:r>
            <a:r>
              <a:rPr lang="hu-HU" sz="1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200" dirty="0" err="1" smtClean="0"/>
              <a:t>WebLogic</a:t>
            </a:r>
            <a:r>
              <a:rPr lang="hu-HU" sz="1200" dirty="0" smtClean="0"/>
              <a:t> AS (Oracle), </a:t>
            </a:r>
            <a:r>
              <a:rPr lang="hu-HU" sz="1200" dirty="0" err="1" smtClean="0"/>
              <a:t>WebSphere</a:t>
            </a:r>
            <a:r>
              <a:rPr lang="hu-HU" sz="1200" dirty="0" smtClean="0"/>
              <a:t> (IBM</a:t>
            </a:r>
            <a:r>
              <a:rPr lang="hu-HU" sz="12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sz="1200" dirty="0" smtClean="0"/>
          </a:p>
          <a:p>
            <a:pPr lvl="1"/>
            <a:r>
              <a:rPr lang="hu-HU" sz="1200" dirty="0" smtClean="0">
                <a:hlinkClick r:id="rId2"/>
              </a:rPr>
              <a:t>http</a:t>
            </a:r>
            <a:r>
              <a:rPr lang="hu-HU" sz="1200" dirty="0">
                <a:hlinkClick r:id="rId2"/>
              </a:rPr>
              <a:t>://www.w3schools.com/</a:t>
            </a:r>
            <a:r>
              <a:rPr lang="hu-HU" sz="1200" dirty="0" err="1">
                <a:hlinkClick r:id="rId2"/>
              </a:rPr>
              <a:t>json</a:t>
            </a:r>
            <a:r>
              <a:rPr lang="hu-HU" sz="1200" dirty="0" smtClean="0">
                <a:hlinkClick r:id="rId2"/>
              </a:rPr>
              <a:t>/</a:t>
            </a:r>
            <a:endParaRPr lang="hu-HU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200" b="1" dirty="0"/>
              <a:t>J</a:t>
            </a:r>
            <a:r>
              <a:rPr lang="hu-HU" sz="1200" dirty="0"/>
              <a:t>ava</a:t>
            </a:r>
            <a:r>
              <a:rPr lang="hu-HU" sz="1200" b="1" dirty="0"/>
              <a:t>S</a:t>
            </a:r>
            <a:r>
              <a:rPr lang="hu-HU" sz="1200" dirty="0"/>
              <a:t>cript </a:t>
            </a:r>
            <a:r>
              <a:rPr lang="hu-HU" sz="1200" b="1" dirty="0" err="1"/>
              <a:t>O</a:t>
            </a:r>
            <a:r>
              <a:rPr lang="hu-HU" sz="1200" dirty="0" err="1"/>
              <a:t>bject</a:t>
            </a:r>
            <a:r>
              <a:rPr lang="hu-HU" sz="1200" dirty="0"/>
              <a:t> </a:t>
            </a:r>
            <a:r>
              <a:rPr lang="hu-HU" sz="1200" b="1" dirty="0" err="1" smtClean="0"/>
              <a:t>N</a:t>
            </a:r>
            <a:r>
              <a:rPr lang="hu-HU" sz="1200" dirty="0" err="1" smtClean="0"/>
              <a:t>otation</a:t>
            </a:r>
            <a:endParaRPr lang="hu-HU" sz="12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200" dirty="0" smtClean="0"/>
              <a:t>XML helyett sokkal jobban használható, az adatok szállítása sokkal egyszerűbb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200" dirty="0" err="1" smtClean="0"/>
              <a:t>Platformfüggetlen</a:t>
            </a:r>
            <a:r>
              <a:rPr lang="hu-HU" sz="1200" dirty="0" smtClean="0"/>
              <a:t>, bármivel használható, JS szintaxis</a:t>
            </a:r>
          </a:p>
        </p:txBody>
      </p:sp>
    </p:spTree>
    <p:extLst>
      <p:ext uri="{BB962C8B-B14F-4D97-AF65-F5344CB8AC3E}">
        <p14:creationId xmlns:p14="http://schemas.microsoft.com/office/powerpoint/2010/main" val="316594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</a:t>
            </a:r>
            <a:r>
              <a:rPr lang="hu-HU" dirty="0">
                <a:latin typeface="+mj-lt"/>
              </a:rPr>
              <a:t>- Java API </a:t>
            </a:r>
            <a:r>
              <a:rPr lang="hu-HU" dirty="0" err="1">
                <a:latin typeface="+mj-lt"/>
              </a:rPr>
              <a:t>for</a:t>
            </a:r>
            <a:r>
              <a:rPr lang="hu-HU" dirty="0">
                <a:latin typeface="+mj-lt"/>
              </a:rPr>
              <a:t> XML Web </a:t>
            </a:r>
            <a:r>
              <a:rPr lang="hu-HU" dirty="0" err="1">
                <a:latin typeface="+mj-lt"/>
              </a:rPr>
              <a:t>Services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Szerverek és kliensek fejlesztése, melyek XML-en keresztül kommunikálnak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Szervert kell implementálni (</a:t>
            </a:r>
            <a:r>
              <a:rPr lang="hu-HU" dirty="0" err="1" smtClean="0"/>
              <a:t>Endpoint</a:t>
            </a:r>
            <a:r>
              <a:rPr lang="hu-HU" dirty="0" smtClean="0"/>
              <a:t>), a kliens a publikus leírás alapján (WSDL) a funkciókat használhatja (</a:t>
            </a:r>
            <a:r>
              <a:rPr lang="hu-HU" dirty="0" err="1" smtClean="0"/>
              <a:t>wsimport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Üzenet- vagy távoli eljárás hívás orientált hívások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A hívások és válaszok SOAP üzenetként (XML fájl) továbbítódnak </a:t>
            </a:r>
            <a:r>
              <a:rPr lang="hu-HU" dirty="0" err="1" smtClean="0"/>
              <a:t>HTTP-n</a:t>
            </a:r>
            <a:r>
              <a:rPr lang="hu-HU" dirty="0" smtClean="0"/>
              <a:t> keresztül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WSDL elérés – http://url/context</a:t>
            </a:r>
            <a:r>
              <a:rPr lang="hu-HU" b="1" dirty="0" smtClean="0"/>
              <a:t>?wsdl</a:t>
            </a:r>
            <a:endParaRPr lang="hu-HU" b="1" dirty="0" smtClean="0"/>
          </a:p>
        </p:txBody>
      </p:sp>
      <p:pic>
        <p:nvPicPr>
          <p:cNvPr id="5" name="Picture 2" descr="Diagram showing a client and web service communicating through a SOAP messag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56" y="3358542"/>
            <a:ext cx="397192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 </a:t>
            </a:r>
            <a:br>
              <a:rPr lang="hu-HU" sz="1800" dirty="0" smtClean="0"/>
            </a:br>
            <a:r>
              <a:rPr lang="hu-HU" sz="1800" dirty="0" smtClean="0"/>
              <a:t>JAX-WS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JAX-WS </a:t>
            </a:r>
            <a:r>
              <a:rPr lang="hu-HU" dirty="0">
                <a:latin typeface="+mj-lt"/>
              </a:rPr>
              <a:t>- Java API </a:t>
            </a:r>
            <a:r>
              <a:rPr lang="hu-HU" dirty="0" err="1">
                <a:latin typeface="+mj-lt"/>
              </a:rPr>
              <a:t>for</a:t>
            </a:r>
            <a:r>
              <a:rPr lang="hu-HU" dirty="0">
                <a:latin typeface="+mj-lt"/>
              </a:rPr>
              <a:t> XML Web </a:t>
            </a:r>
            <a:r>
              <a:rPr lang="hu-HU" dirty="0" err="1">
                <a:latin typeface="+mj-lt"/>
              </a:rPr>
              <a:t>Services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SOAP üzenet bonyolultságát a keretrendszer teljesen </a:t>
            </a:r>
            <a:r>
              <a:rPr lang="hu-HU" dirty="0" smtClean="0"/>
              <a:t>elrejti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kliens oldalt egy proxy objektumot hozunk létre, melyen csak metódusokat </a:t>
            </a:r>
            <a:r>
              <a:rPr lang="hu-HU" dirty="0" smtClean="0"/>
              <a:t>hívunk (Proxy tervezési minta)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fejlesztő nem generál és nem értelmez XML </a:t>
            </a:r>
            <a:r>
              <a:rPr lang="hu-HU" dirty="0" smtClean="0"/>
              <a:t>kódot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Sem </a:t>
            </a:r>
            <a:r>
              <a:rPr lang="hu-HU" dirty="0"/>
              <a:t>a kliens sem a szerver nem kell, hogy feltétlenül Java nyelven íródjon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65157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1260</Words>
  <Application>Microsoft Office PowerPoint</Application>
  <PresentationFormat>Diavetítés a képernyőre (16:9 oldalarány)</PresentationFormat>
  <Paragraphs>236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Office-téma</vt:lpstr>
      <vt:lpstr>PowerPoint bemutató</vt:lpstr>
      <vt:lpstr>Java EE – Web szolgáltatások</vt:lpstr>
      <vt:lpstr>Web szolgáltatások architektúrája</vt:lpstr>
      <vt:lpstr>SOAP</vt:lpstr>
      <vt:lpstr>WSDL</vt:lpstr>
      <vt:lpstr>UDDI – Universal Description, Discovery and Integration</vt:lpstr>
      <vt:lpstr>Java EE – Web szolgáltatások</vt:lpstr>
      <vt:lpstr>Java EE –  JAX-WS</vt:lpstr>
      <vt:lpstr>Java EE –  JAX-WS</vt:lpstr>
      <vt:lpstr>Java EE –  JAX-WS</vt:lpstr>
      <vt:lpstr>Java EE –  JAX-WS</vt:lpstr>
      <vt:lpstr>Java EE –  JAX-WS</vt:lpstr>
      <vt:lpstr>Java EE –  JAX-WS</vt:lpstr>
      <vt:lpstr>Java EE –  JAX-WS</vt:lpstr>
      <vt:lpstr>Java EE –  JAX-WS</vt:lpstr>
      <vt:lpstr>JAX-RS – Java API for RESTful Web Services</vt:lpstr>
      <vt:lpstr>Java EE –  JAX-RS</vt:lpstr>
      <vt:lpstr>Java EE –  JAX-RS</vt:lpstr>
      <vt:lpstr>Java EE –  JAX-RS</vt:lpstr>
      <vt:lpstr>Java EE –  JAX-RS</vt:lpstr>
      <vt:lpstr>Java EE –  JAX-RS</vt:lpstr>
      <vt:lpstr>Java EE –  JAX-RS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Janos Pelsoczi</cp:lastModifiedBy>
  <cp:revision>192</cp:revision>
  <dcterms:created xsi:type="dcterms:W3CDTF">2015-01-25T18:30:45Z</dcterms:created>
  <dcterms:modified xsi:type="dcterms:W3CDTF">2016-04-08T14:54:53Z</dcterms:modified>
</cp:coreProperties>
</file>