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9" r:id="rId5"/>
    <p:sldId id="265" r:id="rId6"/>
    <p:sldId id="260" r:id="rId7"/>
    <p:sldId id="270" r:id="rId8"/>
    <p:sldId id="264" r:id="rId9"/>
    <p:sldId id="266" r:id="rId10"/>
    <p:sldId id="271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1" r:id="rId2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 </a:t>
            </a:r>
            <a:r>
              <a:rPr lang="hu-HU" dirty="0"/>
              <a:t/>
            </a:r>
            <a:br>
              <a:rPr lang="hu-HU" dirty="0"/>
            </a:br>
            <a:r>
              <a:rPr lang="hu-HU" sz="2200" dirty="0" smtClean="0"/>
              <a:t>Fejlesztési modellek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28" y="734269"/>
            <a:ext cx="5203493" cy="3898056"/>
          </a:xfrm>
        </p:spPr>
      </p:pic>
    </p:spTree>
    <p:extLst>
      <p:ext uri="{BB962C8B-B14F-4D97-AF65-F5344CB8AC3E}">
        <p14:creationId xmlns:p14="http://schemas.microsoft.com/office/powerpoint/2010/main" val="4140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9145"/>
            <a:ext cx="6522090" cy="45887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V modell - előnyök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Egyszerű a használata</a:t>
            </a:r>
          </a:p>
          <a:p>
            <a:r>
              <a:rPr lang="hu-HU" dirty="0"/>
              <a:t>A tesztelés már jóval a kódolás előtt elkezdődik, ezzel megteremtve a lehetőségét a hibák korai és így költséghatékony kijavításának</a:t>
            </a:r>
          </a:p>
          <a:p>
            <a:r>
              <a:rPr lang="hu-HU" dirty="0"/>
              <a:t>A felmerült hibát javítják az adott fázisban, nem gyűrűzik tovább</a:t>
            </a:r>
          </a:p>
          <a:p>
            <a:r>
              <a:rPr lang="hu-HU" dirty="0"/>
              <a:t>Kis projektek számára praktikus, ahol a követelmények jól ismertek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0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9145"/>
            <a:ext cx="6522090" cy="45887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V modell - hátrányok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Túlságosan merev, nem rugalmas modell</a:t>
            </a:r>
          </a:p>
          <a:p>
            <a:r>
              <a:rPr lang="hu-HU" dirty="0"/>
              <a:t>A kódolás az implementációs fázisban történik (a folyamat vége felé), ezért nem készül korai prototípus, használható szoftver</a:t>
            </a:r>
          </a:p>
          <a:p>
            <a:r>
              <a:rPr lang="hu-HU" dirty="0"/>
              <a:t>Ha menet közben bármilyen változás történik, minden dokumentációt frissíteni kell</a:t>
            </a:r>
          </a:p>
        </p:txBody>
      </p:sp>
    </p:spTree>
    <p:extLst>
      <p:ext uri="{BB962C8B-B14F-4D97-AF65-F5344CB8AC3E}">
        <p14:creationId xmlns:p14="http://schemas.microsoft.com/office/powerpoint/2010/main" val="415391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95987"/>
            <a:ext cx="6508933" cy="472029"/>
          </a:xfrm>
        </p:spPr>
        <p:txBody>
          <a:bodyPr>
            <a:normAutofit/>
          </a:bodyPr>
          <a:lstStyle/>
          <a:p>
            <a:r>
              <a:rPr lang="hu-HU" sz="2400" dirty="0" smtClean="0"/>
              <a:t>Spirális modell</a:t>
            </a:r>
            <a:endParaRPr lang="hu-HU" sz="24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04" y="1160941"/>
            <a:ext cx="5522203" cy="3471384"/>
          </a:xfrm>
        </p:spPr>
      </p:pic>
    </p:spTree>
    <p:extLst>
      <p:ext uri="{BB962C8B-B14F-4D97-AF65-F5344CB8AC3E}">
        <p14:creationId xmlns:p14="http://schemas.microsoft.com/office/powerpoint/2010/main" val="206003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567"/>
            <a:ext cx="6515511" cy="46545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Spirális modell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kockázatvezérelt szoftverfejlesztési </a:t>
            </a:r>
            <a:r>
              <a:rPr lang="hu-HU" dirty="0" smtClean="0"/>
              <a:t>modell</a:t>
            </a:r>
          </a:p>
          <a:p>
            <a:r>
              <a:rPr lang="hu-HU" dirty="0"/>
              <a:t>Iterációkból áll, melyek folyamatosan ismétlődnek a projekt </a:t>
            </a:r>
            <a:r>
              <a:rPr lang="hu-HU" dirty="0" smtClean="0"/>
              <a:t>során</a:t>
            </a:r>
          </a:p>
          <a:p>
            <a:r>
              <a:rPr lang="hu-HU" dirty="0"/>
              <a:t>Egy iteráció négy nagyobb fázisból </a:t>
            </a:r>
            <a:r>
              <a:rPr lang="hu-HU" dirty="0" smtClean="0"/>
              <a:t>áll</a:t>
            </a:r>
          </a:p>
          <a:p>
            <a:pPr lvl="1"/>
            <a:r>
              <a:rPr lang="hu-HU" dirty="0" smtClean="0"/>
              <a:t>Célok, alternatívák meghatározása</a:t>
            </a:r>
          </a:p>
          <a:p>
            <a:pPr lvl="1"/>
            <a:r>
              <a:rPr lang="hu-HU" dirty="0" smtClean="0"/>
              <a:t>Alternatívák értékelése, kockázat elemzése</a:t>
            </a:r>
          </a:p>
          <a:p>
            <a:pPr lvl="1"/>
            <a:r>
              <a:rPr lang="hu-HU" dirty="0" smtClean="0"/>
              <a:t>Fejlesztés, verifikáció</a:t>
            </a:r>
          </a:p>
          <a:p>
            <a:pPr lvl="1"/>
            <a:r>
              <a:rPr lang="hu-HU" dirty="0" smtClean="0"/>
              <a:t>Következő fázis tervezése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888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567"/>
            <a:ext cx="7886700" cy="46545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Evolúciós modell</a:t>
            </a:r>
            <a:endParaRPr lang="hu-HU" sz="24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6" y="1131791"/>
            <a:ext cx="5025955" cy="3500534"/>
          </a:xfrm>
        </p:spPr>
      </p:pic>
    </p:spTree>
    <p:extLst>
      <p:ext uri="{BB962C8B-B14F-4D97-AF65-F5344CB8AC3E}">
        <p14:creationId xmlns:p14="http://schemas.microsoft.com/office/powerpoint/2010/main" val="398239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95987"/>
            <a:ext cx="6515511" cy="472029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Evolúciós modell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</a:t>
            </a:r>
            <a:r>
              <a:rPr lang="hu-HU" dirty="0" smtClean="0"/>
              <a:t> </a:t>
            </a:r>
            <a:r>
              <a:rPr lang="hu-HU" dirty="0"/>
              <a:t>kezdeti követelmények alapján lehetőleg olcsón és gyorsan fejlesszünk ki egy </a:t>
            </a:r>
            <a:r>
              <a:rPr lang="hu-HU" dirty="0" smtClean="0"/>
              <a:t>termékverziót</a:t>
            </a:r>
          </a:p>
          <a:p>
            <a:r>
              <a:rPr lang="hu-HU" dirty="0"/>
              <a:t>Ennek a terméknek a használata során összegyűlt tapasztalatokat építsük be egy újabb termék </a:t>
            </a:r>
            <a:r>
              <a:rPr lang="hu-HU" dirty="0" smtClean="0"/>
              <a:t>verzióba</a:t>
            </a:r>
          </a:p>
          <a:p>
            <a:r>
              <a:rPr lang="hu-HU" dirty="0"/>
              <a:t>Ezt a folyamatot mindaddig ismételjük, amíg el nem érjük a kívánalmaknak már megfelelő rendszert</a:t>
            </a:r>
            <a:r>
              <a:rPr lang="hu-HU" dirty="0" smtClean="0"/>
              <a:t>.</a:t>
            </a:r>
          </a:p>
          <a:p>
            <a:r>
              <a:rPr lang="hu-HU" dirty="0"/>
              <a:t>célja a megrendelővel folyamatosan együttműködve a kezdeti vázlatos specifikációt folyamatosan finomítva kialakítani a végleges </a:t>
            </a:r>
            <a:r>
              <a:rPr lang="hu-HU" dirty="0" smtClean="0"/>
              <a:t>rendszert</a:t>
            </a:r>
          </a:p>
          <a:p>
            <a:r>
              <a:rPr lang="hu-HU" dirty="0" smtClean="0"/>
              <a:t>2 típus: feltáró fejlesztés és eldobható prototípus készítés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853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9145"/>
            <a:ext cx="6508933" cy="45887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Újrafelhasználás alapú modell</a:t>
            </a:r>
            <a:endParaRPr lang="hu-HU" sz="24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2" y="1591978"/>
            <a:ext cx="8665244" cy="2549820"/>
          </a:xfrm>
        </p:spPr>
      </p:pic>
    </p:spTree>
    <p:extLst>
      <p:ext uri="{BB962C8B-B14F-4D97-AF65-F5344CB8AC3E}">
        <p14:creationId xmlns:p14="http://schemas.microsoft.com/office/powerpoint/2010/main" val="348680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2831"/>
            <a:ext cx="6502354" cy="48518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Újrafelhasználás alapú modell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Már </a:t>
            </a:r>
            <a:r>
              <a:rPr lang="hu-HU" dirty="0"/>
              <a:t>kész (lefejlesztett vagy megvásárolt), szoftverkomponenseket (függvényeket) használnak fel újra és </a:t>
            </a:r>
            <a:r>
              <a:rPr lang="hu-HU" dirty="0" smtClean="0"/>
              <a:t>újra</a:t>
            </a:r>
          </a:p>
          <a:p>
            <a:r>
              <a:rPr lang="hu-HU" dirty="0"/>
              <a:t>A (későbbi) újrafelhasználhatóságot már a tervezésnél figyelembe kell </a:t>
            </a:r>
            <a:r>
              <a:rPr lang="hu-HU" dirty="0" smtClean="0"/>
              <a:t>venni</a:t>
            </a:r>
          </a:p>
          <a:p>
            <a:r>
              <a:rPr lang="hu-HU" dirty="0"/>
              <a:t>Újrafelhasználás </a:t>
            </a:r>
            <a:r>
              <a:rPr lang="hu-HU" dirty="0" smtClean="0"/>
              <a:t>követelményei</a:t>
            </a:r>
          </a:p>
          <a:p>
            <a:pPr lvl="1"/>
            <a:r>
              <a:rPr lang="hu-HU" dirty="0"/>
              <a:t>Elérhetővé kell tenni az újrafelhasználható </a:t>
            </a:r>
            <a:r>
              <a:rPr lang="hu-HU" dirty="0" smtClean="0"/>
              <a:t>komponenseket</a:t>
            </a:r>
            <a:endParaRPr lang="hu-HU" dirty="0"/>
          </a:p>
          <a:p>
            <a:pPr lvl="1"/>
            <a:r>
              <a:rPr lang="hu-HU" dirty="0"/>
              <a:t>A komponensek felhasználóinak bízni kell a komponensek helyes és biztonságos </a:t>
            </a:r>
            <a:r>
              <a:rPr lang="hu-HU" dirty="0" smtClean="0"/>
              <a:t>működésében</a:t>
            </a:r>
          </a:p>
          <a:p>
            <a:pPr lvl="1"/>
            <a:r>
              <a:rPr lang="hu-HU" dirty="0"/>
              <a:t>A komponenshez tartozó dokumentációnak segíteni kell az újrafelhasználót az </a:t>
            </a:r>
            <a:r>
              <a:rPr lang="hu-HU" dirty="0" smtClean="0"/>
              <a:t>illesztésben</a:t>
            </a:r>
          </a:p>
          <a:p>
            <a:pPr lvl="1"/>
            <a:r>
              <a:rPr lang="hu-HU" dirty="0"/>
              <a:t>Az elérhető újrafelhasználható komponensek és a kulcsrakész rendszerek egy szerkezetbe történő integrációját valósítja meg, ezáltal lecsökkenti a költségeket és a kockázati tényezőket</a:t>
            </a:r>
          </a:p>
        </p:txBody>
      </p:sp>
    </p:spTree>
    <p:extLst>
      <p:ext uri="{BB962C8B-B14F-4D97-AF65-F5344CB8AC3E}">
        <p14:creationId xmlns:p14="http://schemas.microsoft.com/office/powerpoint/2010/main" val="218824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2301"/>
            <a:ext cx="6469462" cy="44571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Agilis modellek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Ügyfél elégedettség elérése használható termék gyors leszállításával</a:t>
            </a:r>
          </a:p>
          <a:p>
            <a:r>
              <a:rPr lang="hu-HU" dirty="0"/>
              <a:t>Örüljünk a változó követelményeknek, még a fejlesztés végén is</a:t>
            </a:r>
          </a:p>
          <a:p>
            <a:r>
              <a:rPr lang="hu-HU" dirty="0"/>
              <a:t>Rendszeresen szállítsunk működőképes terméket (inkább hetente, mint havonta)</a:t>
            </a:r>
          </a:p>
          <a:p>
            <a:r>
              <a:rPr lang="hu-HU" dirty="0"/>
              <a:t>A haladás elsődleges mértéke a működőképes szoftver</a:t>
            </a:r>
          </a:p>
          <a:p>
            <a:r>
              <a:rPr lang="hu-HU" dirty="0"/>
              <a:t>Fenntartható fejlesztés, mely egy állandó ütemet képes tartani</a:t>
            </a:r>
          </a:p>
          <a:p>
            <a:r>
              <a:rPr lang="hu-HU" dirty="0"/>
              <a:t>Közel mindennapos együttműködés az üzleti oldal és a fejlesztők között</a:t>
            </a:r>
          </a:p>
          <a:p>
            <a:r>
              <a:rPr lang="hu-HU" dirty="0"/>
              <a:t>A szemtől-szembeni kommunikáció a kommunikáció legjobb módja</a:t>
            </a:r>
          </a:p>
          <a:p>
            <a:r>
              <a:rPr lang="hu-HU" dirty="0"/>
              <a:t>A projektek motivált egyének köré épülnek, akikben meg kell bíznunk</a:t>
            </a:r>
          </a:p>
          <a:p>
            <a:r>
              <a:rPr lang="hu-HU" dirty="0"/>
              <a:t>A technikai kiválóságra és a jó minőségű szoftver dizájnra való folyamatos koncentrálás</a:t>
            </a:r>
          </a:p>
          <a:p>
            <a:r>
              <a:rPr lang="hu-HU" dirty="0"/>
              <a:t>Egyszerűség. Az el nem elvégzett munka mennyiségének maximalizálása alapvető fontosságú.</a:t>
            </a:r>
          </a:p>
          <a:p>
            <a:r>
              <a:rPr lang="hu-HU" dirty="0"/>
              <a:t>Önszerveződő csoportok.</a:t>
            </a:r>
          </a:p>
          <a:p>
            <a:r>
              <a:rPr lang="hu-HU" dirty="0"/>
              <a:t>Rendszeres alkalmazkodás a változó körülményekhez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2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567"/>
            <a:ext cx="6502354" cy="46545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Fogalmak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A </a:t>
            </a:r>
            <a:r>
              <a:rPr lang="hu-HU" b="1" dirty="0"/>
              <a:t>szoftvergyártás</a:t>
            </a:r>
            <a:r>
              <a:rPr lang="hu-HU" dirty="0"/>
              <a:t> során szoftver rendszerek előállítása/kifejlesztése történik</a:t>
            </a:r>
          </a:p>
          <a:p>
            <a:r>
              <a:rPr lang="hu-HU" dirty="0"/>
              <a:t>A </a:t>
            </a:r>
            <a:r>
              <a:rPr lang="hu-HU" b="1" dirty="0"/>
              <a:t>szoftvergyártás modell</a:t>
            </a:r>
            <a:r>
              <a:rPr lang="hu-HU" dirty="0"/>
              <a:t>jei ezen eljárások absztrakt </a:t>
            </a:r>
            <a:r>
              <a:rPr lang="hu-HU" dirty="0" smtClean="0"/>
              <a:t>reprezentációja</a:t>
            </a:r>
          </a:p>
          <a:p>
            <a:r>
              <a:rPr lang="hu-HU" dirty="0"/>
              <a:t>A legfőbb tevékenységek a </a:t>
            </a:r>
            <a:r>
              <a:rPr lang="hu-HU" b="1" dirty="0"/>
              <a:t>specifikáció</a:t>
            </a:r>
            <a:r>
              <a:rPr lang="hu-HU" dirty="0"/>
              <a:t>, </a:t>
            </a:r>
            <a:r>
              <a:rPr lang="hu-HU" b="1" dirty="0"/>
              <a:t>tervezés</a:t>
            </a:r>
            <a:r>
              <a:rPr lang="hu-HU" dirty="0"/>
              <a:t>, </a:t>
            </a:r>
            <a:r>
              <a:rPr lang="hu-HU" b="1" dirty="0"/>
              <a:t>implementáció</a:t>
            </a:r>
            <a:r>
              <a:rPr lang="hu-HU" dirty="0"/>
              <a:t>, </a:t>
            </a:r>
            <a:r>
              <a:rPr lang="hu-HU" b="1" dirty="0" err="1"/>
              <a:t>validáció</a:t>
            </a:r>
            <a:r>
              <a:rPr lang="hu-HU" dirty="0"/>
              <a:t> és </a:t>
            </a:r>
            <a:r>
              <a:rPr lang="hu-HU" b="1" dirty="0" smtClean="0"/>
              <a:t>evolúció</a:t>
            </a:r>
          </a:p>
          <a:p>
            <a:r>
              <a:rPr lang="hu-HU" dirty="0"/>
              <a:t>A </a:t>
            </a:r>
            <a:r>
              <a:rPr lang="hu-HU" b="1" dirty="0"/>
              <a:t>követelménytervezés</a:t>
            </a:r>
            <a:r>
              <a:rPr lang="hu-HU" dirty="0"/>
              <a:t> a szoftver specifikáció megalkotásának </a:t>
            </a:r>
            <a:r>
              <a:rPr lang="hu-HU" dirty="0" smtClean="0"/>
              <a:t>folyamata</a:t>
            </a:r>
          </a:p>
          <a:p>
            <a:r>
              <a:rPr lang="hu-HU" dirty="0"/>
              <a:t>A tervezési és implementációs folyamatok a specifikációt végrehajtható programmá </a:t>
            </a:r>
            <a:r>
              <a:rPr lang="hu-HU" dirty="0" smtClean="0"/>
              <a:t>transzformálják</a:t>
            </a:r>
          </a:p>
          <a:p>
            <a:r>
              <a:rPr lang="hu-HU" dirty="0"/>
              <a:t>A </a:t>
            </a:r>
            <a:r>
              <a:rPr lang="hu-HU" dirty="0" err="1"/>
              <a:t>validáció</a:t>
            </a:r>
            <a:r>
              <a:rPr lang="hu-HU" dirty="0"/>
              <a:t> során ellenőrizzük, hogy a rendszer teljesíti-e a specifikációt és a felhasználó igényei szerint </a:t>
            </a:r>
            <a:r>
              <a:rPr lang="hu-HU" dirty="0" smtClean="0"/>
              <a:t>működik-e</a:t>
            </a:r>
          </a:p>
          <a:p>
            <a:r>
              <a:rPr lang="hu-HU" dirty="0"/>
              <a:t>Az evolúció a rendszer üzembe helyezés utáni módosítása</a:t>
            </a:r>
          </a:p>
        </p:txBody>
      </p:sp>
    </p:spTree>
    <p:extLst>
      <p:ext uri="{BB962C8B-B14F-4D97-AF65-F5344CB8AC3E}">
        <p14:creationId xmlns:p14="http://schemas.microsoft.com/office/powerpoint/2010/main" val="90041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2301"/>
            <a:ext cx="6469462" cy="44571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Agilis modellek - SCRUM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9219"/>
            <a:ext cx="4147281" cy="3263504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 modell</a:t>
            </a:r>
          </a:p>
          <a:p>
            <a:r>
              <a:rPr lang="hu-HU" dirty="0"/>
              <a:t>jelentős szerepet tulajdonít a csoporton belüli </a:t>
            </a:r>
            <a:r>
              <a:rPr lang="hu-HU" dirty="0" smtClean="0"/>
              <a:t>összetartásoknak</a:t>
            </a:r>
          </a:p>
          <a:p>
            <a:r>
              <a:rPr lang="hu-HU" dirty="0"/>
              <a:t>A csoporton belül sok a találkozó, és a szóbeli </a:t>
            </a:r>
            <a:r>
              <a:rPr lang="hu-HU" dirty="0" smtClean="0"/>
              <a:t>kommunikáció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970" y="1651183"/>
            <a:ext cx="4643088" cy="23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8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2301"/>
            <a:ext cx="6469462" cy="44571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Agilis modellek – SCRUM szabályok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b="1" i="1" dirty="0"/>
              <a:t>Csapat</a:t>
            </a:r>
            <a:r>
              <a:rPr lang="hu-HU" i="1" dirty="0"/>
              <a:t>:</a:t>
            </a:r>
            <a:r>
              <a:rPr lang="hu-HU" dirty="0"/>
              <a:t> Egy </a:t>
            </a:r>
            <a:r>
              <a:rPr lang="hu-HU" dirty="0" err="1"/>
              <a:t>scrum</a:t>
            </a:r>
            <a:r>
              <a:rPr lang="hu-HU" dirty="0"/>
              <a:t> csapat kisméretű, </a:t>
            </a:r>
            <a:r>
              <a:rPr lang="hu-HU" dirty="0" err="1"/>
              <a:t>keresztfunkcionális</a:t>
            </a:r>
            <a:r>
              <a:rPr lang="hu-HU" dirty="0"/>
              <a:t> (különböző szakértelmű, különböző szakterületű) emberekből áll, és önszerveződő</a:t>
            </a:r>
          </a:p>
          <a:p>
            <a:r>
              <a:rPr lang="hu-HU" b="1" i="1" dirty="0" err="1"/>
              <a:t>Backlog</a:t>
            </a:r>
            <a:r>
              <a:rPr lang="hu-HU" i="1" dirty="0"/>
              <a:t>:</a:t>
            </a:r>
            <a:r>
              <a:rPr lang="hu-HU" dirty="0"/>
              <a:t> Folyamatosan össze kell gyűjteni, nyilván kell tartani az elvégzendő feladatokat, prioritást rendelve hozzájuk. Ez a lista a </a:t>
            </a:r>
            <a:r>
              <a:rPr lang="hu-HU" dirty="0" err="1"/>
              <a:t>backlog</a:t>
            </a:r>
            <a:r>
              <a:rPr lang="hu-HU" dirty="0"/>
              <a:t>.</a:t>
            </a:r>
          </a:p>
          <a:p>
            <a:r>
              <a:rPr lang="hu-HU" b="1" i="1" dirty="0"/>
              <a:t>Sprint</a:t>
            </a:r>
            <a:r>
              <a:rPr lang="hu-HU" i="1" dirty="0"/>
              <a:t>:</a:t>
            </a:r>
            <a:r>
              <a:rPr lang="hu-HU" dirty="0"/>
              <a:t> Fix hosszúságú szakaszokban (1–4 hét) szállítsunk le a </a:t>
            </a:r>
            <a:r>
              <a:rPr lang="hu-HU" dirty="0" err="1"/>
              <a:t>backlogból</a:t>
            </a:r>
            <a:r>
              <a:rPr lang="hu-HU" dirty="0"/>
              <a:t> választott feladatok közül potenciálisan élesíthető, kész megoldásokat. Ezeket a szakaszokat hívjuk sprinteknek.</a:t>
            </a:r>
          </a:p>
          <a:p>
            <a:r>
              <a:rPr lang="hu-HU" b="1" i="1" dirty="0" err="1"/>
              <a:t>Standup</a:t>
            </a:r>
            <a:r>
              <a:rPr lang="hu-HU" b="1" i="1" dirty="0"/>
              <a:t>/</a:t>
            </a:r>
            <a:r>
              <a:rPr lang="hu-HU" b="1" i="1" dirty="0" err="1"/>
              <a:t>daily</a:t>
            </a:r>
            <a:r>
              <a:rPr lang="hu-HU" b="1" i="1" dirty="0"/>
              <a:t> meeting</a:t>
            </a:r>
            <a:r>
              <a:rPr lang="hu-HU" i="1" dirty="0"/>
              <a:t>:</a:t>
            </a:r>
            <a:r>
              <a:rPr lang="hu-HU" dirty="0"/>
              <a:t> Mindennapos, rövid, hatékony megbeszéléseket kell tartani. Mindenki három főkérdésre kell, hogy válaszoljon: </a:t>
            </a:r>
          </a:p>
          <a:p>
            <a:pPr lvl="1"/>
            <a:r>
              <a:rPr lang="hu-HU" dirty="0"/>
              <a:t>Mit csináltál az előző megbeszélés óta?</a:t>
            </a:r>
          </a:p>
          <a:p>
            <a:pPr lvl="1"/>
            <a:r>
              <a:rPr lang="hu-HU" dirty="0"/>
              <a:t>Mit fogsz csinálni a következőkben?</a:t>
            </a:r>
          </a:p>
          <a:p>
            <a:pPr lvl="1"/>
            <a:r>
              <a:rPr lang="hu-HU" dirty="0"/>
              <a:t>Akadályozza valami a munkádat?</a:t>
            </a:r>
          </a:p>
          <a:p>
            <a:r>
              <a:rPr lang="hu-HU" b="1" i="1" dirty="0"/>
              <a:t>Hatékonyságnövelés</a:t>
            </a:r>
            <a:r>
              <a:rPr lang="hu-HU" i="1" dirty="0"/>
              <a:t>:</a:t>
            </a:r>
            <a:r>
              <a:rPr lang="hu-HU" dirty="0"/>
              <a:t> A sprint lezárásakor értékeljük az eltelt időt, összegyűjtve a jó és rossz elemeket, majd keressünk megoldást az utóbbiakra. A </a:t>
            </a:r>
            <a:r>
              <a:rPr lang="hu-HU" dirty="0" err="1"/>
              <a:t>backlog</a:t>
            </a:r>
            <a:r>
              <a:rPr lang="hu-HU" dirty="0"/>
              <a:t> tartalmát, ha kell, folyamatosan értékeljük át.</a:t>
            </a:r>
          </a:p>
        </p:txBody>
      </p:sp>
    </p:spTree>
    <p:extLst>
      <p:ext uri="{BB962C8B-B14F-4D97-AF65-F5344CB8AC3E}">
        <p14:creationId xmlns:p14="http://schemas.microsoft.com/office/powerpoint/2010/main" val="227379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2301"/>
            <a:ext cx="6469462" cy="44571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Agilis modellek – SCRUM szereplők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b="1" i="1" dirty="0" err="1"/>
              <a:t>Scrum</a:t>
            </a:r>
            <a:r>
              <a:rPr lang="hu-HU" b="1" i="1" dirty="0"/>
              <a:t> </a:t>
            </a:r>
            <a:r>
              <a:rPr lang="hu-HU" b="1" i="1" dirty="0" err="1"/>
              <a:t>master</a:t>
            </a:r>
            <a:r>
              <a:rPr lang="hu-HU" dirty="0"/>
              <a:t>: A folyamatokat adminisztrálja, s a legfőbb felelős azért, hogy minden a tervek szerint haladjon. Ő teszi fel a </a:t>
            </a:r>
            <a:r>
              <a:rPr lang="hu-HU" dirty="0" err="1"/>
              <a:t>standupokon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kérdéseket, őhozzá lehet fordulni, ha akadály merül fel. Egy </a:t>
            </a:r>
            <a:r>
              <a:rPr lang="hu-HU" dirty="0" err="1"/>
              <a:t>scrum</a:t>
            </a:r>
            <a:r>
              <a:rPr lang="hu-HU" dirty="0"/>
              <a:t> csapatnak csak egy </a:t>
            </a:r>
            <a:r>
              <a:rPr lang="hu-HU" dirty="0" err="1"/>
              <a:t>scrum</a:t>
            </a:r>
            <a:r>
              <a:rPr lang="hu-HU" dirty="0"/>
              <a:t> </a:t>
            </a:r>
            <a:r>
              <a:rPr lang="hu-HU" dirty="0" err="1"/>
              <a:t>mastere</a:t>
            </a:r>
            <a:r>
              <a:rPr lang="hu-HU" dirty="0"/>
              <a:t> lehet, de egy </a:t>
            </a:r>
            <a:r>
              <a:rPr lang="hu-HU" dirty="0" err="1"/>
              <a:t>scrum</a:t>
            </a:r>
            <a:r>
              <a:rPr lang="hu-HU" dirty="0"/>
              <a:t> </a:t>
            </a:r>
            <a:r>
              <a:rPr lang="hu-HU" dirty="0" err="1"/>
              <a:t>master</a:t>
            </a:r>
            <a:r>
              <a:rPr lang="hu-HU" dirty="0"/>
              <a:t> elláthatja szerepét akár 2-3 csapaton belül is.</a:t>
            </a:r>
          </a:p>
          <a:p>
            <a:r>
              <a:rPr lang="hu-HU" b="1" i="1" dirty="0" err="1"/>
              <a:t>Product</a:t>
            </a:r>
            <a:r>
              <a:rPr lang="hu-HU" b="1" i="1" dirty="0"/>
              <a:t> </a:t>
            </a:r>
            <a:r>
              <a:rPr lang="hu-HU" b="1" i="1" dirty="0" err="1"/>
              <a:t>owner</a:t>
            </a:r>
            <a:r>
              <a:rPr lang="hu-HU" i="1" dirty="0"/>
              <a:t>:</a:t>
            </a:r>
            <a:r>
              <a:rPr lang="hu-HU" dirty="0"/>
              <a:t> Rövidítve PO. Az a személy, aki meghatározza a fejlesztések sorrendjét, </a:t>
            </a:r>
            <a:r>
              <a:rPr lang="hu-HU" dirty="0" err="1"/>
              <a:t>priorizálva</a:t>
            </a:r>
            <a:r>
              <a:rPr lang="hu-HU" dirty="0"/>
              <a:t> a </a:t>
            </a:r>
            <a:r>
              <a:rPr lang="hu-HU" dirty="0" err="1"/>
              <a:t>backlog</a:t>
            </a:r>
            <a:r>
              <a:rPr lang="hu-HU" dirty="0"/>
              <a:t> feladatait. Ő írja a </a:t>
            </a:r>
            <a:r>
              <a:rPr lang="hu-HU" dirty="0" err="1"/>
              <a:t>story-kat</a:t>
            </a:r>
            <a:r>
              <a:rPr lang="hu-HU" dirty="0"/>
              <a:t>, hozzá lehet fordulni a feladatokkal kapcsolatos kérdésekkel. Szigorúan egyetlen egy </a:t>
            </a:r>
            <a:r>
              <a:rPr lang="hu-HU" dirty="0" err="1"/>
              <a:t>PO-ja</a:t>
            </a:r>
            <a:r>
              <a:rPr lang="hu-HU" dirty="0"/>
              <a:t> lehet csak egy csapatnak. A PO nem feltétlenül termékmenedzser, az ő feladata a kívülről (termékmenedzser, tulajdonos, ügyfél, </a:t>
            </a:r>
            <a:r>
              <a:rPr lang="hu-HU" dirty="0" err="1"/>
              <a:t>sales</a:t>
            </a:r>
            <a:r>
              <a:rPr lang="hu-HU" dirty="0"/>
              <a:t> stb.) és belülről (leginkább a fejlesztők) érkező igények fogadása, illetve az egyeztetés ezzel kapcsolatosan.</a:t>
            </a:r>
          </a:p>
          <a:p>
            <a:r>
              <a:rPr lang="hu-HU" b="1" i="1" dirty="0"/>
              <a:t>Megrendelők</a:t>
            </a:r>
            <a:r>
              <a:rPr lang="hu-HU" i="1" dirty="0"/>
              <a:t>:</a:t>
            </a:r>
            <a:r>
              <a:rPr lang="hu-HU" dirty="0"/>
              <a:t> A feladatokat nem feltétlenül a PO találja ki, azok sok irányból érkezhetnek, a különböző megrendelők felől. Megrendelőből jellemzően több van, ők szigorúan csak a </a:t>
            </a:r>
            <a:r>
              <a:rPr lang="hu-HU" dirty="0" err="1"/>
              <a:t>PO-val</a:t>
            </a:r>
            <a:r>
              <a:rPr lang="hu-HU" dirty="0"/>
              <a:t> kommunikálhatnak.</a:t>
            </a:r>
          </a:p>
          <a:p>
            <a:r>
              <a:rPr lang="hu-HU" b="1" i="1" dirty="0"/>
              <a:t>Fejlesztők</a:t>
            </a:r>
            <a:r>
              <a:rPr lang="hu-HU" i="1" dirty="0"/>
              <a:t>: </a:t>
            </a:r>
            <a:r>
              <a:rPr lang="hu-HU" dirty="0"/>
              <a:t>A fejlesztő a </a:t>
            </a:r>
            <a:r>
              <a:rPr lang="hu-HU" dirty="0" err="1"/>
              <a:t>backlogból</a:t>
            </a:r>
            <a:r>
              <a:rPr lang="hu-HU" dirty="0"/>
              <a:t> kiválasztott feladatokat valósítja meg, továbbá az oda újonnan bekerülő feladatok egymáshoz képesti bonyolultságát is ő becsli meg.</a:t>
            </a:r>
          </a:p>
        </p:txBody>
      </p:sp>
    </p:spTree>
    <p:extLst>
      <p:ext uri="{BB962C8B-B14F-4D97-AF65-F5344CB8AC3E}">
        <p14:creationId xmlns:p14="http://schemas.microsoft.com/office/powerpoint/2010/main" val="397351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2301"/>
            <a:ext cx="6469462" cy="44571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Agilis modellek – XP </a:t>
            </a:r>
            <a:r>
              <a:rPr lang="hu-HU" sz="2400" dirty="0" err="1" smtClean="0"/>
              <a:t>vs</a:t>
            </a:r>
            <a:r>
              <a:rPr lang="hu-HU" sz="2400" dirty="0" smtClean="0"/>
              <a:t> SCRUM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A XP rövidebb iterációkkal dolgozik. Míg a </a:t>
            </a:r>
            <a:r>
              <a:rPr lang="hu-HU" dirty="0" err="1"/>
              <a:t>Scrum-nál</a:t>
            </a:r>
            <a:r>
              <a:rPr lang="hu-HU" dirty="0"/>
              <a:t> jellemzően 2-4 hét hosszúságúak, addig az XP esetében ez az időtartam 1-2 hét</a:t>
            </a:r>
          </a:p>
          <a:p>
            <a:r>
              <a:rPr lang="hu-HU" dirty="0"/>
              <a:t>A </a:t>
            </a:r>
            <a:r>
              <a:rPr lang="hu-HU" dirty="0" err="1"/>
              <a:t>Scrum-ban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sprint tartalmának elfogadása után azon már nem lehet változtatni, nem kerülhetnek be újabb </a:t>
            </a:r>
            <a:r>
              <a:rPr lang="hu-HU" dirty="0" err="1"/>
              <a:t>backlog</a:t>
            </a:r>
            <a:r>
              <a:rPr lang="hu-HU" dirty="0"/>
              <a:t> elemek. Az XP ezzel szemben képes kezelni az iterációk közbeni változtatásokat. Amíg nem kezdődik el a munka egy konkrét funkcióval, addig az bármikor felcserélhető egy hasonló fejlesztési igényű funkcióval.</a:t>
            </a:r>
          </a:p>
          <a:p>
            <a:r>
              <a:rPr lang="hu-HU" dirty="0"/>
              <a:t>Az XP esetében a fejlesztők szigorúan ragaszkodnak az ügyfél által meghatározott prioritási sorrendhez.</a:t>
            </a:r>
          </a:p>
          <a:p>
            <a:r>
              <a:rPr lang="hu-HU" dirty="0"/>
              <a:t>A </a:t>
            </a:r>
            <a:r>
              <a:rPr lang="hu-HU" dirty="0" err="1"/>
              <a:t>Scrum</a:t>
            </a:r>
            <a:r>
              <a:rPr lang="hu-HU" dirty="0"/>
              <a:t> módszertana nem hangsúlyoz konkrét szoftverfejlesztési gyakorlatokat, eljárásokat. Ezzel szemben az XP több ajánlott fejlesztési módszert is javasol:</a:t>
            </a:r>
          </a:p>
          <a:p>
            <a:r>
              <a:rPr lang="hu-HU" dirty="0"/>
              <a:t>Teszt-vezérelt fejlesztés (TDD) (Lényege, hogy a fejlesztő először a saját programjának tesztjeit írja meg, csak ez után a programkódot)</a:t>
            </a:r>
          </a:p>
          <a:p>
            <a:r>
              <a:rPr lang="hu-HU" dirty="0"/>
              <a:t>Páros kódolás (két fejlesztő dolgozik egy munkaállomáson, egyikőjük írja a kódot, a másik rögtön felülvizsgálja. A szerepek időközönként felcserélődnek)</a:t>
            </a:r>
          </a:p>
          <a:p>
            <a:r>
              <a:rPr lang="hu-HU" dirty="0"/>
              <a:t>Kód </a:t>
            </a:r>
            <a:r>
              <a:rPr lang="hu-HU" dirty="0" err="1"/>
              <a:t>refactoring</a:t>
            </a:r>
            <a:r>
              <a:rPr lang="hu-HU" dirty="0"/>
              <a:t> (</a:t>
            </a:r>
            <a:r>
              <a:rPr lang="hu-HU" dirty="0" err="1"/>
              <a:t>kód</a:t>
            </a:r>
            <a:r>
              <a:rPr lang="hu-HU" dirty="0"/>
              <a:t> újratervezés, lényege, hogy a programkódon a fejlesztők olyan transzformációkat alkalmaznak, amelyek úgy változtatják meg a kód bizonyos tulajdonságait, hogy a kód működése változatlan marad)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071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5723"/>
            <a:ext cx="6495776" cy="45229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Agilis modellek - KANBAN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Kanban módszer a lehető legkevesebb előírást határozza meg a fejlesztő csapatok </a:t>
            </a:r>
            <a:r>
              <a:rPr lang="hu-HU" dirty="0" smtClean="0"/>
              <a:t>számára</a:t>
            </a:r>
          </a:p>
          <a:p>
            <a:r>
              <a:rPr lang="hu-HU" dirty="0"/>
              <a:t>ellentétben az XP és </a:t>
            </a:r>
            <a:r>
              <a:rPr lang="hu-HU" dirty="0" err="1"/>
              <a:t>Scrum</a:t>
            </a:r>
            <a:r>
              <a:rPr lang="hu-HU" dirty="0"/>
              <a:t> </a:t>
            </a:r>
            <a:r>
              <a:rPr lang="hu-HU" dirty="0" smtClean="0"/>
              <a:t>modellekkel</a:t>
            </a:r>
            <a:r>
              <a:rPr lang="hu-HU" dirty="0"/>
              <a:t> </a:t>
            </a:r>
            <a:r>
              <a:rPr lang="hu-HU" dirty="0" smtClean="0"/>
              <a:t>nem </a:t>
            </a:r>
            <a:r>
              <a:rPr lang="hu-HU" dirty="0"/>
              <a:t>foglalkozik a fejlesztői csapatban </a:t>
            </a:r>
            <a:r>
              <a:rPr lang="hu-HU" dirty="0" smtClean="0"/>
              <a:t>létrehozandó szerepkörökkel</a:t>
            </a:r>
          </a:p>
          <a:p>
            <a:r>
              <a:rPr lang="hu-HU" dirty="0" smtClean="0"/>
              <a:t>KANBAN -&gt; „kártya” , „tábla”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2184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5723"/>
            <a:ext cx="6489197" cy="45229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Agilis modellek – KANBAN legfontosabb előírásai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Munkafolyamatok megjelenítése</a:t>
            </a:r>
          </a:p>
          <a:p>
            <a:pPr lvl="1"/>
            <a:r>
              <a:rPr lang="hu-HU" dirty="0"/>
              <a:t>Használjunk </a:t>
            </a:r>
            <a:r>
              <a:rPr lang="hu-HU" dirty="0" smtClean="0"/>
              <a:t>fizikai vagy </a:t>
            </a:r>
            <a:r>
              <a:rPr lang="hu-HU" dirty="0"/>
              <a:t>virtuális táblát, </a:t>
            </a:r>
            <a:r>
              <a:rPr lang="hu-HU" dirty="0" smtClean="0"/>
              <a:t>melyen minden </a:t>
            </a:r>
            <a:r>
              <a:rPr lang="hu-HU" dirty="0"/>
              <a:t>munkafázishoz egy önálló oszlop </a:t>
            </a:r>
            <a:r>
              <a:rPr lang="hu-HU" dirty="0" smtClean="0"/>
              <a:t>tartozik</a:t>
            </a:r>
          </a:p>
          <a:p>
            <a:pPr lvl="1"/>
            <a:r>
              <a:rPr lang="hu-HU" dirty="0"/>
              <a:t>Minden egyes feladatot írjunk fel egy kártyára és ezeket mozgassuk a táblán annak megfelelően, hogy az adott feladat melyik fázisban </a:t>
            </a:r>
            <a:r>
              <a:rPr lang="hu-HU" dirty="0" smtClean="0"/>
              <a:t>van</a:t>
            </a:r>
          </a:p>
          <a:p>
            <a:r>
              <a:rPr lang="hu-HU" dirty="0"/>
              <a:t>Korlátozzuk a folyamatban lévő munkák </a:t>
            </a:r>
            <a:r>
              <a:rPr lang="hu-HU" dirty="0" smtClean="0"/>
              <a:t>(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 smtClean="0"/>
              <a:t>progress</a:t>
            </a:r>
            <a:r>
              <a:rPr lang="hu-HU" dirty="0" smtClean="0"/>
              <a:t>) számát</a:t>
            </a:r>
          </a:p>
          <a:p>
            <a:pPr lvl="1"/>
            <a:r>
              <a:rPr lang="hu-HU" dirty="0"/>
              <a:t>Minden </a:t>
            </a:r>
            <a:r>
              <a:rPr lang="hu-HU" dirty="0" smtClean="0"/>
              <a:t>fázishoz </a:t>
            </a:r>
            <a:r>
              <a:rPr lang="hu-HU" dirty="0"/>
              <a:t>rendeljünk egy korlátot, ami azt határozza meg, hogy mennyi </a:t>
            </a:r>
            <a:r>
              <a:rPr lang="hu-HU" dirty="0" smtClean="0"/>
              <a:t>feladat tartózhat </a:t>
            </a:r>
            <a:r>
              <a:rPr lang="hu-HU" dirty="0"/>
              <a:t>egy adott időpillanatban az adott fázisban (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Progress</a:t>
            </a:r>
            <a:r>
              <a:rPr lang="hu-HU" dirty="0" smtClean="0"/>
              <a:t> korlát, értéke 1)</a:t>
            </a:r>
          </a:p>
          <a:p>
            <a:r>
              <a:rPr lang="hu-HU" dirty="0" smtClean="0"/>
              <a:t>Mérjük </a:t>
            </a:r>
            <a:r>
              <a:rPr lang="hu-HU" dirty="0"/>
              <a:t>az átfutási </a:t>
            </a:r>
            <a:r>
              <a:rPr lang="hu-HU" dirty="0" smtClean="0"/>
              <a:t>időt</a:t>
            </a:r>
          </a:p>
          <a:p>
            <a:pPr lvl="1"/>
            <a:r>
              <a:rPr lang="hu-HU" dirty="0"/>
              <a:t>Mérjük, hogy egy kártya átlagosan mennyi idő alatt halad végig a </a:t>
            </a:r>
            <a:r>
              <a:rPr lang="hu-HU" dirty="0" smtClean="0"/>
              <a:t>táblán</a:t>
            </a:r>
          </a:p>
          <a:p>
            <a:pPr lvl="1"/>
            <a:r>
              <a:rPr lang="hu-HU" dirty="0"/>
              <a:t>F</a:t>
            </a:r>
            <a:r>
              <a:rPr lang="hu-HU" dirty="0" smtClean="0"/>
              <a:t>olyamatosan </a:t>
            </a:r>
            <a:r>
              <a:rPr lang="hu-HU" dirty="0"/>
              <a:t>hangoljuk a WIP </a:t>
            </a:r>
            <a:r>
              <a:rPr lang="hu-HU" dirty="0" smtClean="0"/>
              <a:t>korlátokat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A KANBAN, a SCRUM és az XP kiegészítik egymást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982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1" y="1147468"/>
            <a:ext cx="6962659" cy="3484857"/>
          </a:xfrm>
        </p:spPr>
      </p:pic>
    </p:spTree>
    <p:extLst>
      <p:ext uri="{BB962C8B-B14F-4D97-AF65-F5344CB8AC3E}">
        <p14:creationId xmlns:p14="http://schemas.microsoft.com/office/powerpoint/2010/main" val="225962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567"/>
            <a:ext cx="6482619" cy="46545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Szoftverfejlesztés életciklusa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dirty="0"/>
              <a:t>A teljes folyamat modellezésére több lehetőség is </a:t>
            </a:r>
            <a:r>
              <a:rPr lang="hu-HU" dirty="0" smtClean="0"/>
              <a:t>van.</a:t>
            </a:r>
            <a:endParaRPr lang="hu-HU" dirty="0"/>
          </a:p>
          <a:p>
            <a:r>
              <a:rPr lang="hu-HU" dirty="0"/>
              <a:t>A felhasználókban új igény merül </a:t>
            </a:r>
            <a:r>
              <a:rPr lang="hu-HU" dirty="0" smtClean="0"/>
              <a:t>fel</a:t>
            </a:r>
            <a:endParaRPr lang="hu-HU" dirty="0"/>
          </a:p>
          <a:p>
            <a:r>
              <a:rPr lang="hu-HU" dirty="0"/>
              <a:t>Az igények, követelmények elemzése, meghatározása (követelmény specifikáció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/>
              <a:t>Rendszerjavaslat kidolgozása (funkcionális specifikáció, szerződéskötés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/>
              <a:t>Rendszerspecifikáció (megvalósíthatósági tanulmány, nagyvonalú rendszerterv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/>
              <a:t>Logikai és fizikai tervezés (logikai- és fizikai rendszerterv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/>
              <a:t>Implementáció (</a:t>
            </a:r>
            <a:r>
              <a:rPr lang="hu-HU" dirty="0" smtClean="0"/>
              <a:t>szoftver)</a:t>
            </a:r>
            <a:endParaRPr lang="hu-HU" dirty="0"/>
          </a:p>
          <a:p>
            <a:r>
              <a:rPr lang="hu-HU" dirty="0"/>
              <a:t>Tesztelés (tesztterv, tesztesetek, teszt napló, </a:t>
            </a:r>
            <a:r>
              <a:rPr lang="hu-HU" dirty="0" err="1"/>
              <a:t>validált</a:t>
            </a:r>
            <a:r>
              <a:rPr lang="hu-HU" dirty="0"/>
              <a:t> szoftver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/>
              <a:t>Rendszerátadás és bevezetés (felhasználói dokumentáció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/>
              <a:t>Üzemeletetés és karbantartás (rendszeres mentés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/>
              <a:t>A felhasználókban új igény merül </a:t>
            </a:r>
            <a:r>
              <a:rPr lang="hu-HU" dirty="0" smtClean="0"/>
              <a:t>fel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397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59" y="887038"/>
            <a:ext cx="4999562" cy="3745287"/>
          </a:xfrm>
        </p:spPr>
      </p:pic>
    </p:spTree>
    <p:extLst>
      <p:ext uri="{BB962C8B-B14F-4D97-AF65-F5344CB8AC3E}">
        <p14:creationId xmlns:p14="http://schemas.microsoft.com/office/powerpoint/2010/main" val="26481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567"/>
            <a:ext cx="6502354" cy="46545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Szoftver életciklusa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400" b="1" dirty="0" err="1"/>
              <a:t>Pre-alfa</a:t>
            </a:r>
            <a:r>
              <a:rPr lang="hu-HU" sz="1400" b="1" dirty="0"/>
              <a:t>:</a:t>
            </a:r>
            <a:r>
              <a:rPr lang="hu-HU" sz="1400" dirty="0"/>
              <a:t> itt még csak a tervezett lépések vannak meg, általában minimális működőképességgel. Használata kizárólag fejlesztőknek és programozóknak </a:t>
            </a:r>
            <a:r>
              <a:rPr lang="hu-HU" sz="1400" dirty="0" smtClean="0"/>
              <a:t>javasolt</a:t>
            </a:r>
            <a:endParaRPr lang="hu-HU" sz="1400" dirty="0"/>
          </a:p>
          <a:p>
            <a:r>
              <a:rPr lang="hu-HU" sz="1400" b="1" dirty="0"/>
              <a:t>Alfa:</a:t>
            </a:r>
            <a:r>
              <a:rPr lang="hu-HU" sz="1400" dirty="0"/>
              <a:t> főleg hibakeresésre és a tervezett szolgáltatások megvalósítására tervezett </a:t>
            </a:r>
            <a:r>
              <a:rPr lang="hu-HU" sz="1400" dirty="0" smtClean="0"/>
              <a:t>kiadás</a:t>
            </a:r>
            <a:endParaRPr lang="hu-HU" sz="1400" dirty="0"/>
          </a:p>
          <a:p>
            <a:r>
              <a:rPr lang="hu-HU" sz="1400" b="1" dirty="0"/>
              <a:t>Béta:</a:t>
            </a:r>
            <a:r>
              <a:rPr lang="hu-HU" sz="1400" dirty="0"/>
              <a:t> a program összes funkciója megvalósul, általában az egész már működőképes. </a:t>
            </a:r>
            <a:r>
              <a:rPr lang="hu-HU" sz="1400" dirty="0" smtClean="0"/>
              <a:t>Nyitott béta, zárt béta</a:t>
            </a:r>
            <a:endParaRPr lang="hu-HU" sz="1400" dirty="0"/>
          </a:p>
          <a:p>
            <a:r>
              <a:rPr lang="hu-HU" sz="1400" b="1" dirty="0"/>
              <a:t>Kiadásra jelölt (</a:t>
            </a:r>
            <a:r>
              <a:rPr lang="hu-HU" sz="1400" b="1" dirty="0" err="1"/>
              <a:t>Release</a:t>
            </a:r>
            <a:r>
              <a:rPr lang="hu-HU" sz="1400" b="1" dirty="0"/>
              <a:t> </a:t>
            </a:r>
            <a:r>
              <a:rPr lang="hu-HU" sz="1400" b="1" dirty="0" err="1"/>
              <a:t>Candidate</a:t>
            </a:r>
            <a:r>
              <a:rPr lang="hu-HU" sz="1400" b="1" dirty="0"/>
              <a:t> = RC):</a:t>
            </a:r>
            <a:r>
              <a:rPr lang="hu-HU" sz="1400" dirty="0"/>
              <a:t> a program gyakorlatilag végleges verziója. Jelentős javítások már nem várhatóak benne, csak </a:t>
            </a:r>
            <a:r>
              <a:rPr lang="hu-HU" sz="1400" dirty="0" smtClean="0"/>
              <a:t>apróbb igazítások</a:t>
            </a:r>
            <a:endParaRPr lang="hu-HU" sz="1400" dirty="0"/>
          </a:p>
          <a:p>
            <a:r>
              <a:rPr lang="hu-HU" sz="1400" b="1" dirty="0"/>
              <a:t>OEM</a:t>
            </a:r>
            <a:r>
              <a:rPr lang="hu-HU" sz="1400" dirty="0"/>
              <a:t> (</a:t>
            </a:r>
            <a:r>
              <a:rPr lang="hu-HU" sz="1400" dirty="0" err="1"/>
              <a:t>Original</a:t>
            </a:r>
            <a:r>
              <a:rPr lang="hu-HU" sz="1400" dirty="0"/>
              <a:t> </a:t>
            </a:r>
            <a:r>
              <a:rPr lang="hu-HU" sz="1400" dirty="0" err="1"/>
              <a:t>Equipment</a:t>
            </a:r>
            <a:r>
              <a:rPr lang="hu-HU" sz="1400" dirty="0"/>
              <a:t> </a:t>
            </a:r>
            <a:r>
              <a:rPr lang="hu-HU" sz="1400" dirty="0" err="1"/>
              <a:t>Manufacturer</a:t>
            </a:r>
            <a:r>
              <a:rPr lang="hu-HU" sz="1400" dirty="0"/>
              <a:t>) verzió: általában a frissen megvett géphez adott </a:t>
            </a:r>
            <a:r>
              <a:rPr lang="hu-HU" sz="1400" dirty="0" smtClean="0"/>
              <a:t>alkalmazás</a:t>
            </a:r>
            <a:endParaRPr lang="hu-HU" sz="1400" dirty="0"/>
          </a:p>
          <a:p>
            <a:r>
              <a:rPr lang="hu-HU" sz="1400" b="1" dirty="0"/>
              <a:t>Dobozos (</a:t>
            </a:r>
            <a:r>
              <a:rPr lang="hu-HU" sz="1400" b="1" dirty="0" err="1"/>
              <a:t>box</a:t>
            </a:r>
            <a:r>
              <a:rPr lang="hu-HU" sz="1400" b="1" dirty="0"/>
              <a:t>)</a:t>
            </a:r>
            <a:r>
              <a:rPr lang="hu-HU" sz="1400" dirty="0"/>
              <a:t> verzió: a boltok polcairól levehető, megvásárolható termék. Jellemzően ez a legdrágább, csomagolásban is igényes kiadás, mivel erre rakódik a legtöbb szállítási, forgalmazási és egyéb költség. </a:t>
            </a:r>
          </a:p>
          <a:p>
            <a:r>
              <a:rPr lang="hu-HU" sz="1400" b="1" dirty="0"/>
              <a:t>On-line </a:t>
            </a:r>
            <a:r>
              <a:rPr lang="hu-HU" sz="1400" b="1" dirty="0" err="1"/>
              <a:t>licenszes</a:t>
            </a:r>
            <a:r>
              <a:rPr lang="hu-HU" sz="1400" dirty="0"/>
              <a:t> verzió: </a:t>
            </a:r>
            <a:r>
              <a:rPr lang="hu-HU" sz="1400" dirty="0" smtClean="0"/>
              <a:t>Csak </a:t>
            </a:r>
            <a:r>
              <a:rPr lang="hu-HU" sz="1400" dirty="0"/>
              <a:t>elektronikus úton beszerezhető </a:t>
            </a:r>
            <a:r>
              <a:rPr lang="hu-HU" sz="1400" dirty="0" smtClean="0"/>
              <a:t>verzió</a:t>
            </a:r>
          </a:p>
          <a:p>
            <a:r>
              <a:rPr lang="hu-HU" sz="1400" b="1" dirty="0" smtClean="0"/>
              <a:t>Stabil/labilis</a:t>
            </a:r>
            <a:r>
              <a:rPr lang="hu-HU" sz="1400" dirty="0" smtClean="0"/>
              <a:t>: nyílt forráskódú programozásban a verziószámozás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76200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68767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Java EE – Web </a:t>
            </a:r>
            <a:r>
              <a:rPr lang="hu-HU" sz="1600" dirty="0" smtClean="0"/>
              <a:t>szolgáltatások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Szoftverfejlesztési modellek történeti fejlődése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1600" b="1" dirty="0"/>
              <a:t>Vízesés modell</a:t>
            </a:r>
            <a:r>
              <a:rPr lang="hu-HU" sz="1600" dirty="0"/>
              <a:t> – 1970 (ahol a folyamatlépések kötötten, mélyen dokumentálva, egymás után, meghatározott sorrendben zajlanak le)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b="1" dirty="0"/>
              <a:t>Iteratív modellek</a:t>
            </a:r>
            <a:r>
              <a:rPr lang="hu-HU" sz="1600" dirty="0"/>
              <a:t> – 1980-as évek (melyekben a folyamatlépések nem lineárisan következnek egymás után, hanem a fázisok a fejlesztés előrehaladtával ismétlődnek</a:t>
            </a:r>
            <a:r>
              <a:rPr lang="hu-HU" sz="16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b="1" dirty="0" smtClean="0"/>
              <a:t>Spirális</a:t>
            </a:r>
            <a:r>
              <a:rPr lang="hu-HU" sz="1600" dirty="0" smtClean="0"/>
              <a:t> modell, </a:t>
            </a:r>
            <a:r>
              <a:rPr lang="hu-HU" sz="1600" b="1" dirty="0" smtClean="0"/>
              <a:t>RUP</a:t>
            </a:r>
            <a:r>
              <a:rPr lang="hu-HU" sz="1600" dirty="0" smtClean="0"/>
              <a:t> </a:t>
            </a:r>
            <a:r>
              <a:rPr lang="hu-HU" sz="1600" dirty="0"/>
              <a:t>(</a:t>
            </a:r>
            <a:r>
              <a:rPr lang="hu-HU" sz="1600" dirty="0" err="1"/>
              <a:t>Rational</a:t>
            </a:r>
            <a:r>
              <a:rPr lang="hu-HU" sz="1600" dirty="0"/>
              <a:t> </a:t>
            </a:r>
            <a:r>
              <a:rPr lang="hu-HU" sz="1600" dirty="0" err="1"/>
              <a:t>Unified</a:t>
            </a:r>
            <a:r>
              <a:rPr lang="hu-HU" sz="1600" dirty="0"/>
              <a:t> </a:t>
            </a:r>
            <a:r>
              <a:rPr lang="hu-HU" sz="1600" dirty="0" err="1"/>
              <a:t>Process</a:t>
            </a:r>
            <a:r>
              <a:rPr lang="hu-HU" sz="1600" dirty="0" smtClean="0"/>
              <a:t>)</a:t>
            </a:r>
            <a:endParaRPr lang="hu-HU" sz="1600" dirty="0"/>
          </a:p>
          <a:p>
            <a:pPr marL="342900" indent="-342900">
              <a:buFont typeface="+mj-lt"/>
              <a:buAutoNum type="arabicPeriod"/>
            </a:pPr>
            <a:r>
              <a:rPr lang="hu-HU" sz="1600" b="1" dirty="0"/>
              <a:t>Evolúciós modellek</a:t>
            </a:r>
            <a:r>
              <a:rPr lang="hu-HU" sz="1600" dirty="0"/>
              <a:t> – 1980-as évek (a fókusz a gyorsan elkészülő prototípuson van, melyet azután iteratívan tökéletesítenek)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b="1" dirty="0"/>
              <a:t>Újrafelhasználás alapú modell</a:t>
            </a:r>
            <a:r>
              <a:rPr lang="hu-HU" sz="1600" dirty="0"/>
              <a:t> – 1990-es évek (a hagyományos objektum orientált fejlesztési paradigma helyett újrafelhasználható komponensek készítése és használata)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b="1" dirty="0"/>
              <a:t>V modell</a:t>
            </a:r>
            <a:r>
              <a:rPr lang="hu-HU" sz="1600" dirty="0"/>
              <a:t> -1990 (a vízesés továbbfejlesztése a tesztelés kihangsúlyozásával)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b="1" dirty="0"/>
              <a:t>Agilis modellek</a:t>
            </a:r>
            <a:r>
              <a:rPr lang="hu-HU" sz="1600" dirty="0"/>
              <a:t> – 2000-es évek (Az eddigi modellekkel ellentétben itt a fókusz az interakciókon, a prototípusokon, az együttműködésen és a változáskezelésen van</a:t>
            </a:r>
            <a:r>
              <a:rPr lang="hu-HU" sz="16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b="1" dirty="0" smtClean="0"/>
              <a:t>SCRUM, XP, KANBAN</a:t>
            </a:r>
          </a:p>
        </p:txBody>
      </p:sp>
    </p:spTree>
    <p:extLst>
      <p:ext uri="{BB962C8B-B14F-4D97-AF65-F5344CB8AC3E}">
        <p14:creationId xmlns:p14="http://schemas.microsoft.com/office/powerpoint/2010/main" val="1757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90" y="776347"/>
            <a:ext cx="4115931" cy="3855978"/>
          </a:xfrm>
        </p:spPr>
      </p:pic>
    </p:spTree>
    <p:extLst>
      <p:ext uri="{BB962C8B-B14F-4D97-AF65-F5344CB8AC3E}">
        <p14:creationId xmlns:p14="http://schemas.microsoft.com/office/powerpoint/2010/main" val="399340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2301"/>
            <a:ext cx="6495776" cy="44571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Vízesés modell - előnyök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Ha a követelmények már a fejlesztés legelején teljesen ismertek, akkor jól használható</a:t>
            </a:r>
          </a:p>
          <a:p>
            <a:r>
              <a:rPr lang="hu-HU" dirty="0"/>
              <a:t>Nem csak szoftverek fejlesztésénél használható, hanem egyéb termékfejlesztési projekteknél is</a:t>
            </a:r>
          </a:p>
          <a:p>
            <a:r>
              <a:rPr lang="hu-HU" dirty="0"/>
              <a:t>Kevésbé komplex projektek esetén előnyös a modellel járó magas fokú szabályozottság</a:t>
            </a:r>
          </a:p>
          <a:p>
            <a:r>
              <a:rPr lang="hu-HU" dirty="0"/>
              <a:t>Biztosítja a követelmények rögzítését a folyamat elején</a:t>
            </a:r>
          </a:p>
          <a:p>
            <a:r>
              <a:rPr lang="hu-HU" dirty="0"/>
              <a:t>Feszes ellenőrzést biztosít</a:t>
            </a:r>
          </a:p>
          <a:p>
            <a:r>
              <a:rPr lang="hu-HU" dirty="0"/>
              <a:t>Ha valaki készen van az adott fázisban rá kiosztott munkával, másik projekten dolgozhat, míg a többiek is elérik a fázis lezárásához szükséges állapotot.</a:t>
            </a:r>
          </a:p>
          <a:p>
            <a:r>
              <a:rPr lang="hu-HU" dirty="0"/>
              <a:t>Határozott, könnyen érthető mérföldkövek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8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2301"/>
            <a:ext cx="6495776" cy="44571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Vízesés modell - hátrányok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Nincs lehetőséget arra, hogy a fejlesztés reagáljon a felhasználói igények időközben történő megváltozására, már az életciklus elején befagyasztják a követelményeket</a:t>
            </a:r>
          </a:p>
          <a:p>
            <a:r>
              <a:rPr lang="hu-HU" dirty="0"/>
              <a:t>Ebből kifolyólag már a fejlesztés kezdetén ismernünk kell valamennyi követelményt, azok későbbi módosítására vagy bővítésére nincs lehetőség.</a:t>
            </a:r>
          </a:p>
          <a:p>
            <a:r>
              <a:rPr lang="hu-HU" dirty="0"/>
              <a:t>Lineáris (nincsenek iterációk), így nehéz a visszalépés a felmerült problémák megoldására, és ez jelentősen megnöveli a javítás mind költség-, mind időigényét.</a:t>
            </a:r>
          </a:p>
          <a:p>
            <a:r>
              <a:rPr lang="hu-HU" dirty="0"/>
              <a:t>A megrendelő csak a folyamat végén láthatja a rendszert, menet közben nincs lehetősége véleményezni azt.</a:t>
            </a:r>
          </a:p>
          <a:p>
            <a:r>
              <a:rPr lang="hu-HU" dirty="0"/>
              <a:t>Az integráció a teljes folyamat végén, egyben, robbanásszerűen történik.</a:t>
            </a:r>
          </a:p>
          <a:p>
            <a:r>
              <a:rPr lang="hu-HU" dirty="0"/>
              <a:t>Minden egyes fázis az előző fázis teljes befejezésére épít, ami tovább növeli a kockázatokat</a:t>
            </a:r>
          </a:p>
          <a:p>
            <a:r>
              <a:rPr lang="hu-HU" dirty="0"/>
              <a:t>A tesztelés a projekt kései szakaszában kezdődik el, így a hibák sokáig rejtve maradhatnak, ami növeli a kockázatokat és a költségeket</a:t>
            </a:r>
          </a:p>
          <a:p>
            <a:r>
              <a:rPr lang="hu-HU" dirty="0"/>
              <a:t>Dokumentum-vezérelt, és túlzott dokumentálási követelményeket állít fel</a:t>
            </a:r>
          </a:p>
          <a:p>
            <a:r>
              <a:rPr lang="hu-HU" dirty="0"/>
              <a:t>Az egész szoftvertermék egy időben készül, nincs lehetőség kisebb részekre osztására</a:t>
            </a:r>
          </a:p>
        </p:txBody>
      </p:sp>
    </p:spTree>
    <p:extLst>
      <p:ext uri="{BB962C8B-B14F-4D97-AF65-F5344CB8AC3E}">
        <p14:creationId xmlns:p14="http://schemas.microsoft.com/office/powerpoint/2010/main" val="290895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1804</Words>
  <Application>Microsoft Office PowerPoint</Application>
  <PresentationFormat>Diavetítés a képernyőre (16:9 oldalarány)</PresentationFormat>
  <Paragraphs>152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Office-téma</vt:lpstr>
      <vt:lpstr>PowerPoint bemutató</vt:lpstr>
      <vt:lpstr>Fogalmak</vt:lpstr>
      <vt:lpstr>Szoftverfejlesztés életciklusa</vt:lpstr>
      <vt:lpstr>PowerPoint bemutató</vt:lpstr>
      <vt:lpstr>Szoftver életciklusa</vt:lpstr>
      <vt:lpstr>Java EE – Web szolgáltatások</vt:lpstr>
      <vt:lpstr>PowerPoint bemutató</vt:lpstr>
      <vt:lpstr>Vízesés modell - előnyök</vt:lpstr>
      <vt:lpstr>Vízesés modell - hátrányok</vt:lpstr>
      <vt:lpstr>PowerPoint bemutató</vt:lpstr>
      <vt:lpstr>V modell - előnyök</vt:lpstr>
      <vt:lpstr>V modell - hátrányok</vt:lpstr>
      <vt:lpstr>Spirális modell</vt:lpstr>
      <vt:lpstr>Spirális modell</vt:lpstr>
      <vt:lpstr>Evolúciós modell</vt:lpstr>
      <vt:lpstr>Evolúciós modell</vt:lpstr>
      <vt:lpstr>Újrafelhasználás alapú modell</vt:lpstr>
      <vt:lpstr>Újrafelhasználás alapú modell</vt:lpstr>
      <vt:lpstr>Agilis modellek</vt:lpstr>
      <vt:lpstr>Agilis modellek - SCRUM</vt:lpstr>
      <vt:lpstr>Agilis modellek – SCRUM szabályok</vt:lpstr>
      <vt:lpstr>Agilis modellek – SCRUM szereplők</vt:lpstr>
      <vt:lpstr>Agilis modellek – XP vs SCRUM</vt:lpstr>
      <vt:lpstr>Agilis modellek - KANBAN</vt:lpstr>
      <vt:lpstr>Agilis modellek – KANBAN legfontosabb előírásai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275</cp:revision>
  <dcterms:created xsi:type="dcterms:W3CDTF">2015-01-25T18:30:45Z</dcterms:created>
  <dcterms:modified xsi:type="dcterms:W3CDTF">2016-04-08T18:46:36Z</dcterms:modified>
</cp:coreProperties>
</file>