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html1/" TargetMode="External"/><Relationship Id="rId2" Type="http://schemas.openxmlformats.org/officeDocument/2006/relationships/hyperlink" Target="http://www.w3schools.com/html/html_xhtm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xhtml/what_is_xhtml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xHTML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6481277" cy="440703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xHTML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z="1600" i="1" dirty="0" err="1"/>
              <a:t>xHTML</a:t>
            </a:r>
            <a:r>
              <a:rPr lang="hu-HU" sz="1600" i="1" dirty="0"/>
              <a:t> – </a:t>
            </a:r>
            <a:r>
              <a:rPr lang="hu-HU" sz="1600" i="1" dirty="0" err="1"/>
              <a:t>E</a:t>
            </a:r>
            <a:r>
              <a:rPr lang="hu-HU" sz="1600" b="1" i="1" dirty="0" err="1"/>
              <a:t>x</a:t>
            </a:r>
            <a:r>
              <a:rPr lang="hu-HU" sz="1600" i="1" dirty="0" err="1"/>
              <a:t>tensible</a:t>
            </a:r>
            <a:r>
              <a:rPr lang="hu-HU" sz="1600" i="1" dirty="0"/>
              <a:t> </a:t>
            </a:r>
            <a:r>
              <a:rPr lang="hu-HU" sz="1600" b="1" i="1" dirty="0" err="1"/>
              <a:t>H</a:t>
            </a:r>
            <a:r>
              <a:rPr lang="hu-HU" sz="1600" i="1" dirty="0" err="1"/>
              <a:t>yper</a:t>
            </a:r>
            <a:r>
              <a:rPr lang="hu-HU" sz="1600" b="1" i="1" dirty="0" err="1"/>
              <a:t>T</a:t>
            </a:r>
            <a:r>
              <a:rPr lang="hu-HU" sz="1600" i="1" dirty="0" err="1"/>
              <a:t>ext</a:t>
            </a:r>
            <a:r>
              <a:rPr lang="hu-HU" sz="1600" i="1" dirty="0"/>
              <a:t> </a:t>
            </a:r>
            <a:r>
              <a:rPr lang="hu-HU" sz="1600" b="1" i="1" dirty="0" err="1"/>
              <a:t>M</a:t>
            </a:r>
            <a:r>
              <a:rPr lang="hu-HU" sz="1600" i="1" dirty="0" err="1"/>
              <a:t>arkup</a:t>
            </a:r>
            <a:r>
              <a:rPr lang="hu-HU" sz="1600" i="1" dirty="0"/>
              <a:t> </a:t>
            </a:r>
            <a:r>
              <a:rPr lang="hu-HU" sz="1600" b="1" i="1" dirty="0" err="1"/>
              <a:t>L</a:t>
            </a:r>
            <a:r>
              <a:rPr lang="hu-HU" sz="1600" i="1" dirty="0" err="1"/>
              <a:t>anguage</a:t>
            </a:r>
            <a:r>
              <a:rPr lang="hu-HU" sz="1600" i="1" dirty="0"/>
              <a:t> - a HTML megfogalmazása XML nyelven</a:t>
            </a:r>
          </a:p>
          <a:p>
            <a:pPr marL="228600" lvl="1">
              <a:spcBef>
                <a:spcPts val="1000"/>
              </a:spcBef>
            </a:pPr>
            <a:r>
              <a:rPr lang="hu-HU" sz="1600" i="1" dirty="0"/>
              <a:t>Különbségek a formai követelmények megszorításában van</a:t>
            </a:r>
          </a:p>
          <a:p>
            <a:r>
              <a:rPr lang="hu-HU" sz="1600" dirty="0"/>
              <a:t>Három hivatalos DTD van az XHTML 1.0-hoz, amely a HTML4.01 három különböző változatához </a:t>
            </a:r>
            <a:r>
              <a:rPr lang="hu-HU" sz="1600" dirty="0" smtClean="0"/>
              <a:t>kapcsolódik:</a:t>
            </a:r>
          </a:p>
          <a:p>
            <a:pPr lvl="1"/>
            <a:r>
              <a:rPr lang="hu-HU" sz="1600" b="1" dirty="0"/>
              <a:t>XHTML 1.0 </a:t>
            </a:r>
            <a:r>
              <a:rPr lang="hu-HU" sz="1600" b="1" dirty="0" err="1"/>
              <a:t>Strict</a:t>
            </a:r>
            <a:r>
              <a:rPr lang="hu-HU" sz="1600" dirty="0"/>
              <a:t> a HTML4.01 </a:t>
            </a:r>
            <a:r>
              <a:rPr lang="hu-HU" sz="1600" dirty="0" err="1"/>
              <a:t>Strict</a:t>
            </a:r>
            <a:r>
              <a:rPr lang="hu-HU" sz="1600" dirty="0"/>
              <a:t> XML verziója, tartalmazza mindazon elemeket és attribútumokat, amelyeket a HTML4.01 nem jelölt </a:t>
            </a:r>
            <a:r>
              <a:rPr lang="hu-HU" sz="1600" dirty="0" smtClean="0"/>
              <a:t>elavultnak</a:t>
            </a:r>
          </a:p>
          <a:p>
            <a:pPr lvl="1"/>
            <a:r>
              <a:rPr lang="hu-HU" sz="1600" b="1" dirty="0"/>
              <a:t>XHTML 1.0 </a:t>
            </a:r>
            <a:r>
              <a:rPr lang="hu-HU" sz="1600" b="1" dirty="0" err="1" smtClean="0"/>
              <a:t>Transitional</a:t>
            </a:r>
            <a:r>
              <a:rPr lang="hu-HU" sz="1600" dirty="0" smtClean="0"/>
              <a:t> a </a:t>
            </a:r>
            <a:r>
              <a:rPr lang="hu-HU" sz="1600" dirty="0"/>
              <a:t>HTML 4.01 </a:t>
            </a:r>
            <a:r>
              <a:rPr lang="hu-HU" sz="1600" dirty="0" err="1"/>
              <a:t>Transitional</a:t>
            </a:r>
            <a:r>
              <a:rPr lang="hu-HU" sz="1600" dirty="0"/>
              <a:t> XML verziója, tartalmazza mindazon kinézeti elemeket (úgy mint a center, font és </a:t>
            </a:r>
            <a:r>
              <a:rPr lang="hu-HU" sz="1600" dirty="0" err="1"/>
              <a:t>strike</a:t>
            </a:r>
            <a:r>
              <a:rPr lang="hu-HU" sz="1600" dirty="0"/>
              <a:t>), amelyeket a szigorú verzióból </a:t>
            </a:r>
            <a:r>
              <a:rPr lang="hu-HU" sz="1600" dirty="0" smtClean="0"/>
              <a:t>kihagytak</a:t>
            </a:r>
            <a:br>
              <a:rPr lang="hu-HU" sz="1600" dirty="0" smtClean="0"/>
            </a:b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&lt;!DOCTYPE </a:t>
            </a:r>
            <a:r>
              <a:rPr lang="hu-HU" sz="1600" dirty="0" err="1"/>
              <a:t>html</a:t>
            </a:r>
            <a:r>
              <a:rPr lang="hu-HU" sz="1600" dirty="0"/>
              <a:t> PUBLIC "-//W3C//DTD XHTML 1.0 </a:t>
            </a:r>
            <a:r>
              <a:rPr lang="hu-HU" sz="1600" dirty="0" err="1"/>
              <a:t>Transitional</a:t>
            </a:r>
            <a:r>
              <a:rPr lang="hu-HU" sz="1600" dirty="0"/>
              <a:t>//EN" "http://www.w3.org/TR/xhtml1/DTD/xhtml1-transitional.dtd</a:t>
            </a:r>
            <a:r>
              <a:rPr lang="hu-HU" sz="1600" dirty="0" smtClean="0"/>
              <a:t>"&gt;</a:t>
            </a:r>
            <a:br>
              <a:rPr lang="hu-HU" sz="1600" dirty="0" smtClean="0"/>
            </a:br>
            <a:endParaRPr lang="hu-HU" sz="1600" dirty="0" smtClean="0"/>
          </a:p>
          <a:p>
            <a:pPr lvl="1"/>
            <a:r>
              <a:rPr lang="hu-HU" sz="1600" b="1" dirty="0"/>
              <a:t>XHTML 1.0 </a:t>
            </a:r>
            <a:r>
              <a:rPr lang="hu-HU" sz="1600" b="1" dirty="0" err="1"/>
              <a:t>Frameset</a:t>
            </a:r>
            <a:r>
              <a:rPr lang="hu-HU" sz="1600" dirty="0"/>
              <a:t> a HTML 4.01 </a:t>
            </a:r>
            <a:r>
              <a:rPr lang="hu-HU" sz="1600" dirty="0" err="1"/>
              <a:t>Frameset</a:t>
            </a:r>
            <a:r>
              <a:rPr lang="hu-HU" sz="1600" dirty="0"/>
              <a:t> XML verziója, amely megengedi a </a:t>
            </a:r>
            <a:r>
              <a:rPr lang="hu-HU" sz="1600" dirty="0" err="1"/>
              <a:t>frameset</a:t>
            </a:r>
            <a:r>
              <a:rPr lang="hu-HU" sz="1600" dirty="0"/>
              <a:t> dokumentumok </a:t>
            </a:r>
            <a:r>
              <a:rPr lang="hu-HU" sz="1600" dirty="0" smtClean="0"/>
              <a:t>definiálását</a:t>
            </a:r>
          </a:p>
          <a:p>
            <a:pPr lvl="1"/>
            <a:r>
              <a:rPr lang="hu-HU" sz="1600" dirty="0" smtClean="0"/>
              <a:t>XHTML 1.1 – </a:t>
            </a:r>
            <a:r>
              <a:rPr lang="hu-HU" sz="1600" dirty="0" err="1" smtClean="0"/>
              <a:t>Module</a:t>
            </a:r>
            <a:r>
              <a:rPr lang="hu-HU" sz="1600" dirty="0" smtClean="0"/>
              <a:t> </a:t>
            </a:r>
            <a:r>
              <a:rPr lang="hu-HU" sz="1600" dirty="0" err="1" smtClean="0"/>
              <a:t>Based</a:t>
            </a:r>
            <a:endParaRPr lang="hu-HU" sz="1600" dirty="0" smtClean="0"/>
          </a:p>
          <a:p>
            <a:pPr lvl="1"/>
            <a:r>
              <a:rPr lang="hu-HU" sz="1600" dirty="0" smtClean="0"/>
              <a:t>XHTML 2.0 – Új tulajdonságok bevezetése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9933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6499938" cy="440703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xHTML</a:t>
            </a:r>
            <a:r>
              <a:rPr lang="hu-HU" sz="2400" dirty="0" smtClean="0"/>
              <a:t> Formai követelmények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Az </a:t>
            </a:r>
            <a:r>
              <a:rPr lang="hu-HU" dirty="0" err="1" smtClean="0"/>
              <a:t>xHTML</a:t>
            </a:r>
            <a:r>
              <a:rPr lang="hu-HU" dirty="0" smtClean="0"/>
              <a:t> </a:t>
            </a:r>
            <a:r>
              <a:rPr lang="hu-HU" dirty="0"/>
              <a:t>dokumentum gyökérelemének a </a:t>
            </a:r>
            <a:r>
              <a:rPr lang="hu-HU" dirty="0" err="1"/>
              <a:t>html-nek</a:t>
            </a:r>
            <a:r>
              <a:rPr lang="hu-HU" dirty="0"/>
              <a:t> kell lennie, amelynek rendelkeznie kell egy </a:t>
            </a:r>
            <a:r>
              <a:rPr lang="hu-HU" dirty="0" err="1"/>
              <a:t>xmlns</a:t>
            </a:r>
            <a:r>
              <a:rPr lang="hu-HU" dirty="0"/>
              <a:t> attribútummal, amely ezáltal az XML névtérrel </a:t>
            </a:r>
            <a:r>
              <a:rPr lang="hu-HU" dirty="0" smtClean="0"/>
              <a:t>azonosítja:</a:t>
            </a:r>
          </a:p>
          <a:p>
            <a:pPr lvl="1"/>
            <a:r>
              <a:rPr lang="hu-HU" dirty="0"/>
              <a:t>&lt;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xmlns</a:t>
            </a:r>
            <a:r>
              <a:rPr lang="hu-HU" dirty="0"/>
              <a:t>="http://www.w3.org/1999/</a:t>
            </a:r>
            <a:r>
              <a:rPr lang="hu-HU" dirty="0" err="1"/>
              <a:t>xhtml</a:t>
            </a:r>
            <a:r>
              <a:rPr lang="hu-HU" dirty="0"/>
              <a:t>"</a:t>
            </a:r>
          </a:p>
          <a:p>
            <a:pPr lvl="1"/>
            <a:r>
              <a:rPr lang="hu-HU" dirty="0"/>
              <a:t>      </a:t>
            </a:r>
            <a:r>
              <a:rPr lang="hu-HU" dirty="0" err="1"/>
              <a:t>xmlns</a:t>
            </a:r>
            <a:r>
              <a:rPr lang="hu-HU" dirty="0"/>
              <a:t>:h="http://xmlns.jcp.org/jsf/html"</a:t>
            </a:r>
          </a:p>
          <a:p>
            <a:pPr lvl="1"/>
            <a:r>
              <a:rPr lang="hu-HU" dirty="0"/>
              <a:t>      </a:t>
            </a:r>
            <a:r>
              <a:rPr lang="hu-HU" dirty="0" err="1"/>
              <a:t>xmlns</a:t>
            </a:r>
            <a:r>
              <a:rPr lang="hu-HU" dirty="0"/>
              <a:t>:</a:t>
            </a:r>
            <a:r>
              <a:rPr lang="hu-HU" dirty="0" err="1"/>
              <a:t>ui</a:t>
            </a:r>
            <a:r>
              <a:rPr lang="hu-HU" dirty="0"/>
              <a:t>="http://xmlns.jcp.org/jsf/facelets"</a:t>
            </a:r>
          </a:p>
          <a:p>
            <a:pPr lvl="1"/>
            <a:r>
              <a:rPr lang="hu-HU" dirty="0"/>
              <a:t>      </a:t>
            </a:r>
            <a:r>
              <a:rPr lang="hu-HU" dirty="0" err="1"/>
              <a:t>xmlns</a:t>
            </a:r>
            <a:r>
              <a:rPr lang="hu-HU" dirty="0"/>
              <a:t>:p="http://primefaces.org/ui"</a:t>
            </a:r>
          </a:p>
          <a:p>
            <a:pPr lvl="1"/>
            <a:r>
              <a:rPr lang="hu-HU" dirty="0"/>
              <a:t>      </a:t>
            </a:r>
            <a:r>
              <a:rPr lang="hu-HU" dirty="0" err="1"/>
              <a:t>xmlns</a:t>
            </a:r>
            <a:r>
              <a:rPr lang="hu-HU" dirty="0"/>
              <a:t>:f="http://xmlns.jcp.org/jsf/core"&gt;</a:t>
            </a:r>
          </a:p>
        </p:txBody>
      </p:sp>
    </p:spTree>
    <p:extLst>
      <p:ext uri="{BB962C8B-B14F-4D97-AF65-F5344CB8AC3E}">
        <p14:creationId xmlns:p14="http://schemas.microsoft.com/office/powerpoint/2010/main" val="103940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1093"/>
            <a:ext cx="6462615" cy="446923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xHTML</a:t>
            </a:r>
            <a:r>
              <a:rPr lang="hu-HU" sz="2400" dirty="0" smtClean="0"/>
              <a:t> Formai követelmények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Az üres címkék bezárásának hiánya (azon HTML-tagok, amelyek a HTML4-ben nem rendelkeznek lezáró címkével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Helytelen: &lt;</a:t>
            </a:r>
            <a:r>
              <a:rPr lang="hu-HU" dirty="0" err="1" smtClean="0"/>
              <a:t>br</a:t>
            </a:r>
            <a:r>
              <a:rPr lang="hu-HU" dirty="0" smtClean="0"/>
              <a:t>&gt;</a:t>
            </a:r>
          </a:p>
          <a:p>
            <a:pPr lvl="1"/>
            <a:r>
              <a:rPr lang="hu-HU" dirty="0" smtClean="0"/>
              <a:t>Helyes: &lt;</a:t>
            </a:r>
            <a:r>
              <a:rPr lang="hu-HU" dirty="0" err="1" smtClean="0"/>
              <a:t>br</a:t>
            </a:r>
            <a:r>
              <a:rPr lang="hu-HU" dirty="0" smtClean="0"/>
              <a:t>/&gt;,&lt;</a:t>
            </a:r>
            <a:r>
              <a:rPr lang="hu-HU" dirty="0" err="1" smtClean="0"/>
              <a:t>br</a:t>
            </a:r>
            <a:r>
              <a:rPr lang="hu-HU" dirty="0" smtClean="0"/>
              <a:t>  /&gt;, &lt;</a:t>
            </a:r>
            <a:r>
              <a:rPr lang="hu-HU" dirty="0" err="1" smtClean="0"/>
              <a:t>br</a:t>
            </a:r>
            <a:r>
              <a:rPr lang="hu-HU" dirty="0" smtClean="0"/>
              <a:t>&gt;&lt;/</a:t>
            </a:r>
            <a:r>
              <a:rPr lang="hu-HU" dirty="0" err="1" smtClean="0"/>
              <a:t>br</a:t>
            </a:r>
            <a:r>
              <a:rPr lang="hu-HU" dirty="0" smtClean="0"/>
              <a:t>&gt;</a:t>
            </a:r>
          </a:p>
          <a:p>
            <a:r>
              <a:rPr lang="pt-BR" dirty="0"/>
              <a:t>A nemüres címkék nem </a:t>
            </a:r>
            <a:r>
              <a:rPr lang="pt-BR" dirty="0" smtClean="0"/>
              <a:t>bezárása</a:t>
            </a:r>
            <a:endParaRPr lang="hu-HU" dirty="0" smtClean="0"/>
          </a:p>
          <a:p>
            <a:pPr lvl="1"/>
            <a:r>
              <a:rPr lang="hu-HU" dirty="0"/>
              <a:t>Helytelen: &lt;p&gt;Ez egy bekezdés&lt;p&gt;Ez egy másik</a:t>
            </a:r>
            <a:r>
              <a:rPr lang="hu-HU" dirty="0" smtClean="0"/>
              <a:t>.</a:t>
            </a:r>
          </a:p>
          <a:p>
            <a:pPr lvl="1"/>
            <a:r>
              <a:rPr lang="hu-HU" dirty="0"/>
              <a:t>Helyes: &lt;p&gt;Ez egy </a:t>
            </a:r>
            <a:r>
              <a:rPr lang="hu-HU" dirty="0" smtClean="0"/>
              <a:t>bekezdés&lt;/p&gt;&lt;</a:t>
            </a:r>
            <a:r>
              <a:rPr lang="hu-HU" dirty="0" err="1"/>
              <a:t>p</a:t>
            </a:r>
            <a:r>
              <a:rPr lang="hu-HU" dirty="0"/>
              <a:t>&gt;Ez egy másik</a:t>
            </a:r>
            <a:r>
              <a:rPr lang="hu-HU" dirty="0" smtClean="0"/>
              <a:t>.&lt;/p&gt;</a:t>
            </a:r>
          </a:p>
          <a:p>
            <a:r>
              <a:rPr lang="hu-HU" dirty="0"/>
              <a:t>Az elemek helytelen egymásba ágyazása (ez HTML-ben sem érvényes) </a:t>
            </a:r>
            <a:endParaRPr lang="hu-HU" dirty="0" smtClean="0"/>
          </a:p>
          <a:p>
            <a:pPr lvl="1"/>
            <a:r>
              <a:rPr lang="hu-HU" dirty="0" smtClean="0"/>
              <a:t>Helytelen: </a:t>
            </a:r>
            <a:r>
              <a:rPr lang="nn-NO" dirty="0" smtClean="0"/>
              <a:t>&lt;</a:t>
            </a:r>
            <a:r>
              <a:rPr lang="hu-HU" dirty="0" smtClean="0"/>
              <a:t>b</a:t>
            </a:r>
            <a:r>
              <a:rPr lang="nn-NO" dirty="0" smtClean="0"/>
              <a:t>&gt;&lt;</a:t>
            </a:r>
            <a:r>
              <a:rPr lang="hu-HU" dirty="0" smtClean="0"/>
              <a:t>i</a:t>
            </a:r>
            <a:r>
              <a:rPr lang="nn-NO" dirty="0" smtClean="0"/>
              <a:t>&gt;Ez </a:t>
            </a:r>
            <a:r>
              <a:rPr lang="nn-NO" dirty="0"/>
              <a:t>egy szöveg</a:t>
            </a:r>
            <a:r>
              <a:rPr lang="nn-NO" dirty="0" smtClean="0"/>
              <a:t>.&lt;/</a:t>
            </a:r>
            <a:r>
              <a:rPr lang="hu-HU" dirty="0" smtClean="0"/>
              <a:t>b</a:t>
            </a:r>
            <a:r>
              <a:rPr lang="nn-NO" dirty="0" smtClean="0"/>
              <a:t>&gt;&lt;/</a:t>
            </a:r>
            <a:r>
              <a:rPr lang="hu-HU" dirty="0" smtClean="0"/>
              <a:t>i</a:t>
            </a:r>
            <a:r>
              <a:rPr lang="nn-NO" dirty="0" smtClean="0"/>
              <a:t>&gt;</a:t>
            </a:r>
            <a:endParaRPr lang="hu-HU" dirty="0" smtClean="0"/>
          </a:p>
          <a:p>
            <a:pPr lvl="1"/>
            <a:r>
              <a:rPr lang="hu-HU" dirty="0" smtClean="0"/>
              <a:t>Helyes: </a:t>
            </a:r>
            <a:r>
              <a:rPr lang="nn-NO" dirty="0"/>
              <a:t>&lt;</a:t>
            </a:r>
            <a:r>
              <a:rPr lang="hu-HU" dirty="0"/>
              <a:t>b</a:t>
            </a:r>
            <a:r>
              <a:rPr lang="nn-NO" dirty="0"/>
              <a:t>&gt;&lt;</a:t>
            </a:r>
            <a:r>
              <a:rPr lang="hu-HU" dirty="0"/>
              <a:t>i</a:t>
            </a:r>
            <a:r>
              <a:rPr lang="nn-NO" dirty="0"/>
              <a:t>&gt;Ez egy szöveg</a:t>
            </a:r>
            <a:r>
              <a:rPr lang="nn-NO" dirty="0" smtClean="0"/>
              <a:t>.&lt;/</a:t>
            </a:r>
            <a:r>
              <a:rPr lang="hu-HU" dirty="0" smtClean="0"/>
              <a:t>i</a:t>
            </a:r>
            <a:r>
              <a:rPr lang="nn-NO" dirty="0" smtClean="0"/>
              <a:t>&gt;&lt;/</a:t>
            </a:r>
            <a:r>
              <a:rPr lang="hu-HU" dirty="0" smtClean="0"/>
              <a:t>b</a:t>
            </a:r>
            <a:r>
              <a:rPr lang="nn-NO" dirty="0" smtClean="0"/>
              <a:t>&gt;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3726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1093"/>
            <a:ext cx="6462615" cy="446923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xHTML</a:t>
            </a:r>
            <a:r>
              <a:rPr lang="hu-HU" sz="2400" dirty="0" smtClean="0"/>
              <a:t> Formai követelmények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hu-HU" dirty="0"/>
              <a:t>Az </a:t>
            </a:r>
            <a:r>
              <a:rPr lang="hu-HU" dirty="0" err="1"/>
              <a:t>attribútumértékek</a:t>
            </a:r>
            <a:r>
              <a:rPr lang="hu-HU" dirty="0"/>
              <a:t> körül levő idézőjelek hiánya </a:t>
            </a:r>
            <a:endParaRPr lang="hu-HU" dirty="0" smtClean="0"/>
          </a:p>
          <a:p>
            <a:pPr lvl="1"/>
            <a:r>
              <a:rPr lang="hu-HU" dirty="0" smtClean="0"/>
              <a:t>Helytelen: &lt;p </a:t>
            </a:r>
            <a:r>
              <a:rPr lang="hu-HU" dirty="0" err="1" smtClean="0"/>
              <a:t>class</a:t>
            </a:r>
            <a:r>
              <a:rPr lang="hu-HU" dirty="0" smtClean="0"/>
              <a:t>=</a:t>
            </a:r>
            <a:r>
              <a:rPr lang="hu-HU" dirty="0" err="1" smtClean="0"/>
              <a:t>className</a:t>
            </a:r>
            <a:r>
              <a:rPr lang="hu-HU" dirty="0" smtClean="0"/>
              <a:t>&gt;</a:t>
            </a:r>
          </a:p>
          <a:p>
            <a:pPr lvl="1"/>
            <a:r>
              <a:rPr lang="hu-HU" dirty="0" smtClean="0"/>
              <a:t>Helytelen: </a:t>
            </a:r>
            <a:r>
              <a:rPr lang="hu-HU" dirty="0"/>
              <a:t>&lt;p </a:t>
            </a:r>
            <a:r>
              <a:rPr lang="hu-HU" dirty="0" err="1"/>
              <a:t>class</a:t>
            </a:r>
            <a:r>
              <a:rPr lang="hu-HU" dirty="0" smtClean="0"/>
              <a:t>=‚</a:t>
            </a:r>
            <a:r>
              <a:rPr lang="hu-HU" dirty="0" err="1" smtClean="0"/>
              <a:t>className</a:t>
            </a:r>
            <a:r>
              <a:rPr lang="hu-HU" dirty="0" smtClean="0"/>
              <a:t>”&gt;</a:t>
            </a:r>
          </a:p>
          <a:p>
            <a:pPr lvl="1"/>
            <a:r>
              <a:rPr lang="hu-HU" dirty="0" smtClean="0"/>
              <a:t>Helyes: </a:t>
            </a:r>
            <a:r>
              <a:rPr lang="hu-HU" dirty="0"/>
              <a:t>&lt;p </a:t>
            </a:r>
            <a:r>
              <a:rPr lang="hu-HU" dirty="0" err="1" smtClean="0"/>
              <a:t>class</a:t>
            </a:r>
            <a:r>
              <a:rPr lang="hu-HU" dirty="0" smtClean="0"/>
              <a:t>=‚</a:t>
            </a:r>
            <a:r>
              <a:rPr lang="hu-HU" dirty="0" err="1" smtClean="0"/>
              <a:t>className</a:t>
            </a:r>
            <a:r>
              <a:rPr lang="hu-HU" dirty="0" smtClean="0"/>
              <a:t>’&gt;</a:t>
            </a:r>
          </a:p>
          <a:p>
            <a:pPr lvl="1"/>
            <a:r>
              <a:rPr lang="hu-HU" dirty="0" smtClean="0"/>
              <a:t>Helyes: </a:t>
            </a:r>
            <a:r>
              <a:rPr lang="hu-HU" dirty="0"/>
              <a:t>&lt;p </a:t>
            </a:r>
            <a:r>
              <a:rPr lang="hu-HU" dirty="0" err="1" smtClean="0"/>
              <a:t>class</a:t>
            </a:r>
            <a:r>
              <a:rPr lang="hu-HU" dirty="0" smtClean="0"/>
              <a:t>=„</a:t>
            </a:r>
            <a:r>
              <a:rPr lang="hu-HU" dirty="0" err="1" smtClean="0"/>
              <a:t>className</a:t>
            </a:r>
            <a:r>
              <a:rPr lang="hu-HU" dirty="0" smtClean="0"/>
              <a:t>”&gt;</a:t>
            </a:r>
          </a:p>
          <a:p>
            <a:r>
              <a:rPr lang="hu-HU" dirty="0"/>
              <a:t>Az &amp; használata az entitásokon kívül (ez HTML-ben sem érvényes) </a:t>
            </a:r>
            <a:endParaRPr lang="hu-HU" dirty="0" smtClean="0"/>
          </a:p>
          <a:p>
            <a:pPr lvl="1"/>
            <a:r>
              <a:rPr lang="hu-HU" dirty="0" smtClean="0"/>
              <a:t>Helytelen</a:t>
            </a:r>
            <a:r>
              <a:rPr lang="hu-HU" dirty="0"/>
              <a:t>: &lt;</a:t>
            </a:r>
            <a:r>
              <a:rPr lang="hu-HU" dirty="0" err="1"/>
              <a:t>title</a:t>
            </a:r>
            <a:r>
              <a:rPr lang="hu-HU" dirty="0"/>
              <a:t>&gt;Autók &amp; teherautók&lt;/</a:t>
            </a:r>
            <a:r>
              <a:rPr lang="hu-HU" dirty="0" err="1"/>
              <a:t>title</a:t>
            </a:r>
            <a:r>
              <a:rPr lang="hu-HU" dirty="0"/>
              <a:t>&gt;</a:t>
            </a:r>
            <a:endParaRPr lang="hu-HU" dirty="0" smtClean="0"/>
          </a:p>
          <a:p>
            <a:pPr lvl="1"/>
            <a:r>
              <a:rPr lang="hu-HU" dirty="0"/>
              <a:t>Helyes: &lt;</a:t>
            </a:r>
            <a:r>
              <a:rPr lang="hu-HU" dirty="0" err="1"/>
              <a:t>title</a:t>
            </a:r>
            <a:r>
              <a:rPr lang="hu-HU" dirty="0"/>
              <a:t>&gt;Autók </a:t>
            </a:r>
            <a:r>
              <a:rPr lang="hu-HU" dirty="0" err="1"/>
              <a:t>&amp;amp</a:t>
            </a:r>
            <a:r>
              <a:rPr lang="hu-HU" dirty="0"/>
              <a:t>; teherautók&lt;/</a:t>
            </a:r>
            <a:r>
              <a:rPr lang="hu-HU" dirty="0" err="1"/>
              <a:t>title</a:t>
            </a:r>
            <a:r>
              <a:rPr lang="hu-HU" dirty="0" smtClean="0"/>
              <a:t>&gt;</a:t>
            </a:r>
          </a:p>
          <a:p>
            <a:pPr lvl="1"/>
            <a:r>
              <a:rPr lang="hu-HU" dirty="0" smtClean="0"/>
              <a:t>Helytelen: </a:t>
            </a: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smtClean="0"/>
              <a:t>index.</a:t>
            </a:r>
            <a:r>
              <a:rPr lang="hu-HU" dirty="0" err="1" smtClean="0"/>
              <a:t>jsf</a:t>
            </a:r>
            <a:r>
              <a:rPr lang="en-US" dirty="0" smtClean="0"/>
              <a:t>?lap=</a:t>
            </a:r>
            <a:r>
              <a:rPr lang="en-US" dirty="0" err="1" smtClean="0"/>
              <a:t>hirek&amp;id</a:t>
            </a:r>
            <a:r>
              <a:rPr lang="en-US" dirty="0" smtClean="0"/>
              <a:t>=5</a:t>
            </a:r>
            <a:r>
              <a:rPr lang="en-US" dirty="0"/>
              <a:t>"&gt;</a:t>
            </a:r>
            <a:r>
              <a:rPr lang="en-US" dirty="0" err="1"/>
              <a:t>Hírek</a:t>
            </a:r>
            <a:r>
              <a:rPr lang="en-US" dirty="0"/>
              <a:t>&lt;/a</a:t>
            </a:r>
            <a:r>
              <a:rPr lang="en-US" dirty="0" smtClean="0"/>
              <a:t>&gt;</a:t>
            </a:r>
            <a:endParaRPr lang="hu-HU" dirty="0" smtClean="0"/>
          </a:p>
          <a:p>
            <a:pPr lvl="1"/>
            <a:r>
              <a:rPr lang="hu-HU" dirty="0" smtClean="0"/>
              <a:t>Helyes: </a:t>
            </a: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="index.</a:t>
            </a:r>
            <a:r>
              <a:rPr lang="hu-HU" dirty="0" err="1"/>
              <a:t>jsf</a:t>
            </a:r>
            <a:r>
              <a:rPr lang="en-US" dirty="0" smtClean="0"/>
              <a:t>?lap=</a:t>
            </a:r>
            <a:r>
              <a:rPr lang="en-US" dirty="0" err="1" smtClean="0"/>
              <a:t>hirek&amp;amp;id</a:t>
            </a:r>
            <a:r>
              <a:rPr lang="en-US" dirty="0" smtClean="0"/>
              <a:t>=5</a:t>
            </a:r>
            <a:r>
              <a:rPr lang="en-US" dirty="0"/>
              <a:t>"&gt;</a:t>
            </a:r>
            <a:r>
              <a:rPr lang="en-US" dirty="0" err="1"/>
              <a:t>Hírek</a:t>
            </a:r>
            <a:r>
              <a:rPr lang="en-US" dirty="0"/>
              <a:t>&lt;/a&gt;</a:t>
            </a:r>
            <a:endParaRPr lang="hu-HU" dirty="0" smtClean="0"/>
          </a:p>
          <a:p>
            <a:r>
              <a:rPr lang="hu-HU" dirty="0"/>
              <a:t>Az </a:t>
            </a:r>
            <a:r>
              <a:rPr lang="hu-HU" dirty="0" err="1"/>
              <a:t>XHTML-elemek</a:t>
            </a:r>
            <a:r>
              <a:rPr lang="hu-HU" dirty="0"/>
              <a:t> "</a:t>
            </a:r>
            <a:r>
              <a:rPr lang="hu-HU" dirty="0" err="1"/>
              <a:t>case</a:t>
            </a:r>
            <a:r>
              <a:rPr lang="hu-HU" dirty="0"/>
              <a:t> </a:t>
            </a:r>
            <a:r>
              <a:rPr lang="hu-HU" dirty="0" err="1" smtClean="0"/>
              <a:t>insensitive</a:t>
            </a:r>
            <a:r>
              <a:rPr lang="hu-HU" dirty="0"/>
              <a:t>" </a:t>
            </a:r>
            <a:r>
              <a:rPr lang="hu-HU" dirty="0" smtClean="0"/>
              <a:t>használata </a:t>
            </a:r>
          </a:p>
          <a:p>
            <a:pPr lvl="1"/>
            <a:r>
              <a:rPr lang="hu-HU" dirty="0" smtClean="0"/>
              <a:t>Helytelen: </a:t>
            </a:r>
            <a:r>
              <a:rPr lang="en-US" dirty="0"/>
              <a:t>&lt;BODY&gt;&lt;P ID="ONE"&gt;A </a:t>
            </a:r>
            <a:r>
              <a:rPr lang="en-US" dirty="0" err="1"/>
              <a:t>legjobb</a:t>
            </a:r>
            <a:r>
              <a:rPr lang="en-US" dirty="0"/>
              <a:t> lap&lt;/P&gt;&lt;/BODY&gt;</a:t>
            </a:r>
            <a:endParaRPr lang="hu-HU" dirty="0" smtClean="0"/>
          </a:p>
          <a:p>
            <a:pPr lvl="1"/>
            <a:r>
              <a:rPr lang="hu-HU" dirty="0" smtClean="0"/>
              <a:t>Helyes: </a:t>
            </a:r>
            <a:r>
              <a:rPr lang="en-US" dirty="0"/>
              <a:t>&lt;body&gt;&lt;p id="ONE"&gt;A </a:t>
            </a:r>
            <a:r>
              <a:rPr lang="en-US" dirty="0" err="1"/>
              <a:t>legjobb</a:t>
            </a:r>
            <a:r>
              <a:rPr lang="en-US" dirty="0"/>
              <a:t> lap&lt;/p&gt;&lt;/</a:t>
            </a:r>
            <a:r>
              <a:rPr lang="en-US" dirty="0" smtClean="0"/>
              <a:t>body</a:t>
            </a:r>
            <a:r>
              <a:rPr lang="hu-HU" dirty="0" smtClean="0"/>
              <a:t>&gt;</a:t>
            </a:r>
          </a:p>
          <a:p>
            <a:r>
              <a:rPr lang="hu-HU" dirty="0"/>
              <a:t>Az </a:t>
            </a:r>
            <a:r>
              <a:rPr lang="hu-HU" dirty="0" err="1"/>
              <a:t>attribútum-minimalizáció</a:t>
            </a:r>
            <a:r>
              <a:rPr lang="hu-HU" dirty="0"/>
              <a:t> </a:t>
            </a:r>
            <a:r>
              <a:rPr lang="hu-HU" dirty="0" smtClean="0"/>
              <a:t>használata</a:t>
            </a:r>
          </a:p>
          <a:p>
            <a:pPr lvl="1"/>
            <a:r>
              <a:rPr lang="hu-HU" dirty="0" smtClean="0"/>
              <a:t>Helytelen: &lt;</a:t>
            </a:r>
            <a:r>
              <a:rPr lang="hu-HU" dirty="0" err="1" smtClean="0"/>
              <a:t>textarea</a:t>
            </a:r>
            <a:r>
              <a:rPr lang="hu-HU" dirty="0" smtClean="0"/>
              <a:t> </a:t>
            </a:r>
            <a:r>
              <a:rPr lang="hu-HU" dirty="0" err="1"/>
              <a:t>readonly</a:t>
            </a:r>
            <a:r>
              <a:rPr lang="hu-HU" dirty="0"/>
              <a:t>&gt;Csak olvasható&lt;/</a:t>
            </a:r>
            <a:r>
              <a:rPr lang="hu-HU" dirty="0" err="1"/>
              <a:t>textarea</a:t>
            </a:r>
            <a:r>
              <a:rPr lang="hu-HU" dirty="0" smtClean="0"/>
              <a:t>&gt;</a:t>
            </a:r>
          </a:p>
          <a:p>
            <a:pPr lvl="1"/>
            <a:r>
              <a:rPr lang="hu-HU" dirty="0"/>
              <a:t>Helyes: &lt;</a:t>
            </a:r>
            <a:r>
              <a:rPr lang="hu-HU" dirty="0" err="1"/>
              <a:t>textarea</a:t>
            </a:r>
            <a:r>
              <a:rPr lang="hu-HU" dirty="0"/>
              <a:t> </a:t>
            </a:r>
            <a:r>
              <a:rPr lang="hu-HU" dirty="0" err="1" smtClean="0"/>
              <a:t>readonly</a:t>
            </a:r>
            <a:r>
              <a:rPr lang="hu-HU" dirty="0" smtClean="0"/>
              <a:t>=„</a:t>
            </a:r>
            <a:r>
              <a:rPr lang="hu-HU" dirty="0" err="1" smtClean="0"/>
              <a:t>readonly</a:t>
            </a:r>
            <a:r>
              <a:rPr lang="hu-HU" dirty="0" smtClean="0"/>
              <a:t>”&gt;</a:t>
            </a:r>
            <a:r>
              <a:rPr lang="hu-HU" dirty="0"/>
              <a:t>Csak olvasható&lt;/</a:t>
            </a:r>
            <a:r>
              <a:rPr lang="hu-HU" dirty="0" err="1"/>
              <a:t>textarea</a:t>
            </a:r>
            <a:r>
              <a:rPr lang="hu-HU" dirty="0" smtClean="0"/>
              <a:t>&gt;</a:t>
            </a:r>
          </a:p>
          <a:p>
            <a:pPr lvl="1"/>
            <a:r>
              <a:rPr lang="hu-HU" dirty="0"/>
              <a:t>Helyes: &lt;</a:t>
            </a:r>
            <a:r>
              <a:rPr lang="hu-HU" dirty="0" err="1"/>
              <a:t>textarea</a:t>
            </a:r>
            <a:r>
              <a:rPr lang="hu-HU" dirty="0"/>
              <a:t> </a:t>
            </a:r>
            <a:r>
              <a:rPr lang="hu-HU" dirty="0" err="1" smtClean="0"/>
              <a:t>disabled</a:t>
            </a:r>
            <a:r>
              <a:rPr lang="hu-HU" dirty="0" smtClean="0"/>
              <a:t>=„</a:t>
            </a:r>
            <a:r>
              <a:rPr lang="hu-HU" dirty="0" err="1" smtClean="0"/>
              <a:t>disabled</a:t>
            </a:r>
            <a:r>
              <a:rPr lang="hu-HU" dirty="0" smtClean="0"/>
              <a:t>”&gt;Csak </a:t>
            </a:r>
            <a:r>
              <a:rPr lang="hu-HU" dirty="0"/>
              <a:t>olvasható&lt;/</a:t>
            </a:r>
            <a:r>
              <a:rPr lang="hu-HU" dirty="0" err="1"/>
              <a:t>textarea</a:t>
            </a:r>
            <a:r>
              <a:rPr lang="hu-HU" dirty="0"/>
              <a:t>&gt;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361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52195"/>
            <a:ext cx="6468836" cy="415821"/>
          </a:xfrm>
        </p:spPr>
        <p:txBody>
          <a:bodyPr>
            <a:noAutofit/>
          </a:bodyPr>
          <a:lstStyle/>
          <a:p>
            <a:r>
              <a:rPr lang="hu-HU" sz="2400" dirty="0" smtClean="0"/>
              <a:t>Linkek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www.w3schools.com/</a:t>
            </a:r>
            <a:r>
              <a:rPr lang="hu-HU" dirty="0" err="1" smtClean="0">
                <a:hlinkClick r:id="rId2"/>
              </a:rPr>
              <a:t>html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html</a:t>
            </a:r>
            <a:r>
              <a:rPr lang="hu-HU" dirty="0" smtClean="0">
                <a:hlinkClick r:id="rId2"/>
              </a:rPr>
              <a:t>_</a:t>
            </a:r>
            <a:r>
              <a:rPr lang="hu-HU" dirty="0" err="1" smtClean="0">
                <a:hlinkClick r:id="rId2"/>
              </a:rPr>
              <a:t>xhtml.asp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https://www.w3.org/TR/xhtml1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http://</a:t>
            </a:r>
            <a:r>
              <a:rPr lang="hu-HU" dirty="0" smtClean="0">
                <a:hlinkClick r:id="rId4"/>
              </a:rPr>
              <a:t>www.tutorialspoint.com/xhtml/what_is_xhtml.htm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130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446</Words>
  <Application>Microsoft Office PowerPoint</Application>
  <PresentationFormat>Diavetítés a képernyőre (16:9 oldalarány)</PresentationFormat>
  <Paragraphs>49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 bemutató</vt:lpstr>
      <vt:lpstr>xHTML</vt:lpstr>
      <vt:lpstr>xHTML Formai követelmények</vt:lpstr>
      <vt:lpstr>xHTML Formai követelmények</vt:lpstr>
      <vt:lpstr>xHTML Formai követelmények</vt:lpstr>
      <vt:lpstr>Linkek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108</cp:revision>
  <dcterms:created xsi:type="dcterms:W3CDTF">2015-01-25T18:30:45Z</dcterms:created>
  <dcterms:modified xsi:type="dcterms:W3CDTF">2016-03-23T09:33:53Z</dcterms:modified>
</cp:coreProperties>
</file>