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58" r:id="rId3"/>
    <p:sldId id="290" r:id="rId4"/>
    <p:sldId id="259" r:id="rId5"/>
    <p:sldId id="260" r:id="rId6"/>
    <p:sldId id="262" r:id="rId7"/>
    <p:sldId id="263" r:id="rId8"/>
    <p:sldId id="291" r:id="rId9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366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EF4501-D987-4B16-B94F-AFF977438E67}" type="datetimeFigureOut">
              <a:rPr lang="hu-HU" smtClean="0"/>
              <a:t>2016.03.25.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21C79-DFDE-486F-A75A-2C5E17313F9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3634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2016.03.25.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torialspoint.com/jsf/jsf_life_cycle.ht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65292" y="2209450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smtClean="0"/>
              <a:t>Java EE –</a:t>
            </a:r>
            <a:br>
              <a:rPr lang="hu-HU" dirty="0" smtClean="0"/>
            </a:br>
            <a:r>
              <a:rPr lang="hu-HU" dirty="0" smtClean="0"/>
              <a:t>JSF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3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JSF </a:t>
            </a:r>
            <a:r>
              <a:rPr lang="hu-HU" dirty="0"/>
              <a:t>témakörök</a:t>
            </a:r>
          </a:p>
        </p:txBody>
      </p:sp>
      <p:sp>
        <p:nvSpPr>
          <p:cNvPr id="3" name="Szabadkézi sokszög 3"/>
          <p:cNvSpPr/>
          <p:nvPr/>
        </p:nvSpPr>
        <p:spPr>
          <a:xfrm>
            <a:off x="1204802" y="1340890"/>
            <a:ext cx="6864013" cy="61562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626681"/>
              <a:gd name="f7" fmla="val 684026"/>
              <a:gd name="f8" fmla="val 68403"/>
              <a:gd name="f9" fmla="val 30625"/>
              <a:gd name="f10" fmla="val 7558278"/>
              <a:gd name="f11" fmla="val 7596056"/>
              <a:gd name="f12" fmla="val 615623"/>
              <a:gd name="f13" fmla="val 653401"/>
              <a:gd name="f14" fmla="+- 0 0 -90"/>
              <a:gd name="f15" fmla="*/ f3 1 7626681"/>
              <a:gd name="f16" fmla="*/ f4 1 684026"/>
              <a:gd name="f17" fmla="+- f7 0 f5"/>
              <a:gd name="f18" fmla="+- f6 0 f5"/>
              <a:gd name="f19" fmla="*/ f14 f0 1"/>
              <a:gd name="f20" fmla="*/ f18 1 7626681"/>
              <a:gd name="f21" fmla="*/ f17 1 684026"/>
              <a:gd name="f22" fmla="*/ 0 f18 1"/>
              <a:gd name="f23" fmla="*/ 68403 f17 1"/>
              <a:gd name="f24" fmla="*/ 68403 f18 1"/>
              <a:gd name="f25" fmla="*/ 0 f17 1"/>
              <a:gd name="f26" fmla="*/ 7558278 f18 1"/>
              <a:gd name="f27" fmla="*/ 7626681 f18 1"/>
              <a:gd name="f28" fmla="*/ 615623 f17 1"/>
              <a:gd name="f29" fmla="*/ 684026 f17 1"/>
              <a:gd name="f30" fmla="*/ f19 1 f2"/>
              <a:gd name="f31" fmla="*/ f22 1 7626681"/>
              <a:gd name="f32" fmla="*/ f23 1 684026"/>
              <a:gd name="f33" fmla="*/ f24 1 7626681"/>
              <a:gd name="f34" fmla="*/ f25 1 684026"/>
              <a:gd name="f35" fmla="*/ f26 1 7626681"/>
              <a:gd name="f36" fmla="*/ f27 1 7626681"/>
              <a:gd name="f37" fmla="*/ f28 1 684026"/>
              <a:gd name="f38" fmla="*/ f29 1 68402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7626681" h="68402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4F81BD"/>
          </a:solidFill>
          <a:ln w="25402" cap="flat">
            <a:solidFill>
              <a:srgbClr val="FFFFFF"/>
            </a:solidFill>
            <a:prstDash val="solid"/>
            <a:miter/>
          </a:ln>
        </p:spPr>
        <p:txBody>
          <a:bodyPr vert="horz" wrap="square" lIns="168904" tIns="168904" rIns="168904" bIns="168904" anchor="ctr" anchorCtr="1" compatLnSpc="1">
            <a:noAutofit/>
          </a:bodyPr>
          <a:lstStyle/>
          <a:p>
            <a:pPr algn="ctr" defTabSz="1760221">
              <a:lnSpc>
                <a:spcPct val="90000"/>
              </a:lnSpc>
              <a:spcAft>
                <a:spcPts val="162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3960">
                <a:solidFill>
                  <a:srgbClr val="FFFFFF"/>
                </a:solidFill>
                <a:latin typeface="Calibri"/>
                <a:ea typeface=""/>
                <a:cs typeface=""/>
              </a:rPr>
              <a:t>JSF</a:t>
            </a:r>
          </a:p>
        </p:txBody>
      </p:sp>
      <p:sp>
        <p:nvSpPr>
          <p:cNvPr id="4" name="Szabadkézi sokszög 25"/>
          <p:cNvSpPr/>
          <p:nvPr/>
        </p:nvSpPr>
        <p:spPr>
          <a:xfrm>
            <a:off x="1204801" y="2085751"/>
            <a:ext cx="3335843" cy="61562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626681"/>
              <a:gd name="f7" fmla="val 684026"/>
              <a:gd name="f8" fmla="val 68403"/>
              <a:gd name="f9" fmla="val 30625"/>
              <a:gd name="f10" fmla="val 7558278"/>
              <a:gd name="f11" fmla="val 7596056"/>
              <a:gd name="f12" fmla="val 615623"/>
              <a:gd name="f13" fmla="val 653401"/>
              <a:gd name="f14" fmla="+- 0 0 -90"/>
              <a:gd name="f15" fmla="*/ f3 1 7626681"/>
              <a:gd name="f16" fmla="*/ f4 1 684026"/>
              <a:gd name="f17" fmla="+- f7 0 f5"/>
              <a:gd name="f18" fmla="+- f6 0 f5"/>
              <a:gd name="f19" fmla="*/ f14 f0 1"/>
              <a:gd name="f20" fmla="*/ f18 1 7626681"/>
              <a:gd name="f21" fmla="*/ f17 1 684026"/>
              <a:gd name="f22" fmla="*/ 0 f18 1"/>
              <a:gd name="f23" fmla="*/ 68403 f17 1"/>
              <a:gd name="f24" fmla="*/ 68403 f18 1"/>
              <a:gd name="f25" fmla="*/ 0 f17 1"/>
              <a:gd name="f26" fmla="*/ 7558278 f18 1"/>
              <a:gd name="f27" fmla="*/ 7626681 f18 1"/>
              <a:gd name="f28" fmla="*/ 615623 f17 1"/>
              <a:gd name="f29" fmla="*/ 684026 f17 1"/>
              <a:gd name="f30" fmla="*/ f19 1 f2"/>
              <a:gd name="f31" fmla="*/ f22 1 7626681"/>
              <a:gd name="f32" fmla="*/ f23 1 684026"/>
              <a:gd name="f33" fmla="*/ f24 1 7626681"/>
              <a:gd name="f34" fmla="*/ f25 1 684026"/>
              <a:gd name="f35" fmla="*/ f26 1 7626681"/>
              <a:gd name="f36" fmla="*/ f27 1 7626681"/>
              <a:gd name="f37" fmla="*/ f28 1 684026"/>
              <a:gd name="f38" fmla="*/ f29 1 68402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7626681" h="68402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4F81BD"/>
          </a:solidFill>
          <a:ln w="25402" cap="flat">
            <a:solidFill>
              <a:srgbClr val="FFFFFF"/>
            </a:solidFill>
            <a:prstDash val="solid"/>
            <a:miter/>
          </a:ln>
        </p:spPr>
        <p:txBody>
          <a:bodyPr vert="horz" wrap="square" lIns="168904" tIns="168904" rIns="168904" bIns="168904" anchor="ctr" anchorCtr="1" compatLnSpc="1">
            <a:noAutofit/>
          </a:bodyPr>
          <a:lstStyle/>
          <a:p>
            <a:pPr algn="ctr" defTabSz="1760221">
              <a:lnSpc>
                <a:spcPct val="90000"/>
              </a:lnSpc>
              <a:spcAft>
                <a:spcPts val="162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3960">
                <a:solidFill>
                  <a:srgbClr val="FFFFFF"/>
                </a:solidFill>
                <a:latin typeface="Calibri"/>
                <a:ea typeface=""/>
                <a:cs typeface=""/>
              </a:rPr>
              <a:t>XHTML</a:t>
            </a:r>
          </a:p>
        </p:txBody>
      </p:sp>
      <p:sp>
        <p:nvSpPr>
          <p:cNvPr id="5" name="Szabadkézi sokszög 26"/>
          <p:cNvSpPr/>
          <p:nvPr/>
        </p:nvSpPr>
        <p:spPr>
          <a:xfrm>
            <a:off x="4731770" y="2085751"/>
            <a:ext cx="3337044" cy="61562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626681"/>
              <a:gd name="f7" fmla="val 684026"/>
              <a:gd name="f8" fmla="val 68403"/>
              <a:gd name="f9" fmla="val 30625"/>
              <a:gd name="f10" fmla="val 7558278"/>
              <a:gd name="f11" fmla="val 7596056"/>
              <a:gd name="f12" fmla="val 615623"/>
              <a:gd name="f13" fmla="val 653401"/>
              <a:gd name="f14" fmla="+- 0 0 -90"/>
              <a:gd name="f15" fmla="*/ f3 1 7626681"/>
              <a:gd name="f16" fmla="*/ f4 1 684026"/>
              <a:gd name="f17" fmla="+- f7 0 f5"/>
              <a:gd name="f18" fmla="+- f6 0 f5"/>
              <a:gd name="f19" fmla="*/ f14 f0 1"/>
              <a:gd name="f20" fmla="*/ f18 1 7626681"/>
              <a:gd name="f21" fmla="*/ f17 1 684026"/>
              <a:gd name="f22" fmla="*/ 0 f18 1"/>
              <a:gd name="f23" fmla="*/ 68403 f17 1"/>
              <a:gd name="f24" fmla="*/ 68403 f18 1"/>
              <a:gd name="f25" fmla="*/ 0 f17 1"/>
              <a:gd name="f26" fmla="*/ 7558278 f18 1"/>
              <a:gd name="f27" fmla="*/ 7626681 f18 1"/>
              <a:gd name="f28" fmla="*/ 615623 f17 1"/>
              <a:gd name="f29" fmla="*/ 684026 f17 1"/>
              <a:gd name="f30" fmla="*/ f19 1 f2"/>
              <a:gd name="f31" fmla="*/ f22 1 7626681"/>
              <a:gd name="f32" fmla="*/ f23 1 684026"/>
              <a:gd name="f33" fmla="*/ f24 1 7626681"/>
              <a:gd name="f34" fmla="*/ f25 1 684026"/>
              <a:gd name="f35" fmla="*/ f26 1 7626681"/>
              <a:gd name="f36" fmla="*/ f27 1 7626681"/>
              <a:gd name="f37" fmla="*/ f28 1 684026"/>
              <a:gd name="f38" fmla="*/ f29 1 68402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7626681" h="68402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4F81BD"/>
          </a:solidFill>
          <a:ln w="25402" cap="flat">
            <a:solidFill>
              <a:srgbClr val="FFFFFF"/>
            </a:solidFill>
            <a:prstDash val="solid"/>
            <a:miter/>
          </a:ln>
        </p:spPr>
        <p:txBody>
          <a:bodyPr vert="horz" wrap="square" lIns="168904" tIns="168904" rIns="168904" bIns="168904" anchor="ctr" anchorCtr="1" compatLnSpc="1">
            <a:noAutofit/>
          </a:bodyPr>
          <a:lstStyle/>
          <a:p>
            <a:pPr algn="ctr" defTabSz="1760221">
              <a:lnSpc>
                <a:spcPct val="90000"/>
              </a:lnSpc>
              <a:spcAft>
                <a:spcPts val="162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3600">
                <a:solidFill>
                  <a:srgbClr val="FFFFFF"/>
                </a:solidFill>
                <a:latin typeface="Calibri"/>
                <a:ea typeface=""/>
                <a:cs typeface=""/>
              </a:rPr>
              <a:t>Managed Bean</a:t>
            </a:r>
          </a:p>
        </p:txBody>
      </p:sp>
      <p:sp>
        <p:nvSpPr>
          <p:cNvPr id="6" name="Szabadkézi sokszög 27"/>
          <p:cNvSpPr/>
          <p:nvPr/>
        </p:nvSpPr>
        <p:spPr>
          <a:xfrm>
            <a:off x="1198037" y="2812696"/>
            <a:ext cx="1108864" cy="61562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626681"/>
              <a:gd name="f7" fmla="val 684026"/>
              <a:gd name="f8" fmla="val 68403"/>
              <a:gd name="f9" fmla="val 30625"/>
              <a:gd name="f10" fmla="val 7558278"/>
              <a:gd name="f11" fmla="val 7596056"/>
              <a:gd name="f12" fmla="val 615623"/>
              <a:gd name="f13" fmla="val 653401"/>
              <a:gd name="f14" fmla="+- 0 0 -90"/>
              <a:gd name="f15" fmla="*/ f3 1 7626681"/>
              <a:gd name="f16" fmla="*/ f4 1 684026"/>
              <a:gd name="f17" fmla="+- f7 0 f5"/>
              <a:gd name="f18" fmla="+- f6 0 f5"/>
              <a:gd name="f19" fmla="*/ f14 f0 1"/>
              <a:gd name="f20" fmla="*/ f18 1 7626681"/>
              <a:gd name="f21" fmla="*/ f17 1 684026"/>
              <a:gd name="f22" fmla="*/ 0 f18 1"/>
              <a:gd name="f23" fmla="*/ 68403 f17 1"/>
              <a:gd name="f24" fmla="*/ 68403 f18 1"/>
              <a:gd name="f25" fmla="*/ 0 f17 1"/>
              <a:gd name="f26" fmla="*/ 7558278 f18 1"/>
              <a:gd name="f27" fmla="*/ 7626681 f18 1"/>
              <a:gd name="f28" fmla="*/ 615623 f17 1"/>
              <a:gd name="f29" fmla="*/ 684026 f17 1"/>
              <a:gd name="f30" fmla="*/ f19 1 f2"/>
              <a:gd name="f31" fmla="*/ f22 1 7626681"/>
              <a:gd name="f32" fmla="*/ f23 1 684026"/>
              <a:gd name="f33" fmla="*/ f24 1 7626681"/>
              <a:gd name="f34" fmla="*/ f25 1 684026"/>
              <a:gd name="f35" fmla="*/ f26 1 7626681"/>
              <a:gd name="f36" fmla="*/ f27 1 7626681"/>
              <a:gd name="f37" fmla="*/ f28 1 684026"/>
              <a:gd name="f38" fmla="*/ f29 1 68402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7626681" h="68402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4F81BD"/>
          </a:solidFill>
          <a:ln w="25402" cap="flat">
            <a:solidFill>
              <a:srgbClr val="FFFFFF"/>
            </a:solidFill>
            <a:prstDash val="solid"/>
            <a:miter/>
          </a:ln>
        </p:spPr>
        <p:txBody>
          <a:bodyPr vert="horz" wrap="square" lIns="168904" tIns="168904" rIns="168904" bIns="168904" anchor="ctr" anchorCtr="1" compatLnSpc="1">
            <a:noAutofit/>
          </a:bodyPr>
          <a:lstStyle/>
          <a:p>
            <a:pPr algn="ctr" defTabSz="1760221">
              <a:lnSpc>
                <a:spcPct val="90000"/>
              </a:lnSpc>
              <a:spcAft>
                <a:spcPts val="162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>
                <a:solidFill>
                  <a:srgbClr val="FFFFFF"/>
                </a:solidFill>
                <a:latin typeface="Calibri"/>
                <a:ea typeface=""/>
                <a:cs typeface=""/>
              </a:rPr>
              <a:t>HTML5</a:t>
            </a:r>
          </a:p>
        </p:txBody>
      </p:sp>
      <p:sp>
        <p:nvSpPr>
          <p:cNvPr id="7" name="Szabadkézi sokszög 29"/>
          <p:cNvSpPr/>
          <p:nvPr/>
        </p:nvSpPr>
        <p:spPr>
          <a:xfrm>
            <a:off x="2338248" y="2812696"/>
            <a:ext cx="1120789" cy="61562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626681"/>
              <a:gd name="f7" fmla="val 684026"/>
              <a:gd name="f8" fmla="val 68403"/>
              <a:gd name="f9" fmla="val 30625"/>
              <a:gd name="f10" fmla="val 7558278"/>
              <a:gd name="f11" fmla="val 7596056"/>
              <a:gd name="f12" fmla="val 615623"/>
              <a:gd name="f13" fmla="val 653401"/>
              <a:gd name="f14" fmla="+- 0 0 -90"/>
              <a:gd name="f15" fmla="*/ f3 1 7626681"/>
              <a:gd name="f16" fmla="*/ f4 1 684026"/>
              <a:gd name="f17" fmla="+- f7 0 f5"/>
              <a:gd name="f18" fmla="+- f6 0 f5"/>
              <a:gd name="f19" fmla="*/ f14 f0 1"/>
              <a:gd name="f20" fmla="*/ f18 1 7626681"/>
              <a:gd name="f21" fmla="*/ f17 1 684026"/>
              <a:gd name="f22" fmla="*/ 0 f18 1"/>
              <a:gd name="f23" fmla="*/ 68403 f17 1"/>
              <a:gd name="f24" fmla="*/ 68403 f18 1"/>
              <a:gd name="f25" fmla="*/ 0 f17 1"/>
              <a:gd name="f26" fmla="*/ 7558278 f18 1"/>
              <a:gd name="f27" fmla="*/ 7626681 f18 1"/>
              <a:gd name="f28" fmla="*/ 615623 f17 1"/>
              <a:gd name="f29" fmla="*/ 684026 f17 1"/>
              <a:gd name="f30" fmla="*/ f19 1 f2"/>
              <a:gd name="f31" fmla="*/ f22 1 7626681"/>
              <a:gd name="f32" fmla="*/ f23 1 684026"/>
              <a:gd name="f33" fmla="*/ f24 1 7626681"/>
              <a:gd name="f34" fmla="*/ f25 1 684026"/>
              <a:gd name="f35" fmla="*/ f26 1 7626681"/>
              <a:gd name="f36" fmla="*/ f27 1 7626681"/>
              <a:gd name="f37" fmla="*/ f28 1 684026"/>
              <a:gd name="f38" fmla="*/ f29 1 68402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7626681" h="68402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4F81BD"/>
          </a:solidFill>
          <a:ln w="25402" cap="flat">
            <a:solidFill>
              <a:srgbClr val="FFFFFF"/>
            </a:solidFill>
            <a:prstDash val="solid"/>
            <a:miter/>
          </a:ln>
        </p:spPr>
        <p:txBody>
          <a:bodyPr vert="horz" wrap="square" lIns="168904" tIns="168904" rIns="168904" bIns="168904" anchor="ctr" anchorCtr="1" compatLnSpc="1">
            <a:noAutofit/>
          </a:bodyPr>
          <a:lstStyle/>
          <a:p>
            <a:pPr algn="ctr" defTabSz="1760221">
              <a:lnSpc>
                <a:spcPct val="90000"/>
              </a:lnSpc>
              <a:spcAft>
                <a:spcPts val="162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>
                <a:solidFill>
                  <a:srgbClr val="FFFFFF"/>
                </a:solidFill>
                <a:latin typeface="Calibri"/>
                <a:ea typeface=""/>
                <a:cs typeface=""/>
              </a:rPr>
              <a:t>CSS</a:t>
            </a:r>
          </a:p>
        </p:txBody>
      </p:sp>
      <p:sp>
        <p:nvSpPr>
          <p:cNvPr id="8" name="Szabadkézi sokszög 30"/>
          <p:cNvSpPr/>
          <p:nvPr/>
        </p:nvSpPr>
        <p:spPr>
          <a:xfrm>
            <a:off x="3493420" y="2812696"/>
            <a:ext cx="1047233" cy="61562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626681"/>
              <a:gd name="f7" fmla="val 684026"/>
              <a:gd name="f8" fmla="val 68403"/>
              <a:gd name="f9" fmla="val 30625"/>
              <a:gd name="f10" fmla="val 7558278"/>
              <a:gd name="f11" fmla="val 7596056"/>
              <a:gd name="f12" fmla="val 615623"/>
              <a:gd name="f13" fmla="val 653401"/>
              <a:gd name="f14" fmla="+- 0 0 -90"/>
              <a:gd name="f15" fmla="*/ f3 1 7626681"/>
              <a:gd name="f16" fmla="*/ f4 1 684026"/>
              <a:gd name="f17" fmla="+- f7 0 f5"/>
              <a:gd name="f18" fmla="+- f6 0 f5"/>
              <a:gd name="f19" fmla="*/ f14 f0 1"/>
              <a:gd name="f20" fmla="*/ f18 1 7626681"/>
              <a:gd name="f21" fmla="*/ f17 1 684026"/>
              <a:gd name="f22" fmla="*/ 0 f18 1"/>
              <a:gd name="f23" fmla="*/ 68403 f17 1"/>
              <a:gd name="f24" fmla="*/ 68403 f18 1"/>
              <a:gd name="f25" fmla="*/ 0 f17 1"/>
              <a:gd name="f26" fmla="*/ 7558278 f18 1"/>
              <a:gd name="f27" fmla="*/ 7626681 f18 1"/>
              <a:gd name="f28" fmla="*/ 615623 f17 1"/>
              <a:gd name="f29" fmla="*/ 684026 f17 1"/>
              <a:gd name="f30" fmla="*/ f19 1 f2"/>
              <a:gd name="f31" fmla="*/ f22 1 7626681"/>
              <a:gd name="f32" fmla="*/ f23 1 684026"/>
              <a:gd name="f33" fmla="*/ f24 1 7626681"/>
              <a:gd name="f34" fmla="*/ f25 1 684026"/>
              <a:gd name="f35" fmla="*/ f26 1 7626681"/>
              <a:gd name="f36" fmla="*/ f27 1 7626681"/>
              <a:gd name="f37" fmla="*/ f28 1 684026"/>
              <a:gd name="f38" fmla="*/ f29 1 68402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7626681" h="68402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4F81BD"/>
          </a:solidFill>
          <a:ln w="25402" cap="flat">
            <a:solidFill>
              <a:srgbClr val="FFFFFF"/>
            </a:solidFill>
            <a:prstDash val="solid"/>
            <a:miter/>
          </a:ln>
        </p:spPr>
        <p:txBody>
          <a:bodyPr vert="horz" wrap="square" lIns="168904" tIns="168904" rIns="168904" bIns="168904" anchor="ctr" anchorCtr="1" compatLnSpc="1">
            <a:noAutofit/>
          </a:bodyPr>
          <a:lstStyle/>
          <a:p>
            <a:pPr algn="ctr" defTabSz="1760221">
              <a:lnSpc>
                <a:spcPct val="90000"/>
              </a:lnSpc>
              <a:spcAft>
                <a:spcPts val="162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>
                <a:solidFill>
                  <a:srgbClr val="FFFFFF"/>
                </a:solidFill>
                <a:latin typeface="Calibri"/>
                <a:ea typeface=""/>
                <a:cs typeface=""/>
              </a:rPr>
              <a:t>Java Script</a:t>
            </a:r>
          </a:p>
        </p:txBody>
      </p:sp>
      <p:sp>
        <p:nvSpPr>
          <p:cNvPr id="9" name="Lekerekített téglalap 10"/>
          <p:cNvSpPr/>
          <p:nvPr/>
        </p:nvSpPr>
        <p:spPr>
          <a:xfrm>
            <a:off x="1013677" y="2626625"/>
            <a:ext cx="3581834" cy="259232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gradFill>
            <a:gsLst>
              <a:gs pos="0">
                <a:srgbClr val="CB6C1D">
                  <a:alpha val="20000"/>
                </a:srgbClr>
              </a:gs>
              <a:gs pos="100000">
                <a:srgbClr val="FF8F2A">
                  <a:alpha val="70000"/>
                </a:srgbClr>
              </a:gs>
            </a:gsLst>
            <a:lin ang="16200000"/>
          </a:gradFill>
          <a:ln cap="flat"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2296" tIns="41148" rIns="82296" bIns="41148" anchor="ctr" anchorCtr="1" compatLnSpc="1">
            <a:noAutofit/>
          </a:bodyPr>
          <a:lstStyle/>
          <a:p>
            <a:pPr algn="ctr" defTabSz="82296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620" b="1">
                <a:solidFill>
                  <a:srgbClr val="FFFFFF"/>
                </a:solidFill>
                <a:latin typeface="Calibri"/>
                <a:ea typeface=""/>
                <a:cs typeface=""/>
              </a:rPr>
              <a:t>Tag Library</a:t>
            </a:r>
          </a:p>
        </p:txBody>
      </p:sp>
      <p:sp>
        <p:nvSpPr>
          <p:cNvPr id="10" name="Lekerekített téglalap 10"/>
          <p:cNvSpPr/>
          <p:nvPr/>
        </p:nvSpPr>
        <p:spPr>
          <a:xfrm>
            <a:off x="1013678" y="1886174"/>
            <a:ext cx="7261642" cy="259232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gradFill>
            <a:gsLst>
              <a:gs pos="0">
                <a:srgbClr val="CB6C1D">
                  <a:alpha val="20000"/>
                </a:srgbClr>
              </a:gs>
              <a:gs pos="100000">
                <a:srgbClr val="FF8F2A">
                  <a:alpha val="70000"/>
                </a:srgbClr>
              </a:gs>
            </a:gsLst>
            <a:lin ang="16200000"/>
          </a:gradFill>
          <a:ln cap="flat"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2296" tIns="41148" rIns="82296" bIns="41148" anchor="ctr" anchorCtr="1" compatLnSpc="1">
            <a:noAutofit/>
          </a:bodyPr>
          <a:lstStyle/>
          <a:p>
            <a:pPr algn="ctr" defTabSz="82296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620" b="1">
                <a:solidFill>
                  <a:srgbClr val="FFFFFF"/>
                </a:solidFill>
                <a:latin typeface="Calibri"/>
                <a:ea typeface=""/>
                <a:cs typeface=""/>
              </a:rPr>
              <a:t>Java Servlet API</a:t>
            </a:r>
          </a:p>
        </p:txBody>
      </p:sp>
      <p:sp>
        <p:nvSpPr>
          <p:cNvPr id="11" name="Szabadkézi sokszög 32"/>
          <p:cNvSpPr/>
          <p:nvPr/>
        </p:nvSpPr>
        <p:spPr>
          <a:xfrm>
            <a:off x="4731769" y="2805635"/>
            <a:ext cx="1086422" cy="61562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626681"/>
              <a:gd name="f7" fmla="val 684026"/>
              <a:gd name="f8" fmla="val 68403"/>
              <a:gd name="f9" fmla="val 30625"/>
              <a:gd name="f10" fmla="val 7558278"/>
              <a:gd name="f11" fmla="val 7596056"/>
              <a:gd name="f12" fmla="val 615623"/>
              <a:gd name="f13" fmla="val 653401"/>
              <a:gd name="f14" fmla="+- 0 0 -90"/>
              <a:gd name="f15" fmla="*/ f3 1 7626681"/>
              <a:gd name="f16" fmla="*/ f4 1 684026"/>
              <a:gd name="f17" fmla="+- f7 0 f5"/>
              <a:gd name="f18" fmla="+- f6 0 f5"/>
              <a:gd name="f19" fmla="*/ f14 f0 1"/>
              <a:gd name="f20" fmla="*/ f18 1 7626681"/>
              <a:gd name="f21" fmla="*/ f17 1 684026"/>
              <a:gd name="f22" fmla="*/ 0 f18 1"/>
              <a:gd name="f23" fmla="*/ 68403 f17 1"/>
              <a:gd name="f24" fmla="*/ 68403 f18 1"/>
              <a:gd name="f25" fmla="*/ 0 f17 1"/>
              <a:gd name="f26" fmla="*/ 7558278 f18 1"/>
              <a:gd name="f27" fmla="*/ 7626681 f18 1"/>
              <a:gd name="f28" fmla="*/ 615623 f17 1"/>
              <a:gd name="f29" fmla="*/ 684026 f17 1"/>
              <a:gd name="f30" fmla="*/ f19 1 f2"/>
              <a:gd name="f31" fmla="*/ f22 1 7626681"/>
              <a:gd name="f32" fmla="*/ f23 1 684026"/>
              <a:gd name="f33" fmla="*/ f24 1 7626681"/>
              <a:gd name="f34" fmla="*/ f25 1 684026"/>
              <a:gd name="f35" fmla="*/ f26 1 7626681"/>
              <a:gd name="f36" fmla="*/ f27 1 7626681"/>
              <a:gd name="f37" fmla="*/ f28 1 684026"/>
              <a:gd name="f38" fmla="*/ f29 1 68402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7626681" h="68402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4F81BD"/>
          </a:solidFill>
          <a:ln w="25402" cap="flat">
            <a:solidFill>
              <a:srgbClr val="FFFFFF"/>
            </a:solidFill>
            <a:prstDash val="solid"/>
            <a:miter/>
          </a:ln>
        </p:spPr>
        <p:txBody>
          <a:bodyPr vert="horz" wrap="square" lIns="168904" tIns="168904" rIns="168904" bIns="168904" anchor="ctr" anchorCtr="1" compatLnSpc="1">
            <a:noAutofit/>
          </a:bodyPr>
          <a:lstStyle/>
          <a:p>
            <a:pPr algn="ctr" defTabSz="1760221">
              <a:lnSpc>
                <a:spcPct val="90000"/>
              </a:lnSpc>
              <a:spcAft>
                <a:spcPts val="162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>
                <a:solidFill>
                  <a:srgbClr val="FFFFFF"/>
                </a:solidFill>
                <a:latin typeface="Calibri"/>
                <a:ea typeface=""/>
                <a:cs typeface=""/>
              </a:rPr>
              <a:t>Service Client</a:t>
            </a:r>
          </a:p>
        </p:txBody>
      </p:sp>
      <p:sp>
        <p:nvSpPr>
          <p:cNvPr id="12" name="Szabadkézi sokszög 33"/>
          <p:cNvSpPr/>
          <p:nvPr/>
        </p:nvSpPr>
        <p:spPr>
          <a:xfrm>
            <a:off x="5845860" y="2805635"/>
            <a:ext cx="1108864" cy="61562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626681"/>
              <a:gd name="f7" fmla="val 684026"/>
              <a:gd name="f8" fmla="val 68403"/>
              <a:gd name="f9" fmla="val 30625"/>
              <a:gd name="f10" fmla="val 7558278"/>
              <a:gd name="f11" fmla="val 7596056"/>
              <a:gd name="f12" fmla="val 615623"/>
              <a:gd name="f13" fmla="val 653401"/>
              <a:gd name="f14" fmla="+- 0 0 -90"/>
              <a:gd name="f15" fmla="*/ f3 1 7626681"/>
              <a:gd name="f16" fmla="*/ f4 1 684026"/>
              <a:gd name="f17" fmla="+- f7 0 f5"/>
              <a:gd name="f18" fmla="+- f6 0 f5"/>
              <a:gd name="f19" fmla="*/ f14 f0 1"/>
              <a:gd name="f20" fmla="*/ f18 1 7626681"/>
              <a:gd name="f21" fmla="*/ f17 1 684026"/>
              <a:gd name="f22" fmla="*/ 0 f18 1"/>
              <a:gd name="f23" fmla="*/ 68403 f17 1"/>
              <a:gd name="f24" fmla="*/ 68403 f18 1"/>
              <a:gd name="f25" fmla="*/ 0 f17 1"/>
              <a:gd name="f26" fmla="*/ 7558278 f18 1"/>
              <a:gd name="f27" fmla="*/ 7626681 f18 1"/>
              <a:gd name="f28" fmla="*/ 615623 f17 1"/>
              <a:gd name="f29" fmla="*/ 684026 f17 1"/>
              <a:gd name="f30" fmla="*/ f19 1 f2"/>
              <a:gd name="f31" fmla="*/ f22 1 7626681"/>
              <a:gd name="f32" fmla="*/ f23 1 684026"/>
              <a:gd name="f33" fmla="*/ f24 1 7626681"/>
              <a:gd name="f34" fmla="*/ f25 1 684026"/>
              <a:gd name="f35" fmla="*/ f26 1 7626681"/>
              <a:gd name="f36" fmla="*/ f27 1 7626681"/>
              <a:gd name="f37" fmla="*/ f28 1 684026"/>
              <a:gd name="f38" fmla="*/ f29 1 68402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7626681" h="68402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4F81BD"/>
          </a:solidFill>
          <a:ln w="25402" cap="flat">
            <a:solidFill>
              <a:srgbClr val="FFFFFF"/>
            </a:solidFill>
            <a:prstDash val="solid"/>
            <a:miter/>
          </a:ln>
        </p:spPr>
        <p:txBody>
          <a:bodyPr vert="horz" wrap="square" lIns="168904" tIns="168904" rIns="168904" bIns="168904" anchor="ctr" anchorCtr="1" compatLnSpc="1">
            <a:noAutofit/>
          </a:bodyPr>
          <a:lstStyle/>
          <a:p>
            <a:pPr algn="ctr" defTabSz="1760221">
              <a:lnSpc>
                <a:spcPct val="90000"/>
              </a:lnSpc>
              <a:spcAft>
                <a:spcPts val="162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>
                <a:solidFill>
                  <a:srgbClr val="FFFFFF"/>
                </a:solidFill>
                <a:latin typeface="Calibri"/>
                <a:ea typeface=""/>
                <a:cs typeface=""/>
              </a:rPr>
              <a:t>Event</a:t>
            </a:r>
            <a:r>
              <a:rPr lang="hu-HU" sz="1620">
                <a:solidFill>
                  <a:srgbClr val="FFFFFF"/>
                </a:solidFill>
                <a:latin typeface="Calibri"/>
                <a:ea typeface=""/>
                <a:cs typeface=""/>
              </a:rPr>
              <a:t> </a:t>
            </a:r>
            <a:r>
              <a:rPr lang="hu-HU">
                <a:solidFill>
                  <a:srgbClr val="FFFFFF"/>
                </a:solidFill>
                <a:latin typeface="Calibri"/>
                <a:ea typeface=""/>
                <a:cs typeface=""/>
              </a:rPr>
              <a:t>Hander</a:t>
            </a:r>
            <a:endParaRPr lang="hu-HU" sz="1620">
              <a:solidFill>
                <a:srgbClr val="FFFFFF"/>
              </a:solidFill>
              <a:latin typeface="Calibri"/>
              <a:ea typeface=""/>
              <a:cs typeface=""/>
            </a:endParaRPr>
          </a:p>
        </p:txBody>
      </p:sp>
      <p:sp>
        <p:nvSpPr>
          <p:cNvPr id="13" name="Szabadkézi sokszög 34"/>
          <p:cNvSpPr/>
          <p:nvPr/>
        </p:nvSpPr>
        <p:spPr>
          <a:xfrm>
            <a:off x="6986012" y="2806738"/>
            <a:ext cx="1082801" cy="61562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626681"/>
              <a:gd name="f7" fmla="val 684026"/>
              <a:gd name="f8" fmla="val 68403"/>
              <a:gd name="f9" fmla="val 30625"/>
              <a:gd name="f10" fmla="val 7558278"/>
              <a:gd name="f11" fmla="val 7596056"/>
              <a:gd name="f12" fmla="val 615623"/>
              <a:gd name="f13" fmla="val 653401"/>
              <a:gd name="f14" fmla="+- 0 0 -90"/>
              <a:gd name="f15" fmla="*/ f3 1 7626681"/>
              <a:gd name="f16" fmla="*/ f4 1 684026"/>
              <a:gd name="f17" fmla="+- f7 0 f5"/>
              <a:gd name="f18" fmla="+- f6 0 f5"/>
              <a:gd name="f19" fmla="*/ f14 f0 1"/>
              <a:gd name="f20" fmla="*/ f18 1 7626681"/>
              <a:gd name="f21" fmla="*/ f17 1 684026"/>
              <a:gd name="f22" fmla="*/ 0 f18 1"/>
              <a:gd name="f23" fmla="*/ 68403 f17 1"/>
              <a:gd name="f24" fmla="*/ 68403 f18 1"/>
              <a:gd name="f25" fmla="*/ 0 f17 1"/>
              <a:gd name="f26" fmla="*/ 7558278 f18 1"/>
              <a:gd name="f27" fmla="*/ 7626681 f18 1"/>
              <a:gd name="f28" fmla="*/ 615623 f17 1"/>
              <a:gd name="f29" fmla="*/ 684026 f17 1"/>
              <a:gd name="f30" fmla="*/ f19 1 f2"/>
              <a:gd name="f31" fmla="*/ f22 1 7626681"/>
              <a:gd name="f32" fmla="*/ f23 1 684026"/>
              <a:gd name="f33" fmla="*/ f24 1 7626681"/>
              <a:gd name="f34" fmla="*/ f25 1 684026"/>
              <a:gd name="f35" fmla="*/ f26 1 7626681"/>
              <a:gd name="f36" fmla="*/ f27 1 7626681"/>
              <a:gd name="f37" fmla="*/ f28 1 684026"/>
              <a:gd name="f38" fmla="*/ f29 1 68402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7626681" h="68402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4F81BD"/>
          </a:solidFill>
          <a:ln w="25402" cap="flat">
            <a:solidFill>
              <a:srgbClr val="FFFFFF"/>
            </a:solidFill>
            <a:prstDash val="solid"/>
            <a:miter/>
          </a:ln>
        </p:spPr>
        <p:txBody>
          <a:bodyPr vert="horz" wrap="square" lIns="168904" tIns="168904" rIns="168904" bIns="168904" anchor="ctr" anchorCtr="1" compatLnSpc="1">
            <a:noAutofit/>
          </a:bodyPr>
          <a:lstStyle/>
          <a:p>
            <a:pPr algn="ctr" defTabSz="1760221">
              <a:lnSpc>
                <a:spcPct val="90000"/>
              </a:lnSpc>
              <a:spcAft>
                <a:spcPts val="162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440">
                <a:solidFill>
                  <a:srgbClr val="FFFFFF"/>
                </a:solidFill>
                <a:latin typeface="Calibri"/>
                <a:ea typeface=""/>
                <a:cs typeface=""/>
              </a:rPr>
              <a:t>Validation</a:t>
            </a:r>
          </a:p>
        </p:txBody>
      </p:sp>
      <p:sp>
        <p:nvSpPr>
          <p:cNvPr id="14" name="Lekerekített téglalap 10"/>
          <p:cNvSpPr/>
          <p:nvPr/>
        </p:nvSpPr>
        <p:spPr>
          <a:xfrm>
            <a:off x="4693485" y="2620362"/>
            <a:ext cx="3581834" cy="259232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gradFill>
            <a:gsLst>
              <a:gs pos="0">
                <a:srgbClr val="CB6C1D">
                  <a:alpha val="20000"/>
                </a:srgbClr>
              </a:gs>
              <a:gs pos="100000">
                <a:srgbClr val="FF8F2A">
                  <a:alpha val="70000"/>
                </a:srgbClr>
              </a:gs>
            </a:gsLst>
            <a:lin ang="16200000"/>
          </a:gradFill>
          <a:ln cap="flat"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2296" tIns="41148" rIns="82296" bIns="41148" anchor="ctr" anchorCtr="1" compatLnSpc="1">
            <a:noAutofit/>
          </a:bodyPr>
          <a:lstStyle/>
          <a:p>
            <a:pPr algn="ctr" defTabSz="82296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620" b="1">
                <a:solidFill>
                  <a:srgbClr val="FFFFFF"/>
                </a:solidFill>
                <a:latin typeface="Calibri"/>
                <a:ea typeface=""/>
                <a:cs typeface=""/>
              </a:rPr>
              <a:t>Controller</a:t>
            </a:r>
          </a:p>
        </p:txBody>
      </p:sp>
      <p:sp>
        <p:nvSpPr>
          <p:cNvPr id="15" name="Lekerekített téglalap 10"/>
          <p:cNvSpPr/>
          <p:nvPr/>
        </p:nvSpPr>
        <p:spPr>
          <a:xfrm>
            <a:off x="4436943" y="2177116"/>
            <a:ext cx="399728" cy="397382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gradFill>
            <a:gsLst>
              <a:gs pos="0">
                <a:srgbClr val="CB6C1D">
                  <a:alpha val="20000"/>
                </a:srgbClr>
              </a:gs>
              <a:gs pos="100000">
                <a:srgbClr val="FF8F2A">
                  <a:alpha val="70000"/>
                </a:srgbClr>
              </a:gs>
            </a:gsLst>
            <a:lin ang="16200000"/>
          </a:gradFill>
          <a:ln cap="flat"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2296" tIns="41148" rIns="82296" bIns="41148" anchor="ctr" anchorCtr="1" compatLnSpc="1">
            <a:noAutofit/>
          </a:bodyPr>
          <a:lstStyle/>
          <a:p>
            <a:pPr algn="ctr" defTabSz="82296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620" b="1">
                <a:solidFill>
                  <a:srgbClr val="FFFFFF"/>
                </a:solidFill>
                <a:latin typeface="Calibri"/>
                <a:ea typeface=""/>
                <a:cs typeface=""/>
              </a:rPr>
              <a:t>EL</a:t>
            </a:r>
          </a:p>
        </p:txBody>
      </p:sp>
    </p:spTree>
    <p:extLst>
      <p:ext uri="{BB962C8B-B14F-4D97-AF65-F5344CB8AC3E}">
        <p14:creationId xmlns:p14="http://schemas.microsoft.com/office/powerpoint/2010/main" val="380640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802433"/>
            <a:ext cx="6481277" cy="465584"/>
          </a:xfrm>
        </p:spPr>
        <p:txBody>
          <a:bodyPr>
            <a:normAutofit/>
          </a:bodyPr>
          <a:lstStyle/>
          <a:p>
            <a:r>
              <a:rPr lang="hu-HU" sz="2400" dirty="0" smtClean="0"/>
              <a:t>JSF architektúra</a:t>
            </a:r>
            <a:endParaRPr lang="hu-HU" sz="2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hu-HU" dirty="0" smtClean="0"/>
              <a:t>Java alapú MVC architektúra webes felhasználói felületek fejlesztéséhez. Részei:</a:t>
            </a:r>
          </a:p>
          <a:p>
            <a:r>
              <a:rPr lang="hu-HU" dirty="0" smtClean="0"/>
              <a:t>Grafikus </a:t>
            </a:r>
            <a:r>
              <a:rPr lang="hu-HU" dirty="0"/>
              <a:t>komponenseket reprezentáló </a:t>
            </a:r>
            <a:r>
              <a:rPr lang="hu-HU" dirty="0" smtClean="0"/>
              <a:t>API, </a:t>
            </a:r>
            <a:r>
              <a:rPr lang="hu-HU" dirty="0"/>
              <a:t>amelyekkel módosítani lehet a komponensek állapotát, eseményeket lehet kezelni és felhasználó inputot lehet </a:t>
            </a:r>
            <a:r>
              <a:rPr lang="hu-HU" dirty="0" smtClean="0"/>
              <a:t>ellenőrizni</a:t>
            </a:r>
          </a:p>
          <a:p>
            <a:pPr lvl="1"/>
            <a:r>
              <a:rPr lang="hu-HU" dirty="0" err="1" smtClean="0"/>
              <a:t>Javax.faces.Command</a:t>
            </a:r>
            <a:r>
              <a:rPr lang="hu-HU" dirty="0" smtClean="0"/>
              <a:t> (</a:t>
            </a:r>
            <a:r>
              <a:rPr lang="hu-HU" dirty="0" err="1" smtClean="0"/>
              <a:t>Button</a:t>
            </a:r>
            <a:r>
              <a:rPr lang="hu-HU" dirty="0" smtClean="0"/>
              <a:t>,Link)</a:t>
            </a:r>
          </a:p>
          <a:p>
            <a:pPr lvl="1"/>
            <a:r>
              <a:rPr lang="hu-HU" dirty="0" err="1" smtClean="0"/>
              <a:t>Javax.faces.Data</a:t>
            </a:r>
            <a:r>
              <a:rPr lang="hu-HU" dirty="0" smtClean="0"/>
              <a:t> (</a:t>
            </a:r>
            <a:r>
              <a:rPr lang="hu-HU" dirty="0" err="1"/>
              <a:t>T</a:t>
            </a:r>
            <a:r>
              <a:rPr lang="hu-HU" dirty="0" err="1" smtClean="0"/>
              <a:t>able</a:t>
            </a:r>
            <a:r>
              <a:rPr lang="hu-HU" dirty="0" smtClean="0"/>
              <a:t>)</a:t>
            </a:r>
          </a:p>
          <a:p>
            <a:pPr lvl="1"/>
            <a:r>
              <a:rPr lang="hu-HU" dirty="0" err="1" smtClean="0"/>
              <a:t>Javax.faces.Form</a:t>
            </a:r>
            <a:r>
              <a:rPr lang="hu-HU" dirty="0" smtClean="0"/>
              <a:t> (</a:t>
            </a:r>
            <a:r>
              <a:rPr lang="hu-HU" dirty="0" err="1"/>
              <a:t>F</a:t>
            </a:r>
            <a:r>
              <a:rPr lang="hu-HU" dirty="0" err="1" smtClean="0"/>
              <a:t>orm</a:t>
            </a:r>
            <a:r>
              <a:rPr lang="hu-HU" dirty="0" smtClean="0"/>
              <a:t>)</a:t>
            </a:r>
          </a:p>
          <a:p>
            <a:pPr lvl="1"/>
            <a:r>
              <a:rPr lang="hu-HU" dirty="0" err="1" smtClean="0"/>
              <a:t>Javax.faces.Graphic</a:t>
            </a:r>
            <a:r>
              <a:rPr lang="hu-HU" dirty="0" smtClean="0"/>
              <a:t> (</a:t>
            </a:r>
            <a:r>
              <a:rPr lang="hu-HU" dirty="0" err="1"/>
              <a:t>I</a:t>
            </a:r>
            <a:r>
              <a:rPr lang="hu-HU" dirty="0" err="1" smtClean="0"/>
              <a:t>mg</a:t>
            </a:r>
            <a:r>
              <a:rPr lang="hu-HU" dirty="0" smtClean="0"/>
              <a:t>)</a:t>
            </a:r>
          </a:p>
          <a:p>
            <a:pPr lvl="1"/>
            <a:r>
              <a:rPr lang="hu-HU" dirty="0" err="1" smtClean="0"/>
              <a:t>Javax.faces.Input</a:t>
            </a:r>
            <a:r>
              <a:rPr lang="hu-HU" dirty="0" smtClean="0"/>
              <a:t> (</a:t>
            </a:r>
            <a:r>
              <a:rPr lang="hu-HU" dirty="0" err="1" smtClean="0"/>
              <a:t>Hidden</a:t>
            </a:r>
            <a:r>
              <a:rPr lang="hu-HU" dirty="0" smtClean="0"/>
              <a:t>,</a:t>
            </a:r>
            <a:r>
              <a:rPr lang="hu-HU" dirty="0" err="1" smtClean="0"/>
              <a:t>Secret</a:t>
            </a:r>
            <a:r>
              <a:rPr lang="hu-HU" dirty="0" smtClean="0"/>
              <a:t>,Text,</a:t>
            </a:r>
            <a:r>
              <a:rPr lang="hu-HU" dirty="0" err="1" smtClean="0"/>
              <a:t>Textarea</a:t>
            </a:r>
            <a:r>
              <a:rPr lang="hu-HU" dirty="0" smtClean="0"/>
              <a:t>)</a:t>
            </a:r>
          </a:p>
          <a:p>
            <a:pPr lvl="1"/>
            <a:r>
              <a:rPr lang="hu-HU" dirty="0" err="1" smtClean="0"/>
              <a:t>Javax.faces.Message</a:t>
            </a:r>
            <a:r>
              <a:rPr lang="hu-HU" dirty="0" smtClean="0"/>
              <a:t> , </a:t>
            </a:r>
            <a:r>
              <a:rPr lang="hu-HU" dirty="0" err="1" smtClean="0"/>
              <a:t>javax.faces.Messages</a:t>
            </a:r>
            <a:endParaRPr lang="hu-HU" dirty="0" smtClean="0"/>
          </a:p>
          <a:p>
            <a:pPr lvl="1"/>
            <a:r>
              <a:rPr lang="hu-HU" dirty="0" err="1" smtClean="0"/>
              <a:t>Javax.faces.Output</a:t>
            </a:r>
            <a:r>
              <a:rPr lang="hu-HU" dirty="0" smtClean="0"/>
              <a:t> (</a:t>
            </a:r>
            <a:r>
              <a:rPr lang="hu-HU" dirty="0" err="1" smtClean="0"/>
              <a:t>Format</a:t>
            </a:r>
            <a:r>
              <a:rPr lang="hu-HU" dirty="0" smtClean="0"/>
              <a:t>,</a:t>
            </a:r>
            <a:r>
              <a:rPr lang="hu-HU" dirty="0" err="1" smtClean="0"/>
              <a:t>Label</a:t>
            </a:r>
            <a:r>
              <a:rPr lang="hu-HU" dirty="0" smtClean="0"/>
              <a:t>,Text,Link)</a:t>
            </a:r>
          </a:p>
          <a:p>
            <a:pPr lvl="1"/>
            <a:r>
              <a:rPr lang="hu-HU" dirty="0" err="1" smtClean="0"/>
              <a:t>Javax.faces.Panel</a:t>
            </a:r>
            <a:r>
              <a:rPr lang="hu-HU" dirty="0" smtClean="0"/>
              <a:t> </a:t>
            </a:r>
            <a:r>
              <a:rPr lang="hu-HU" dirty="0"/>
              <a:t>(</a:t>
            </a:r>
            <a:r>
              <a:rPr lang="hu-HU" dirty="0" err="1"/>
              <a:t>Grid</a:t>
            </a:r>
            <a:r>
              <a:rPr lang="hu-HU" dirty="0"/>
              <a:t>,Group)</a:t>
            </a:r>
            <a:endParaRPr lang="hu-HU" dirty="0" smtClean="0"/>
          </a:p>
          <a:p>
            <a:pPr lvl="1"/>
            <a:r>
              <a:rPr lang="hu-HU" dirty="0" err="1" smtClean="0"/>
              <a:t>Javax.faces.SelectBoolean</a:t>
            </a:r>
            <a:r>
              <a:rPr lang="hu-HU" dirty="0" smtClean="0"/>
              <a:t> (</a:t>
            </a:r>
            <a:r>
              <a:rPr lang="hu-HU" dirty="0" err="1" smtClean="0"/>
              <a:t>Checkbox</a:t>
            </a:r>
            <a:r>
              <a:rPr lang="hu-HU" dirty="0" smtClean="0"/>
              <a:t>), </a:t>
            </a:r>
            <a:r>
              <a:rPr lang="hu-HU" dirty="0" err="1" smtClean="0"/>
              <a:t>javax.faces.SelectMany</a:t>
            </a:r>
            <a:r>
              <a:rPr lang="hu-HU" dirty="0" smtClean="0"/>
              <a:t> (</a:t>
            </a:r>
            <a:r>
              <a:rPr lang="hu-HU" dirty="0" err="1" smtClean="0"/>
              <a:t>Checkbox</a:t>
            </a:r>
            <a:r>
              <a:rPr lang="hu-HU" dirty="0" smtClean="0"/>
              <a:t>,</a:t>
            </a:r>
            <a:r>
              <a:rPr lang="hu-HU" dirty="0" err="1" smtClean="0"/>
              <a:t>Listbox</a:t>
            </a:r>
            <a:r>
              <a:rPr lang="hu-HU" dirty="0" smtClean="0"/>
              <a:t>,</a:t>
            </a:r>
            <a:r>
              <a:rPr lang="hu-HU" dirty="0" err="1" smtClean="0"/>
              <a:t>Menu</a:t>
            </a:r>
            <a:r>
              <a:rPr lang="hu-HU" dirty="0" smtClean="0"/>
              <a:t>) , </a:t>
            </a:r>
            <a:r>
              <a:rPr lang="hu-HU" dirty="0" err="1" smtClean="0"/>
              <a:t>javax.faces.SelectOne</a:t>
            </a:r>
            <a:r>
              <a:rPr lang="hu-HU" dirty="0" smtClean="0"/>
              <a:t> (</a:t>
            </a:r>
            <a:r>
              <a:rPr lang="hu-HU" dirty="0" err="1" smtClean="0"/>
              <a:t>Listbox</a:t>
            </a:r>
            <a:r>
              <a:rPr lang="hu-HU" dirty="0" smtClean="0"/>
              <a:t>,</a:t>
            </a:r>
            <a:r>
              <a:rPr lang="hu-HU" dirty="0" err="1" smtClean="0"/>
              <a:t>Menu</a:t>
            </a:r>
            <a:r>
              <a:rPr lang="hu-HU" dirty="0" smtClean="0"/>
              <a:t>,</a:t>
            </a:r>
            <a:r>
              <a:rPr lang="hu-HU" dirty="0" err="1" smtClean="0"/>
              <a:t>Radio</a:t>
            </a:r>
            <a:r>
              <a:rPr lang="hu-HU" dirty="0" smtClean="0"/>
              <a:t>)</a:t>
            </a:r>
          </a:p>
          <a:p>
            <a:pPr marL="457200" lvl="1" indent="0">
              <a:buNone/>
            </a:pPr>
            <a:endParaRPr lang="hu-HU" dirty="0" smtClean="0"/>
          </a:p>
          <a:p>
            <a:r>
              <a:rPr lang="hu-HU" dirty="0" smtClean="0"/>
              <a:t>Elemkönyvtárak (h,f) pl.: &lt;h:</a:t>
            </a:r>
            <a:r>
              <a:rPr lang="hu-HU" dirty="0" err="1" smtClean="0"/>
              <a:t>inputText</a:t>
            </a:r>
            <a:r>
              <a:rPr lang="hu-HU" dirty="0" smtClean="0"/>
              <a:t>/&gt; , &lt;f:</a:t>
            </a:r>
            <a:r>
              <a:rPr lang="hu-HU" dirty="0" err="1" smtClean="0"/>
              <a:t>convertNumber</a:t>
            </a:r>
            <a:r>
              <a:rPr lang="hu-HU" dirty="0" smtClean="0"/>
              <a:t>/&gt;</a:t>
            </a:r>
          </a:p>
          <a:p>
            <a:pPr lvl="1"/>
            <a:r>
              <a:rPr lang="hu-HU" dirty="0" err="1" smtClean="0"/>
              <a:t>xmlns</a:t>
            </a:r>
            <a:r>
              <a:rPr lang="hu-HU" dirty="0" smtClean="0"/>
              <a:t>:h=http</a:t>
            </a:r>
            <a:r>
              <a:rPr lang="hu-HU" dirty="0"/>
              <a:t>://</a:t>
            </a:r>
            <a:r>
              <a:rPr lang="hu-HU" dirty="0" smtClean="0"/>
              <a:t>xmlns.jcp.org/jsf/html</a:t>
            </a:r>
          </a:p>
          <a:p>
            <a:pPr lvl="1"/>
            <a:r>
              <a:rPr lang="hu-HU" dirty="0" err="1"/>
              <a:t>xmlns</a:t>
            </a:r>
            <a:r>
              <a:rPr lang="hu-HU" dirty="0"/>
              <a:t>:f="http://xmlns.jcp.org/jsf/core"</a:t>
            </a:r>
          </a:p>
        </p:txBody>
      </p:sp>
    </p:spTree>
    <p:extLst>
      <p:ext uri="{BB962C8B-B14F-4D97-AF65-F5344CB8AC3E}">
        <p14:creationId xmlns:p14="http://schemas.microsoft.com/office/powerpoint/2010/main" val="1970884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3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JSF </a:t>
            </a:r>
            <a:r>
              <a:rPr lang="hu-HU" dirty="0"/>
              <a:t>mint MVC keretrendszer</a:t>
            </a:r>
          </a:p>
        </p:txBody>
      </p:sp>
      <p:sp>
        <p:nvSpPr>
          <p:cNvPr id="3" name="Szabadkézi sokszög 3"/>
          <p:cNvSpPr/>
          <p:nvPr/>
        </p:nvSpPr>
        <p:spPr>
          <a:xfrm>
            <a:off x="1137006" y="1598748"/>
            <a:ext cx="3335843" cy="61562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626681"/>
              <a:gd name="f7" fmla="val 684026"/>
              <a:gd name="f8" fmla="val 68403"/>
              <a:gd name="f9" fmla="val 30625"/>
              <a:gd name="f10" fmla="val 7558278"/>
              <a:gd name="f11" fmla="val 7596056"/>
              <a:gd name="f12" fmla="val 615623"/>
              <a:gd name="f13" fmla="val 653401"/>
              <a:gd name="f14" fmla="+- 0 0 -90"/>
              <a:gd name="f15" fmla="*/ f3 1 7626681"/>
              <a:gd name="f16" fmla="*/ f4 1 684026"/>
              <a:gd name="f17" fmla="+- f7 0 f5"/>
              <a:gd name="f18" fmla="+- f6 0 f5"/>
              <a:gd name="f19" fmla="*/ f14 f0 1"/>
              <a:gd name="f20" fmla="*/ f18 1 7626681"/>
              <a:gd name="f21" fmla="*/ f17 1 684026"/>
              <a:gd name="f22" fmla="*/ 0 f18 1"/>
              <a:gd name="f23" fmla="*/ 68403 f17 1"/>
              <a:gd name="f24" fmla="*/ 68403 f18 1"/>
              <a:gd name="f25" fmla="*/ 0 f17 1"/>
              <a:gd name="f26" fmla="*/ 7558278 f18 1"/>
              <a:gd name="f27" fmla="*/ 7626681 f18 1"/>
              <a:gd name="f28" fmla="*/ 615623 f17 1"/>
              <a:gd name="f29" fmla="*/ 684026 f17 1"/>
              <a:gd name="f30" fmla="*/ f19 1 f2"/>
              <a:gd name="f31" fmla="*/ f22 1 7626681"/>
              <a:gd name="f32" fmla="*/ f23 1 684026"/>
              <a:gd name="f33" fmla="*/ f24 1 7626681"/>
              <a:gd name="f34" fmla="*/ f25 1 684026"/>
              <a:gd name="f35" fmla="*/ f26 1 7626681"/>
              <a:gd name="f36" fmla="*/ f27 1 7626681"/>
              <a:gd name="f37" fmla="*/ f28 1 684026"/>
              <a:gd name="f38" fmla="*/ f29 1 68402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7626681" h="68402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9BBB59"/>
          </a:solidFill>
          <a:ln w="25402" cap="flat">
            <a:solidFill>
              <a:srgbClr val="71893F"/>
            </a:solidFill>
            <a:prstDash val="solid"/>
            <a:miter/>
          </a:ln>
        </p:spPr>
        <p:txBody>
          <a:bodyPr vert="horz" wrap="square" lIns="156790" tIns="156790" rIns="156790" bIns="156790" anchor="ctr" anchorCtr="1" compatLnSpc="1">
            <a:noAutofit/>
          </a:bodyPr>
          <a:lstStyle/>
          <a:p>
            <a:pPr algn="ctr" defTabSz="1560191">
              <a:lnSpc>
                <a:spcPct val="90000"/>
              </a:lnSpc>
              <a:spcAft>
                <a:spcPts val="144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3510">
                <a:solidFill>
                  <a:srgbClr val="FFFFFF"/>
                </a:solidFill>
                <a:latin typeface="Arial"/>
                <a:ea typeface=""/>
                <a:cs typeface=""/>
              </a:rPr>
              <a:t>Model</a:t>
            </a:r>
          </a:p>
        </p:txBody>
      </p:sp>
      <p:sp>
        <p:nvSpPr>
          <p:cNvPr id="4" name="Szabadkézi sokszög 25"/>
          <p:cNvSpPr/>
          <p:nvPr/>
        </p:nvSpPr>
        <p:spPr>
          <a:xfrm>
            <a:off x="4661233" y="1598748"/>
            <a:ext cx="3335843" cy="61562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626681"/>
              <a:gd name="f7" fmla="val 684026"/>
              <a:gd name="f8" fmla="val 68403"/>
              <a:gd name="f9" fmla="val 30625"/>
              <a:gd name="f10" fmla="val 7558278"/>
              <a:gd name="f11" fmla="val 7596056"/>
              <a:gd name="f12" fmla="val 615623"/>
              <a:gd name="f13" fmla="val 653401"/>
              <a:gd name="f14" fmla="+- 0 0 -90"/>
              <a:gd name="f15" fmla="*/ f3 1 7626681"/>
              <a:gd name="f16" fmla="*/ f4 1 684026"/>
              <a:gd name="f17" fmla="+- f7 0 f5"/>
              <a:gd name="f18" fmla="+- f6 0 f5"/>
              <a:gd name="f19" fmla="*/ f14 f0 1"/>
              <a:gd name="f20" fmla="*/ f18 1 7626681"/>
              <a:gd name="f21" fmla="*/ f17 1 684026"/>
              <a:gd name="f22" fmla="*/ 0 f18 1"/>
              <a:gd name="f23" fmla="*/ 68403 f17 1"/>
              <a:gd name="f24" fmla="*/ 68403 f18 1"/>
              <a:gd name="f25" fmla="*/ 0 f17 1"/>
              <a:gd name="f26" fmla="*/ 7558278 f18 1"/>
              <a:gd name="f27" fmla="*/ 7626681 f18 1"/>
              <a:gd name="f28" fmla="*/ 615623 f17 1"/>
              <a:gd name="f29" fmla="*/ 684026 f17 1"/>
              <a:gd name="f30" fmla="*/ f19 1 f2"/>
              <a:gd name="f31" fmla="*/ f22 1 7626681"/>
              <a:gd name="f32" fmla="*/ f23 1 684026"/>
              <a:gd name="f33" fmla="*/ f24 1 7626681"/>
              <a:gd name="f34" fmla="*/ f25 1 684026"/>
              <a:gd name="f35" fmla="*/ f26 1 7626681"/>
              <a:gd name="f36" fmla="*/ f27 1 7626681"/>
              <a:gd name="f37" fmla="*/ f28 1 684026"/>
              <a:gd name="f38" fmla="*/ f29 1 68402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7626681" h="68402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4F81BD"/>
          </a:solidFill>
          <a:ln w="25402" cap="flat">
            <a:solidFill>
              <a:srgbClr val="FFFFFF"/>
            </a:solidFill>
            <a:prstDash val="solid"/>
            <a:miter/>
          </a:ln>
        </p:spPr>
        <p:txBody>
          <a:bodyPr vert="horz" wrap="square" lIns="168904" tIns="168904" rIns="168904" bIns="168904" anchor="ctr" anchorCtr="1" compatLnSpc="1">
            <a:noAutofit/>
          </a:bodyPr>
          <a:lstStyle/>
          <a:p>
            <a:pPr algn="ctr" defTabSz="1760221">
              <a:lnSpc>
                <a:spcPct val="90000"/>
              </a:lnSpc>
              <a:spcAft>
                <a:spcPts val="162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kern="0" dirty="0" err="1">
                <a:solidFill>
                  <a:srgbClr val="FFFFFF"/>
                </a:solidFill>
                <a:latin typeface="Calibri"/>
                <a:ea typeface=""/>
                <a:cs typeface=""/>
              </a:rPr>
              <a:t>ManagedBeans</a:t>
            </a:r>
            <a:r>
              <a:rPr lang="hu-HU" kern="0" dirty="0">
                <a:solidFill>
                  <a:srgbClr val="FFFFFF"/>
                </a:solidFill>
                <a:latin typeface="Calibri"/>
                <a:ea typeface=""/>
                <a:cs typeface=""/>
              </a:rPr>
              <a:t/>
            </a:r>
            <a:br>
              <a:rPr lang="hu-HU" kern="0" dirty="0">
                <a:solidFill>
                  <a:srgbClr val="FFFFFF"/>
                </a:solidFill>
                <a:latin typeface="Calibri"/>
                <a:ea typeface=""/>
                <a:cs typeface=""/>
              </a:rPr>
            </a:br>
            <a:r>
              <a:rPr lang="hu-HU" kern="0" dirty="0" err="1">
                <a:solidFill>
                  <a:srgbClr val="FFFFFF"/>
                </a:solidFill>
                <a:latin typeface="Calibri"/>
                <a:ea typeface=""/>
                <a:cs typeface=""/>
              </a:rPr>
              <a:t>Services</a:t>
            </a:r>
            <a:r>
              <a:rPr lang="hu-HU" kern="0" dirty="0">
                <a:solidFill>
                  <a:srgbClr val="FFFFFF"/>
                </a:solidFill>
                <a:latin typeface="Calibri"/>
                <a:ea typeface=""/>
                <a:cs typeface=""/>
              </a:rPr>
              <a:t>, </a:t>
            </a:r>
            <a:r>
              <a:rPr lang="hu-HU" kern="0" dirty="0" err="1">
                <a:solidFill>
                  <a:srgbClr val="FFFFFF"/>
                </a:solidFill>
                <a:latin typeface="Calibri"/>
                <a:ea typeface=""/>
                <a:cs typeface=""/>
              </a:rPr>
              <a:t>Entities</a:t>
            </a:r>
            <a:endParaRPr lang="hu-HU" dirty="0">
              <a:solidFill>
                <a:srgbClr val="FFFFFF"/>
              </a:solidFill>
              <a:latin typeface="Calibri"/>
              <a:ea typeface=""/>
              <a:cs typeface=""/>
            </a:endParaRPr>
          </a:p>
        </p:txBody>
      </p:sp>
      <p:sp>
        <p:nvSpPr>
          <p:cNvPr id="5" name="Szabadkézi sokszög 3"/>
          <p:cNvSpPr/>
          <p:nvPr/>
        </p:nvSpPr>
        <p:spPr>
          <a:xfrm>
            <a:off x="1137006" y="2442076"/>
            <a:ext cx="3335843" cy="61562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626681"/>
              <a:gd name="f7" fmla="val 684026"/>
              <a:gd name="f8" fmla="val 68403"/>
              <a:gd name="f9" fmla="val 30625"/>
              <a:gd name="f10" fmla="val 7558278"/>
              <a:gd name="f11" fmla="val 7596056"/>
              <a:gd name="f12" fmla="val 615623"/>
              <a:gd name="f13" fmla="val 653401"/>
              <a:gd name="f14" fmla="+- 0 0 -90"/>
              <a:gd name="f15" fmla="*/ f3 1 7626681"/>
              <a:gd name="f16" fmla="*/ f4 1 684026"/>
              <a:gd name="f17" fmla="+- f7 0 f5"/>
              <a:gd name="f18" fmla="+- f6 0 f5"/>
              <a:gd name="f19" fmla="*/ f14 f0 1"/>
              <a:gd name="f20" fmla="*/ f18 1 7626681"/>
              <a:gd name="f21" fmla="*/ f17 1 684026"/>
              <a:gd name="f22" fmla="*/ 0 f18 1"/>
              <a:gd name="f23" fmla="*/ 68403 f17 1"/>
              <a:gd name="f24" fmla="*/ 68403 f18 1"/>
              <a:gd name="f25" fmla="*/ 0 f17 1"/>
              <a:gd name="f26" fmla="*/ 7558278 f18 1"/>
              <a:gd name="f27" fmla="*/ 7626681 f18 1"/>
              <a:gd name="f28" fmla="*/ 615623 f17 1"/>
              <a:gd name="f29" fmla="*/ 684026 f17 1"/>
              <a:gd name="f30" fmla="*/ f19 1 f2"/>
              <a:gd name="f31" fmla="*/ f22 1 7626681"/>
              <a:gd name="f32" fmla="*/ f23 1 684026"/>
              <a:gd name="f33" fmla="*/ f24 1 7626681"/>
              <a:gd name="f34" fmla="*/ f25 1 684026"/>
              <a:gd name="f35" fmla="*/ f26 1 7626681"/>
              <a:gd name="f36" fmla="*/ f27 1 7626681"/>
              <a:gd name="f37" fmla="*/ f28 1 684026"/>
              <a:gd name="f38" fmla="*/ f29 1 68402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7626681" h="68402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9BBB59"/>
          </a:solidFill>
          <a:ln w="25402" cap="flat">
            <a:solidFill>
              <a:srgbClr val="71893F"/>
            </a:solidFill>
            <a:prstDash val="solid"/>
            <a:miter/>
          </a:ln>
        </p:spPr>
        <p:txBody>
          <a:bodyPr vert="horz" wrap="square" lIns="156790" tIns="156790" rIns="156790" bIns="156790" anchor="ctr" anchorCtr="1" compatLnSpc="1">
            <a:noAutofit/>
          </a:bodyPr>
          <a:lstStyle/>
          <a:p>
            <a:pPr algn="ctr" defTabSz="1560191">
              <a:lnSpc>
                <a:spcPct val="90000"/>
              </a:lnSpc>
              <a:spcAft>
                <a:spcPts val="144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3510">
                <a:solidFill>
                  <a:srgbClr val="FFFFFF"/>
                </a:solidFill>
                <a:latin typeface="Arial"/>
                <a:ea typeface=""/>
                <a:cs typeface=""/>
              </a:rPr>
              <a:t>View</a:t>
            </a:r>
          </a:p>
        </p:txBody>
      </p:sp>
      <p:sp>
        <p:nvSpPr>
          <p:cNvPr id="6" name="Szabadkézi sokszög 25"/>
          <p:cNvSpPr/>
          <p:nvPr/>
        </p:nvSpPr>
        <p:spPr>
          <a:xfrm>
            <a:off x="4661233" y="2442076"/>
            <a:ext cx="3335843" cy="61562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626681"/>
              <a:gd name="f7" fmla="val 684026"/>
              <a:gd name="f8" fmla="val 68403"/>
              <a:gd name="f9" fmla="val 30625"/>
              <a:gd name="f10" fmla="val 7558278"/>
              <a:gd name="f11" fmla="val 7596056"/>
              <a:gd name="f12" fmla="val 615623"/>
              <a:gd name="f13" fmla="val 653401"/>
              <a:gd name="f14" fmla="+- 0 0 -90"/>
              <a:gd name="f15" fmla="*/ f3 1 7626681"/>
              <a:gd name="f16" fmla="*/ f4 1 684026"/>
              <a:gd name="f17" fmla="+- f7 0 f5"/>
              <a:gd name="f18" fmla="+- f6 0 f5"/>
              <a:gd name="f19" fmla="*/ f14 f0 1"/>
              <a:gd name="f20" fmla="*/ f18 1 7626681"/>
              <a:gd name="f21" fmla="*/ f17 1 684026"/>
              <a:gd name="f22" fmla="*/ 0 f18 1"/>
              <a:gd name="f23" fmla="*/ 68403 f17 1"/>
              <a:gd name="f24" fmla="*/ 68403 f18 1"/>
              <a:gd name="f25" fmla="*/ 0 f17 1"/>
              <a:gd name="f26" fmla="*/ 7558278 f18 1"/>
              <a:gd name="f27" fmla="*/ 7626681 f18 1"/>
              <a:gd name="f28" fmla="*/ 615623 f17 1"/>
              <a:gd name="f29" fmla="*/ 684026 f17 1"/>
              <a:gd name="f30" fmla="*/ f19 1 f2"/>
              <a:gd name="f31" fmla="*/ f22 1 7626681"/>
              <a:gd name="f32" fmla="*/ f23 1 684026"/>
              <a:gd name="f33" fmla="*/ f24 1 7626681"/>
              <a:gd name="f34" fmla="*/ f25 1 684026"/>
              <a:gd name="f35" fmla="*/ f26 1 7626681"/>
              <a:gd name="f36" fmla="*/ f27 1 7626681"/>
              <a:gd name="f37" fmla="*/ f28 1 684026"/>
              <a:gd name="f38" fmla="*/ f29 1 68402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7626681" h="68402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4F81BD"/>
          </a:solidFill>
          <a:ln w="25402" cap="flat">
            <a:solidFill>
              <a:srgbClr val="FFFFFF"/>
            </a:solidFill>
            <a:prstDash val="solid"/>
            <a:miter/>
          </a:ln>
        </p:spPr>
        <p:txBody>
          <a:bodyPr vert="horz" wrap="square" lIns="168904" tIns="168904" rIns="168904" bIns="168904" anchor="ctr" anchorCtr="1" compatLnSpc="1">
            <a:noAutofit/>
          </a:bodyPr>
          <a:lstStyle/>
          <a:p>
            <a:pPr algn="ctr" defTabSz="1760221">
              <a:lnSpc>
                <a:spcPct val="90000"/>
              </a:lnSpc>
              <a:spcAft>
                <a:spcPts val="162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3510" kern="0" dirty="0">
                <a:solidFill>
                  <a:srgbClr val="FFFFFF"/>
                </a:solidFill>
                <a:latin typeface="Calibri"/>
                <a:ea typeface=""/>
                <a:cs typeface=""/>
              </a:rPr>
              <a:t>XHTML</a:t>
            </a:r>
            <a:endParaRPr lang="hu-HU" sz="3510" dirty="0">
              <a:solidFill>
                <a:srgbClr val="FFFFFF"/>
              </a:solidFill>
              <a:latin typeface="Calibri"/>
              <a:ea typeface=""/>
              <a:cs typeface=""/>
            </a:endParaRPr>
          </a:p>
        </p:txBody>
      </p:sp>
      <p:sp>
        <p:nvSpPr>
          <p:cNvPr id="7" name="Szabadkézi sokszög 3"/>
          <p:cNvSpPr/>
          <p:nvPr/>
        </p:nvSpPr>
        <p:spPr>
          <a:xfrm>
            <a:off x="1137006" y="3285404"/>
            <a:ext cx="3335843" cy="61562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626681"/>
              <a:gd name="f7" fmla="val 684026"/>
              <a:gd name="f8" fmla="val 68403"/>
              <a:gd name="f9" fmla="val 30625"/>
              <a:gd name="f10" fmla="val 7558278"/>
              <a:gd name="f11" fmla="val 7596056"/>
              <a:gd name="f12" fmla="val 615623"/>
              <a:gd name="f13" fmla="val 653401"/>
              <a:gd name="f14" fmla="+- 0 0 -90"/>
              <a:gd name="f15" fmla="*/ f3 1 7626681"/>
              <a:gd name="f16" fmla="*/ f4 1 684026"/>
              <a:gd name="f17" fmla="+- f7 0 f5"/>
              <a:gd name="f18" fmla="+- f6 0 f5"/>
              <a:gd name="f19" fmla="*/ f14 f0 1"/>
              <a:gd name="f20" fmla="*/ f18 1 7626681"/>
              <a:gd name="f21" fmla="*/ f17 1 684026"/>
              <a:gd name="f22" fmla="*/ 0 f18 1"/>
              <a:gd name="f23" fmla="*/ 68403 f17 1"/>
              <a:gd name="f24" fmla="*/ 68403 f18 1"/>
              <a:gd name="f25" fmla="*/ 0 f17 1"/>
              <a:gd name="f26" fmla="*/ 7558278 f18 1"/>
              <a:gd name="f27" fmla="*/ 7626681 f18 1"/>
              <a:gd name="f28" fmla="*/ 615623 f17 1"/>
              <a:gd name="f29" fmla="*/ 684026 f17 1"/>
              <a:gd name="f30" fmla="*/ f19 1 f2"/>
              <a:gd name="f31" fmla="*/ f22 1 7626681"/>
              <a:gd name="f32" fmla="*/ f23 1 684026"/>
              <a:gd name="f33" fmla="*/ f24 1 7626681"/>
              <a:gd name="f34" fmla="*/ f25 1 684026"/>
              <a:gd name="f35" fmla="*/ f26 1 7626681"/>
              <a:gd name="f36" fmla="*/ f27 1 7626681"/>
              <a:gd name="f37" fmla="*/ f28 1 684026"/>
              <a:gd name="f38" fmla="*/ f29 1 68402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7626681" h="68402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9BBB59"/>
          </a:solidFill>
          <a:ln w="25402" cap="flat">
            <a:solidFill>
              <a:srgbClr val="71893F"/>
            </a:solidFill>
            <a:prstDash val="solid"/>
            <a:miter/>
          </a:ln>
        </p:spPr>
        <p:txBody>
          <a:bodyPr vert="horz" wrap="square" lIns="156790" tIns="156790" rIns="156790" bIns="156790" anchor="ctr" anchorCtr="1" compatLnSpc="1">
            <a:noAutofit/>
          </a:bodyPr>
          <a:lstStyle/>
          <a:p>
            <a:pPr algn="ctr" defTabSz="1560191">
              <a:lnSpc>
                <a:spcPct val="90000"/>
              </a:lnSpc>
              <a:spcAft>
                <a:spcPts val="144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3510">
                <a:solidFill>
                  <a:srgbClr val="FFFFFF"/>
                </a:solidFill>
                <a:latin typeface="Arial"/>
                <a:ea typeface=""/>
                <a:cs typeface=""/>
              </a:rPr>
              <a:t>Controller</a:t>
            </a:r>
          </a:p>
        </p:txBody>
      </p:sp>
      <p:sp>
        <p:nvSpPr>
          <p:cNvPr id="8" name="Szabadkézi sokszög 25"/>
          <p:cNvSpPr/>
          <p:nvPr/>
        </p:nvSpPr>
        <p:spPr>
          <a:xfrm>
            <a:off x="4661233" y="3285404"/>
            <a:ext cx="3335843" cy="61562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626681"/>
              <a:gd name="f7" fmla="val 684026"/>
              <a:gd name="f8" fmla="val 68403"/>
              <a:gd name="f9" fmla="val 30625"/>
              <a:gd name="f10" fmla="val 7558278"/>
              <a:gd name="f11" fmla="val 7596056"/>
              <a:gd name="f12" fmla="val 615623"/>
              <a:gd name="f13" fmla="val 653401"/>
              <a:gd name="f14" fmla="+- 0 0 -90"/>
              <a:gd name="f15" fmla="*/ f3 1 7626681"/>
              <a:gd name="f16" fmla="*/ f4 1 684026"/>
              <a:gd name="f17" fmla="+- f7 0 f5"/>
              <a:gd name="f18" fmla="+- f6 0 f5"/>
              <a:gd name="f19" fmla="*/ f14 f0 1"/>
              <a:gd name="f20" fmla="*/ f18 1 7626681"/>
              <a:gd name="f21" fmla="*/ f17 1 684026"/>
              <a:gd name="f22" fmla="*/ 0 f18 1"/>
              <a:gd name="f23" fmla="*/ 68403 f17 1"/>
              <a:gd name="f24" fmla="*/ 68403 f18 1"/>
              <a:gd name="f25" fmla="*/ 0 f17 1"/>
              <a:gd name="f26" fmla="*/ 7558278 f18 1"/>
              <a:gd name="f27" fmla="*/ 7626681 f18 1"/>
              <a:gd name="f28" fmla="*/ 615623 f17 1"/>
              <a:gd name="f29" fmla="*/ 684026 f17 1"/>
              <a:gd name="f30" fmla="*/ f19 1 f2"/>
              <a:gd name="f31" fmla="*/ f22 1 7626681"/>
              <a:gd name="f32" fmla="*/ f23 1 684026"/>
              <a:gd name="f33" fmla="*/ f24 1 7626681"/>
              <a:gd name="f34" fmla="*/ f25 1 684026"/>
              <a:gd name="f35" fmla="*/ f26 1 7626681"/>
              <a:gd name="f36" fmla="*/ f27 1 7626681"/>
              <a:gd name="f37" fmla="*/ f28 1 684026"/>
              <a:gd name="f38" fmla="*/ f29 1 68402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7626681" h="68402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168904" tIns="168904" rIns="168904" bIns="168904" anchor="ctr" anchorCtr="1" compatLnSpc="1">
            <a:noAutofit/>
          </a:bodyPr>
          <a:lstStyle/>
          <a:p>
            <a:pPr algn="ctr" defTabSz="1760221">
              <a:lnSpc>
                <a:spcPct val="90000"/>
              </a:lnSpc>
              <a:spcAft>
                <a:spcPts val="162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3510" kern="0">
                <a:solidFill>
                  <a:srgbClr val="FFFFFF"/>
                </a:solidFill>
                <a:latin typeface="Calibri"/>
                <a:ea typeface=""/>
                <a:cs typeface=""/>
              </a:rPr>
              <a:t>FacesServlet</a:t>
            </a:r>
            <a:endParaRPr lang="hu-HU" sz="3510">
              <a:solidFill>
                <a:srgbClr val="FFFFFF"/>
              </a:solidFill>
              <a:latin typeface="Calibri"/>
              <a:ea typeface=""/>
              <a:cs typeface=""/>
            </a:endParaRPr>
          </a:p>
        </p:txBody>
      </p:sp>
      <p:sp>
        <p:nvSpPr>
          <p:cNvPr id="9" name="Szövegdoboz 8"/>
          <p:cNvSpPr txBox="1"/>
          <p:nvPr/>
        </p:nvSpPr>
        <p:spPr>
          <a:xfrm>
            <a:off x="5040157" y="4191930"/>
            <a:ext cx="2518062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20" dirty="0"/>
              <a:t>Update </a:t>
            </a:r>
            <a:r>
              <a:rPr lang="hu-HU" sz="1620" dirty="0" err="1"/>
              <a:t>model</a:t>
            </a:r>
            <a:r>
              <a:rPr lang="hu-HU" sz="1620" dirty="0"/>
              <a:t> &amp; </a:t>
            </a:r>
            <a:r>
              <a:rPr lang="hu-HU" sz="1620" dirty="0" err="1"/>
              <a:t>Navigation</a:t>
            </a:r>
            <a:endParaRPr lang="hu-HU" sz="1620" dirty="0"/>
          </a:p>
        </p:txBody>
      </p:sp>
      <p:cxnSp>
        <p:nvCxnSpPr>
          <p:cNvPr id="11" name="Egyenes összekötő nyíllal 10"/>
          <p:cNvCxnSpPr>
            <a:stCxn id="9" idx="0"/>
            <a:endCxn id="8" idx="2"/>
          </p:cNvCxnSpPr>
          <p:nvPr/>
        </p:nvCxnSpPr>
        <p:spPr>
          <a:xfrm flipV="1">
            <a:off x="6299188" y="3901027"/>
            <a:ext cx="29967" cy="290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972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javathreads.de/data/uploads/2009/10/MVCJSF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199" y="1268017"/>
            <a:ext cx="3736323" cy="3605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ím 3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JSF </a:t>
            </a:r>
            <a:r>
              <a:rPr lang="hu-HU" dirty="0"/>
              <a:t>mint MVC keretrendszer</a:t>
            </a:r>
          </a:p>
        </p:txBody>
      </p:sp>
    </p:spTree>
    <p:extLst>
      <p:ext uri="{BB962C8B-B14F-4D97-AF65-F5344CB8AC3E}">
        <p14:creationId xmlns:p14="http://schemas.microsoft.com/office/powerpoint/2010/main" val="167291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3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HTML </a:t>
            </a:r>
            <a:r>
              <a:rPr lang="hu-HU" dirty="0" err="1"/>
              <a:t>Rendering</a:t>
            </a:r>
            <a:endParaRPr lang="hu-HU" dirty="0"/>
          </a:p>
        </p:txBody>
      </p:sp>
      <p:grpSp>
        <p:nvGrpSpPr>
          <p:cNvPr id="10" name="Csoportba foglalás 9"/>
          <p:cNvGrpSpPr/>
          <p:nvPr/>
        </p:nvGrpSpPr>
        <p:grpSpPr>
          <a:xfrm>
            <a:off x="2184401" y="1377949"/>
            <a:ext cx="4025964" cy="3408113"/>
            <a:chOff x="2873319" y="924505"/>
            <a:chExt cx="3337045" cy="3861558"/>
          </a:xfrm>
        </p:grpSpPr>
        <p:sp>
          <p:nvSpPr>
            <p:cNvPr id="3" name="Szabadkézi sokszög 3"/>
            <p:cNvSpPr/>
            <p:nvPr/>
          </p:nvSpPr>
          <p:spPr>
            <a:xfrm>
              <a:off x="2873319" y="924505"/>
              <a:ext cx="3335843" cy="61562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626681"/>
                <a:gd name="f7" fmla="val 684026"/>
                <a:gd name="f8" fmla="val 68403"/>
                <a:gd name="f9" fmla="val 30625"/>
                <a:gd name="f10" fmla="val 7558278"/>
                <a:gd name="f11" fmla="val 7596056"/>
                <a:gd name="f12" fmla="val 615623"/>
                <a:gd name="f13" fmla="val 653401"/>
                <a:gd name="f14" fmla="+- 0 0 -90"/>
                <a:gd name="f15" fmla="*/ f3 1 7626681"/>
                <a:gd name="f16" fmla="*/ f4 1 684026"/>
                <a:gd name="f17" fmla="+- f7 0 f5"/>
                <a:gd name="f18" fmla="+- f6 0 f5"/>
                <a:gd name="f19" fmla="*/ f14 f0 1"/>
                <a:gd name="f20" fmla="*/ f18 1 7626681"/>
                <a:gd name="f21" fmla="*/ f17 1 684026"/>
                <a:gd name="f22" fmla="*/ 0 f18 1"/>
                <a:gd name="f23" fmla="*/ 68403 f17 1"/>
                <a:gd name="f24" fmla="*/ 68403 f18 1"/>
                <a:gd name="f25" fmla="*/ 0 f17 1"/>
                <a:gd name="f26" fmla="*/ 7558278 f18 1"/>
                <a:gd name="f27" fmla="*/ 7626681 f18 1"/>
                <a:gd name="f28" fmla="*/ 615623 f17 1"/>
                <a:gd name="f29" fmla="*/ 684026 f17 1"/>
                <a:gd name="f30" fmla="*/ f19 1 f2"/>
                <a:gd name="f31" fmla="*/ f22 1 7626681"/>
                <a:gd name="f32" fmla="*/ f23 1 684026"/>
                <a:gd name="f33" fmla="*/ f24 1 7626681"/>
                <a:gd name="f34" fmla="*/ f25 1 684026"/>
                <a:gd name="f35" fmla="*/ f26 1 7626681"/>
                <a:gd name="f36" fmla="*/ f27 1 7626681"/>
                <a:gd name="f37" fmla="*/ f28 1 684026"/>
                <a:gd name="f38" fmla="*/ f29 1 684026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7626681" h="684026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9BBB59"/>
            </a:solidFill>
            <a:ln w="25402" cap="flat">
              <a:solidFill>
                <a:srgbClr val="71893F"/>
              </a:solidFill>
              <a:prstDash val="solid"/>
              <a:miter/>
            </a:ln>
          </p:spPr>
          <p:txBody>
            <a:bodyPr vert="horz" wrap="square" lIns="156790" tIns="156790" rIns="156790" bIns="156790" anchor="ctr" anchorCtr="1" compatLnSpc="1">
              <a:noAutofit/>
            </a:bodyPr>
            <a:lstStyle/>
            <a:p>
              <a:pPr algn="ctr" defTabSz="1560191">
                <a:lnSpc>
                  <a:spcPct val="90000"/>
                </a:lnSpc>
                <a:spcAft>
                  <a:spcPts val="144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3510" dirty="0">
                  <a:solidFill>
                    <a:srgbClr val="FFFFFF"/>
                  </a:solidFill>
                  <a:latin typeface="Arial"/>
                  <a:ea typeface=""/>
                  <a:cs typeface=""/>
                </a:rPr>
                <a:t>DHTML</a:t>
              </a:r>
            </a:p>
          </p:txBody>
        </p:sp>
        <p:sp>
          <p:nvSpPr>
            <p:cNvPr id="4" name="Szabadkézi sokszög 25"/>
            <p:cNvSpPr/>
            <p:nvPr/>
          </p:nvSpPr>
          <p:spPr>
            <a:xfrm>
              <a:off x="2873319" y="2233908"/>
              <a:ext cx="3335843" cy="61562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626681"/>
                <a:gd name="f7" fmla="val 684026"/>
                <a:gd name="f8" fmla="val 68403"/>
                <a:gd name="f9" fmla="val 30625"/>
                <a:gd name="f10" fmla="val 7558278"/>
                <a:gd name="f11" fmla="val 7596056"/>
                <a:gd name="f12" fmla="val 615623"/>
                <a:gd name="f13" fmla="val 653401"/>
                <a:gd name="f14" fmla="+- 0 0 -90"/>
                <a:gd name="f15" fmla="*/ f3 1 7626681"/>
                <a:gd name="f16" fmla="*/ f4 1 684026"/>
                <a:gd name="f17" fmla="+- f7 0 f5"/>
                <a:gd name="f18" fmla="+- f6 0 f5"/>
                <a:gd name="f19" fmla="*/ f14 f0 1"/>
                <a:gd name="f20" fmla="*/ f18 1 7626681"/>
                <a:gd name="f21" fmla="*/ f17 1 684026"/>
                <a:gd name="f22" fmla="*/ 0 f18 1"/>
                <a:gd name="f23" fmla="*/ 68403 f17 1"/>
                <a:gd name="f24" fmla="*/ 68403 f18 1"/>
                <a:gd name="f25" fmla="*/ 0 f17 1"/>
                <a:gd name="f26" fmla="*/ 7558278 f18 1"/>
                <a:gd name="f27" fmla="*/ 7626681 f18 1"/>
                <a:gd name="f28" fmla="*/ 615623 f17 1"/>
                <a:gd name="f29" fmla="*/ 684026 f17 1"/>
                <a:gd name="f30" fmla="*/ f19 1 f2"/>
                <a:gd name="f31" fmla="*/ f22 1 7626681"/>
                <a:gd name="f32" fmla="*/ f23 1 684026"/>
                <a:gd name="f33" fmla="*/ f24 1 7626681"/>
                <a:gd name="f34" fmla="*/ f25 1 684026"/>
                <a:gd name="f35" fmla="*/ f26 1 7626681"/>
                <a:gd name="f36" fmla="*/ f27 1 7626681"/>
                <a:gd name="f37" fmla="*/ f28 1 684026"/>
                <a:gd name="f38" fmla="*/ f29 1 684026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7626681" h="684026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F81BD"/>
            </a:solidFill>
            <a:ln w="25402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168904" tIns="168904" rIns="168904" bIns="168904" anchor="ctr" anchorCtr="1" compatLnSpc="1">
              <a:noAutofit/>
            </a:bodyPr>
            <a:lstStyle/>
            <a:p>
              <a:pPr algn="ctr" defTabSz="1760221">
                <a:lnSpc>
                  <a:spcPct val="90000"/>
                </a:lnSpc>
                <a:spcAft>
                  <a:spcPts val="162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3960" dirty="0">
                  <a:solidFill>
                    <a:srgbClr val="FFFFFF"/>
                  </a:solidFill>
                  <a:latin typeface="Calibri"/>
                  <a:ea typeface=""/>
                  <a:cs typeface=""/>
                </a:rPr>
                <a:t>XHTML</a:t>
              </a:r>
            </a:p>
          </p:txBody>
        </p:sp>
        <p:sp>
          <p:nvSpPr>
            <p:cNvPr id="5" name="Szabadkézi sokszög 26"/>
            <p:cNvSpPr/>
            <p:nvPr/>
          </p:nvSpPr>
          <p:spPr>
            <a:xfrm>
              <a:off x="2873320" y="4170440"/>
              <a:ext cx="3337044" cy="61562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626681"/>
                <a:gd name="f7" fmla="val 684026"/>
                <a:gd name="f8" fmla="val 68403"/>
                <a:gd name="f9" fmla="val 30625"/>
                <a:gd name="f10" fmla="val 7558278"/>
                <a:gd name="f11" fmla="val 7596056"/>
                <a:gd name="f12" fmla="val 615623"/>
                <a:gd name="f13" fmla="val 653401"/>
                <a:gd name="f14" fmla="+- 0 0 -90"/>
                <a:gd name="f15" fmla="*/ f3 1 7626681"/>
                <a:gd name="f16" fmla="*/ f4 1 684026"/>
                <a:gd name="f17" fmla="+- f7 0 f5"/>
                <a:gd name="f18" fmla="+- f6 0 f5"/>
                <a:gd name="f19" fmla="*/ f14 f0 1"/>
                <a:gd name="f20" fmla="*/ f18 1 7626681"/>
                <a:gd name="f21" fmla="*/ f17 1 684026"/>
                <a:gd name="f22" fmla="*/ 0 f18 1"/>
                <a:gd name="f23" fmla="*/ 68403 f17 1"/>
                <a:gd name="f24" fmla="*/ 68403 f18 1"/>
                <a:gd name="f25" fmla="*/ 0 f17 1"/>
                <a:gd name="f26" fmla="*/ 7558278 f18 1"/>
                <a:gd name="f27" fmla="*/ 7626681 f18 1"/>
                <a:gd name="f28" fmla="*/ 615623 f17 1"/>
                <a:gd name="f29" fmla="*/ 684026 f17 1"/>
                <a:gd name="f30" fmla="*/ f19 1 f2"/>
                <a:gd name="f31" fmla="*/ f22 1 7626681"/>
                <a:gd name="f32" fmla="*/ f23 1 684026"/>
                <a:gd name="f33" fmla="*/ f24 1 7626681"/>
                <a:gd name="f34" fmla="*/ f25 1 684026"/>
                <a:gd name="f35" fmla="*/ f26 1 7626681"/>
                <a:gd name="f36" fmla="*/ f27 1 7626681"/>
                <a:gd name="f37" fmla="*/ f28 1 684026"/>
                <a:gd name="f38" fmla="*/ f29 1 684026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7626681" h="684026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F81BD"/>
            </a:solidFill>
            <a:ln w="25402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168904" tIns="168904" rIns="168904" bIns="168904" anchor="ctr" anchorCtr="1" compatLnSpc="1">
              <a:noAutofit/>
            </a:bodyPr>
            <a:lstStyle/>
            <a:p>
              <a:pPr algn="ctr" defTabSz="1760221">
                <a:lnSpc>
                  <a:spcPct val="90000"/>
                </a:lnSpc>
                <a:spcAft>
                  <a:spcPts val="162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3600">
                  <a:solidFill>
                    <a:srgbClr val="FFFFFF"/>
                  </a:solidFill>
                  <a:latin typeface="Calibri"/>
                  <a:ea typeface=""/>
                  <a:cs typeface=""/>
                </a:rPr>
                <a:t>Managed Bean</a:t>
              </a:r>
            </a:p>
          </p:txBody>
        </p:sp>
        <p:sp>
          <p:nvSpPr>
            <p:cNvPr id="6" name="Felfelé nyíl 16"/>
            <p:cNvSpPr/>
            <p:nvPr/>
          </p:nvSpPr>
          <p:spPr>
            <a:xfrm>
              <a:off x="3436126" y="3515734"/>
              <a:ext cx="2210232" cy="654705"/>
            </a:xfrm>
            <a:custGeom>
              <a:avLst>
                <a:gd name="f0" fmla="val 10800"/>
                <a:gd name="f1" fmla="val 5400"/>
              </a:avLst>
              <a:gdLst>
                <a:gd name="f2" fmla="val 10800000"/>
                <a:gd name="f3" fmla="val 5400000"/>
                <a:gd name="f4" fmla="val 180"/>
                <a:gd name="f5" fmla="val w"/>
                <a:gd name="f6" fmla="val h"/>
                <a:gd name="f7" fmla="val 0"/>
                <a:gd name="f8" fmla="val 21600"/>
                <a:gd name="f9" fmla="val 10800"/>
                <a:gd name="f10" fmla="+- 0 0 -270"/>
                <a:gd name="f11" fmla="+- 0 0 -90"/>
                <a:gd name="f12" fmla="*/ f5 1 21600"/>
                <a:gd name="f13" fmla="*/ f6 1 21600"/>
                <a:gd name="f14" fmla="+- f8 0 f7"/>
                <a:gd name="f15" fmla="pin 0 f1 10800"/>
                <a:gd name="f16" fmla="pin 0 f0 21600"/>
                <a:gd name="f17" fmla="*/ f10 f2 1"/>
                <a:gd name="f18" fmla="*/ f11 f2 1"/>
                <a:gd name="f19" fmla="val f15"/>
                <a:gd name="f20" fmla="val f16"/>
                <a:gd name="f21" fmla="*/ f14 1 21600"/>
                <a:gd name="f22" fmla="*/ f15 f12 1"/>
                <a:gd name="f23" fmla="*/ f16 f13 1"/>
                <a:gd name="f24" fmla="*/ f17 1 f4"/>
                <a:gd name="f25" fmla="*/ f18 1 f4"/>
                <a:gd name="f26" fmla="+- 21600 0 f19"/>
                <a:gd name="f27" fmla="*/ f20 f19 1"/>
                <a:gd name="f28" fmla="*/ 21600 f21 1"/>
                <a:gd name="f29" fmla="*/ 0 f21 1"/>
                <a:gd name="f30" fmla="*/ f19 f12 1"/>
                <a:gd name="f31" fmla="*/ f20 f13 1"/>
                <a:gd name="f32" fmla="+- f24 0 f3"/>
                <a:gd name="f33" fmla="+- f25 0 f3"/>
                <a:gd name="f34" fmla="*/ f27 1 10800"/>
                <a:gd name="f35" fmla="*/ f29 1 f21"/>
                <a:gd name="f36" fmla="*/ f28 1 f21"/>
                <a:gd name="f37" fmla="*/ f26 f12 1"/>
                <a:gd name="f38" fmla="+- f20 0 f34"/>
                <a:gd name="f39" fmla="*/ f36 f13 1"/>
                <a:gd name="f40" fmla="*/ f35 f12 1"/>
                <a:gd name="f41" fmla="*/ f36 f12 1"/>
                <a:gd name="f42" fmla="*/ f38 f13 1"/>
              </a:gdLst>
              <a:ahLst>
                <a:ahXY gdRefX="f1" minX="f7" maxX="f9" gdRefY="f0" minY="f7" maxY="f8">
                  <a:pos x="f22" y="f23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0" y="f31"/>
                </a:cxn>
                <a:cxn ang="f33">
                  <a:pos x="f41" y="f31"/>
                </a:cxn>
              </a:cxnLst>
              <a:rect l="f30" t="f42" r="f37" b="f39"/>
              <a:pathLst>
                <a:path w="21600" h="21600">
                  <a:moveTo>
                    <a:pt x="f19" y="f8"/>
                  </a:moveTo>
                  <a:lnTo>
                    <a:pt x="f19" y="f20"/>
                  </a:lnTo>
                  <a:lnTo>
                    <a:pt x="f7" y="f20"/>
                  </a:lnTo>
                  <a:lnTo>
                    <a:pt x="f9" y="f7"/>
                  </a:lnTo>
                  <a:lnTo>
                    <a:pt x="f8" y="f20"/>
                  </a:lnTo>
                  <a:lnTo>
                    <a:pt x="f26" y="f20"/>
                  </a:lnTo>
                  <a:lnTo>
                    <a:pt x="f26" y="f8"/>
                  </a:lnTo>
                  <a:close/>
                </a:path>
              </a:pathLst>
            </a:custGeom>
            <a:gradFill>
              <a:gsLst>
                <a:gs pos="0">
                  <a:srgbClr val="CB6C1D">
                    <a:alpha val="20000"/>
                  </a:srgbClr>
                </a:gs>
                <a:gs pos="100000">
                  <a:srgbClr val="FF8F2A">
                    <a:alpha val="70000"/>
                  </a:srgbClr>
                </a:gs>
              </a:gsLst>
              <a:lin ang="16200000"/>
            </a:gradFill>
            <a:ln cap="flat">
              <a:noFill/>
              <a:prstDash val="solid"/>
            </a:ln>
            <a:effectLst>
              <a:outerShdw dist="22997" dir="5400000" algn="tl">
                <a:srgbClr val="000000">
                  <a:alpha val="35000"/>
                </a:srgbClr>
              </a:outerShdw>
            </a:effectLst>
          </p:spPr>
          <p:txBody>
            <a:bodyPr vert="horz" wrap="square" lIns="82296" tIns="41148" rIns="82296" bIns="41148" anchor="ctr" anchorCtr="1" compatLnSpc="1">
              <a:noAutofit/>
            </a:bodyPr>
            <a:lstStyle/>
            <a:p>
              <a:pPr algn="ctr" defTabSz="82296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620" b="1">
                  <a:solidFill>
                    <a:srgbClr val="FFFFFF"/>
                  </a:solidFill>
                  <a:latin typeface="Calibri"/>
                  <a:ea typeface=""/>
                  <a:cs typeface=""/>
                </a:rPr>
                <a:t>EL Expression</a:t>
              </a:r>
            </a:p>
          </p:txBody>
        </p:sp>
        <p:sp>
          <p:nvSpPr>
            <p:cNvPr id="7" name="Felfelé nyíl 17"/>
            <p:cNvSpPr/>
            <p:nvPr/>
          </p:nvSpPr>
          <p:spPr>
            <a:xfrm>
              <a:off x="3436126" y="1559665"/>
              <a:ext cx="2210232" cy="654705"/>
            </a:xfrm>
            <a:custGeom>
              <a:avLst>
                <a:gd name="f0" fmla="val 10800"/>
                <a:gd name="f1" fmla="val 5400"/>
              </a:avLst>
              <a:gdLst>
                <a:gd name="f2" fmla="val 10800000"/>
                <a:gd name="f3" fmla="val 5400000"/>
                <a:gd name="f4" fmla="val 180"/>
                <a:gd name="f5" fmla="val w"/>
                <a:gd name="f6" fmla="val h"/>
                <a:gd name="f7" fmla="val 0"/>
                <a:gd name="f8" fmla="val 21600"/>
                <a:gd name="f9" fmla="val 10800"/>
                <a:gd name="f10" fmla="+- 0 0 -270"/>
                <a:gd name="f11" fmla="+- 0 0 -90"/>
                <a:gd name="f12" fmla="*/ f5 1 21600"/>
                <a:gd name="f13" fmla="*/ f6 1 21600"/>
                <a:gd name="f14" fmla="+- f8 0 f7"/>
                <a:gd name="f15" fmla="pin 0 f1 10800"/>
                <a:gd name="f16" fmla="pin 0 f0 21600"/>
                <a:gd name="f17" fmla="*/ f10 f2 1"/>
                <a:gd name="f18" fmla="*/ f11 f2 1"/>
                <a:gd name="f19" fmla="val f15"/>
                <a:gd name="f20" fmla="val f16"/>
                <a:gd name="f21" fmla="*/ f14 1 21600"/>
                <a:gd name="f22" fmla="*/ f15 f12 1"/>
                <a:gd name="f23" fmla="*/ f16 f13 1"/>
                <a:gd name="f24" fmla="*/ f17 1 f4"/>
                <a:gd name="f25" fmla="*/ f18 1 f4"/>
                <a:gd name="f26" fmla="+- 21600 0 f19"/>
                <a:gd name="f27" fmla="*/ f20 f19 1"/>
                <a:gd name="f28" fmla="*/ 21600 f21 1"/>
                <a:gd name="f29" fmla="*/ 0 f21 1"/>
                <a:gd name="f30" fmla="*/ f19 f12 1"/>
                <a:gd name="f31" fmla="*/ f20 f13 1"/>
                <a:gd name="f32" fmla="+- f24 0 f3"/>
                <a:gd name="f33" fmla="+- f25 0 f3"/>
                <a:gd name="f34" fmla="*/ f27 1 10800"/>
                <a:gd name="f35" fmla="*/ f29 1 f21"/>
                <a:gd name="f36" fmla="*/ f28 1 f21"/>
                <a:gd name="f37" fmla="*/ f26 f12 1"/>
                <a:gd name="f38" fmla="+- f20 0 f34"/>
                <a:gd name="f39" fmla="*/ f36 f13 1"/>
                <a:gd name="f40" fmla="*/ f35 f12 1"/>
                <a:gd name="f41" fmla="*/ f36 f12 1"/>
                <a:gd name="f42" fmla="*/ f38 f13 1"/>
              </a:gdLst>
              <a:ahLst>
                <a:ahXY gdRefX="f1" minX="f7" maxX="f9" gdRefY="f0" minY="f7" maxY="f8">
                  <a:pos x="f22" y="f23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0" y="f31"/>
                </a:cxn>
                <a:cxn ang="f33">
                  <a:pos x="f41" y="f31"/>
                </a:cxn>
              </a:cxnLst>
              <a:rect l="f30" t="f42" r="f37" b="f39"/>
              <a:pathLst>
                <a:path w="21600" h="21600">
                  <a:moveTo>
                    <a:pt x="f19" y="f8"/>
                  </a:moveTo>
                  <a:lnTo>
                    <a:pt x="f19" y="f20"/>
                  </a:lnTo>
                  <a:lnTo>
                    <a:pt x="f7" y="f20"/>
                  </a:lnTo>
                  <a:lnTo>
                    <a:pt x="f9" y="f7"/>
                  </a:lnTo>
                  <a:lnTo>
                    <a:pt x="f8" y="f20"/>
                  </a:lnTo>
                  <a:lnTo>
                    <a:pt x="f26" y="f20"/>
                  </a:lnTo>
                  <a:lnTo>
                    <a:pt x="f26" y="f8"/>
                  </a:lnTo>
                  <a:close/>
                </a:path>
              </a:pathLst>
            </a:custGeom>
            <a:gradFill>
              <a:gsLst>
                <a:gs pos="0">
                  <a:srgbClr val="CB6C1D">
                    <a:alpha val="20000"/>
                  </a:srgbClr>
                </a:gs>
                <a:gs pos="100000">
                  <a:srgbClr val="FF8F2A">
                    <a:alpha val="70000"/>
                  </a:srgbClr>
                </a:gs>
              </a:gsLst>
              <a:lin ang="16200000"/>
            </a:gradFill>
            <a:ln cap="flat">
              <a:noFill/>
              <a:prstDash val="solid"/>
            </a:ln>
            <a:effectLst>
              <a:outerShdw dist="22997" dir="5400000" algn="tl">
                <a:srgbClr val="000000">
                  <a:alpha val="35000"/>
                </a:srgbClr>
              </a:outerShdw>
            </a:effectLst>
          </p:spPr>
          <p:txBody>
            <a:bodyPr vert="horz" wrap="square" lIns="82296" tIns="41148" rIns="82296" bIns="41148" anchor="ctr" anchorCtr="1" compatLnSpc="1">
              <a:noAutofit/>
            </a:bodyPr>
            <a:lstStyle/>
            <a:p>
              <a:pPr algn="ctr" defTabSz="82296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620" b="1">
                  <a:solidFill>
                    <a:srgbClr val="FFFFFF"/>
                  </a:solidFill>
                  <a:latin typeface="Calibri"/>
                  <a:ea typeface=""/>
                  <a:cs typeface=""/>
                </a:rPr>
                <a:t>JSF Rendering</a:t>
              </a:r>
            </a:p>
          </p:txBody>
        </p:sp>
        <p:sp>
          <p:nvSpPr>
            <p:cNvPr id="8" name="Szabadkézi sokszög 25"/>
            <p:cNvSpPr/>
            <p:nvPr/>
          </p:nvSpPr>
          <p:spPr>
            <a:xfrm>
              <a:off x="2873319" y="2894893"/>
              <a:ext cx="3335843" cy="61562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626681"/>
                <a:gd name="f7" fmla="val 684026"/>
                <a:gd name="f8" fmla="val 68403"/>
                <a:gd name="f9" fmla="val 30625"/>
                <a:gd name="f10" fmla="val 7558278"/>
                <a:gd name="f11" fmla="val 7596056"/>
                <a:gd name="f12" fmla="val 615623"/>
                <a:gd name="f13" fmla="val 653401"/>
                <a:gd name="f14" fmla="+- 0 0 -90"/>
                <a:gd name="f15" fmla="*/ f3 1 7626681"/>
                <a:gd name="f16" fmla="*/ f4 1 684026"/>
                <a:gd name="f17" fmla="+- f7 0 f5"/>
                <a:gd name="f18" fmla="+- f6 0 f5"/>
                <a:gd name="f19" fmla="*/ f14 f0 1"/>
                <a:gd name="f20" fmla="*/ f18 1 7626681"/>
                <a:gd name="f21" fmla="*/ f17 1 684026"/>
                <a:gd name="f22" fmla="*/ 0 f18 1"/>
                <a:gd name="f23" fmla="*/ 68403 f17 1"/>
                <a:gd name="f24" fmla="*/ 68403 f18 1"/>
                <a:gd name="f25" fmla="*/ 0 f17 1"/>
                <a:gd name="f26" fmla="*/ 7558278 f18 1"/>
                <a:gd name="f27" fmla="*/ 7626681 f18 1"/>
                <a:gd name="f28" fmla="*/ 615623 f17 1"/>
                <a:gd name="f29" fmla="*/ 684026 f17 1"/>
                <a:gd name="f30" fmla="*/ f19 1 f2"/>
                <a:gd name="f31" fmla="*/ f22 1 7626681"/>
                <a:gd name="f32" fmla="*/ f23 1 684026"/>
                <a:gd name="f33" fmla="*/ f24 1 7626681"/>
                <a:gd name="f34" fmla="*/ f25 1 684026"/>
                <a:gd name="f35" fmla="*/ f26 1 7626681"/>
                <a:gd name="f36" fmla="*/ f27 1 7626681"/>
                <a:gd name="f37" fmla="*/ f28 1 684026"/>
                <a:gd name="f38" fmla="*/ f29 1 684026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7626681" h="684026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F81BD"/>
            </a:solidFill>
            <a:ln w="25402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168904" tIns="168904" rIns="168904" bIns="168904" anchor="ctr" anchorCtr="1" compatLnSpc="1">
              <a:noAutofit/>
            </a:bodyPr>
            <a:lstStyle/>
            <a:p>
              <a:pPr algn="ctr" defTabSz="1760221">
                <a:lnSpc>
                  <a:spcPct val="90000"/>
                </a:lnSpc>
                <a:spcAft>
                  <a:spcPts val="162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3960">
                  <a:solidFill>
                    <a:srgbClr val="FFFFFF"/>
                  </a:solidFill>
                  <a:latin typeface="Calibri"/>
                  <a:ea typeface=""/>
                  <a:cs typeface=""/>
                </a:rPr>
                <a:t>Components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817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3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JSF </a:t>
            </a:r>
            <a:r>
              <a:rPr lang="hu-HU" dirty="0" err="1"/>
              <a:t>Request</a:t>
            </a:r>
            <a:r>
              <a:rPr lang="hu-HU" dirty="0"/>
              <a:t> </a:t>
            </a:r>
            <a:r>
              <a:rPr lang="hu-HU" dirty="0" smtClean="0"/>
              <a:t>életciklus</a:t>
            </a:r>
            <a:endParaRPr lang="hu-HU" dirty="0"/>
          </a:p>
        </p:txBody>
      </p:sp>
      <p:pic>
        <p:nvPicPr>
          <p:cNvPr id="3" name="Kép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450" y="1342349"/>
            <a:ext cx="4094098" cy="3207933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49954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821093"/>
            <a:ext cx="7886700" cy="446923"/>
          </a:xfrm>
        </p:spPr>
        <p:txBody>
          <a:bodyPr>
            <a:normAutofit/>
          </a:bodyPr>
          <a:lstStyle/>
          <a:p>
            <a:r>
              <a:rPr lang="hu-HU" sz="2400" dirty="0" smtClean="0"/>
              <a:t>JSF </a:t>
            </a:r>
            <a:r>
              <a:rPr lang="hu-HU" sz="2400" dirty="0" err="1" smtClean="0"/>
              <a:t>Request</a:t>
            </a:r>
            <a:r>
              <a:rPr lang="hu-HU" sz="2400" dirty="0" smtClean="0"/>
              <a:t> életciklus</a:t>
            </a:r>
            <a:endParaRPr lang="hu-HU" sz="2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hu-HU" dirty="0"/>
              <a:t>A nézet visszaállítása (</a:t>
            </a:r>
            <a:r>
              <a:rPr lang="hu-HU" dirty="0" err="1"/>
              <a:t>Restore</a:t>
            </a:r>
            <a:r>
              <a:rPr lang="hu-HU" dirty="0"/>
              <a:t> </a:t>
            </a:r>
            <a:r>
              <a:rPr lang="hu-HU" dirty="0" err="1"/>
              <a:t>view</a:t>
            </a:r>
            <a:r>
              <a:rPr lang="hu-HU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A kérésben szereplő értékek érvényesítése (</a:t>
            </a:r>
            <a:r>
              <a:rPr lang="hu-HU" dirty="0" err="1"/>
              <a:t>Apply</a:t>
            </a:r>
            <a:r>
              <a:rPr lang="hu-HU" dirty="0"/>
              <a:t> </a:t>
            </a:r>
            <a:r>
              <a:rPr lang="hu-HU" dirty="0" err="1"/>
              <a:t>request</a:t>
            </a:r>
            <a:r>
              <a:rPr lang="hu-HU" dirty="0"/>
              <a:t> </a:t>
            </a:r>
            <a:r>
              <a:rPr lang="hu-HU" dirty="0" err="1"/>
              <a:t>values</a:t>
            </a:r>
            <a:r>
              <a:rPr lang="hu-HU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err="1"/>
              <a:t>Validációk</a:t>
            </a:r>
            <a:r>
              <a:rPr lang="hu-HU" dirty="0"/>
              <a:t> (</a:t>
            </a:r>
            <a:r>
              <a:rPr lang="hu-HU" dirty="0" err="1"/>
              <a:t>Process</a:t>
            </a:r>
            <a:r>
              <a:rPr lang="hu-HU" dirty="0"/>
              <a:t> </a:t>
            </a:r>
            <a:r>
              <a:rPr lang="hu-HU" dirty="0" err="1"/>
              <a:t>validations</a:t>
            </a:r>
            <a:r>
              <a:rPr lang="hu-HU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A modell értékeinek frissítése (Update </a:t>
            </a:r>
            <a:r>
              <a:rPr lang="hu-HU" dirty="0" err="1"/>
              <a:t>model</a:t>
            </a:r>
            <a:r>
              <a:rPr lang="hu-HU" dirty="0"/>
              <a:t> </a:t>
            </a:r>
            <a:r>
              <a:rPr lang="hu-HU" dirty="0" err="1"/>
              <a:t>values</a:t>
            </a:r>
            <a:r>
              <a:rPr lang="hu-HU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Az alkalmazás meghívása (</a:t>
            </a:r>
            <a:r>
              <a:rPr lang="hu-HU" dirty="0" err="1"/>
              <a:t>Invoke</a:t>
            </a:r>
            <a:r>
              <a:rPr lang="hu-HU" dirty="0"/>
              <a:t> </a:t>
            </a:r>
            <a:r>
              <a:rPr lang="hu-HU" dirty="0" err="1"/>
              <a:t>application</a:t>
            </a:r>
            <a:r>
              <a:rPr lang="hu-HU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A válasz generálása (</a:t>
            </a:r>
            <a:r>
              <a:rPr lang="hu-HU" dirty="0" err="1"/>
              <a:t>Render</a:t>
            </a:r>
            <a:r>
              <a:rPr lang="hu-HU" dirty="0"/>
              <a:t> </a:t>
            </a:r>
            <a:r>
              <a:rPr lang="hu-HU" dirty="0" err="1"/>
              <a:t>response</a:t>
            </a:r>
            <a:r>
              <a:rPr lang="hu-HU" dirty="0" smtClean="0"/>
              <a:t>)</a:t>
            </a:r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r>
              <a:rPr lang="hu-HU" dirty="0" smtClean="0">
                <a:hlinkClick r:id="rId2"/>
              </a:rPr>
              <a:t>http</a:t>
            </a:r>
            <a:r>
              <a:rPr lang="hu-HU" dirty="0">
                <a:hlinkClick r:id="rId2"/>
              </a:rPr>
              <a:t>://</a:t>
            </a:r>
            <a:r>
              <a:rPr lang="hu-HU" dirty="0" smtClean="0">
                <a:hlinkClick r:id="rId2"/>
              </a:rPr>
              <a:t>www.tutorialspoint.com/jsf/jsf_life_cycle.htm</a:t>
            </a:r>
            <a:endParaRPr lang="hu-HU" dirty="0" smtClean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87302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553</TotalTime>
  <Words>192</Words>
  <Application>Microsoft Office PowerPoint</Application>
  <PresentationFormat>Diavetítés a képernyőre (16:9 oldalarány)</PresentationFormat>
  <Paragraphs>57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Office-téma</vt:lpstr>
      <vt:lpstr>PowerPoint bemutató</vt:lpstr>
      <vt:lpstr> JSF témakörök</vt:lpstr>
      <vt:lpstr>JSF architektúra</vt:lpstr>
      <vt:lpstr> JSF mint MVC keretrendszer</vt:lpstr>
      <vt:lpstr> JSF mint MVC keretrendszer</vt:lpstr>
      <vt:lpstr> HTML Rendering</vt:lpstr>
      <vt:lpstr> JSF Request életciklus</vt:lpstr>
      <vt:lpstr>JSF Request életciklus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Janos Pelsoczi</cp:lastModifiedBy>
  <cp:revision>102</cp:revision>
  <dcterms:created xsi:type="dcterms:W3CDTF">2015-01-25T18:30:45Z</dcterms:created>
  <dcterms:modified xsi:type="dcterms:W3CDTF">2016-03-25T21:41:20Z</dcterms:modified>
</cp:coreProperties>
</file>