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6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F4501-D987-4B16-B94F-AFF977438E67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1C79-DFDE-486F-A75A-2C5E17313F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63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kyong.com/tutorials/jsf-2-0-tutoria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6/javaserverfaces/2.1/docs/vdldocs/facele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sf/jsf_facelets_tags.htm" TargetMode="External"/><Relationship Id="rId2" Type="http://schemas.openxmlformats.org/officeDocument/2006/relationships/hyperlink" Target="http://www.tutorialspoint.com/jsf/jsf_basic_tags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utorialspoint.com/jsf/jsf_validation_tags.htm" TargetMode="External"/><Relationship Id="rId4" Type="http://schemas.openxmlformats.org/officeDocument/2006/relationships/hyperlink" Target="http://www.tutorialspoint.com/jsf/jsf_convertor_tags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sz="2000" dirty="0" smtClean="0"/>
              <a:t>JSF – Tag </a:t>
            </a:r>
            <a:r>
              <a:rPr lang="hu-HU" sz="2000" dirty="0" err="1" smtClean="0"/>
              <a:t>Libraries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Üzenetek</a:t>
            </a:r>
            <a:endParaRPr lang="hu-HU" dirty="0"/>
          </a:p>
        </p:txBody>
      </p:sp>
      <p:sp>
        <p:nvSpPr>
          <p:cNvPr id="3" name="Tartalom helye 3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hu-HU" dirty="0" err="1" smtClean="0"/>
              <a:t>FacesMessage</a:t>
            </a:r>
            <a:endParaRPr lang="hu-HU" dirty="0"/>
          </a:p>
          <a:p>
            <a:pPr lvl="1"/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FacesMessage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FacesMessage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detail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FacesMessage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FacesMessage.Severity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detail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u-HU" dirty="0">
                <a:latin typeface="Calibri"/>
              </a:rPr>
              <a:t/>
            </a:r>
            <a:br>
              <a:rPr lang="hu-HU" dirty="0">
                <a:latin typeface="Calibri"/>
              </a:rPr>
            </a:br>
            <a:r>
              <a:rPr lang="hu-HU" dirty="0">
                <a:solidFill>
                  <a:srgbClr val="7F7F7F"/>
                </a:solidFill>
                <a:latin typeface="Calibri"/>
              </a:rPr>
              <a:t>A </a:t>
            </a:r>
            <a:r>
              <a:rPr lang="hu-HU" dirty="0" err="1">
                <a:solidFill>
                  <a:srgbClr val="7F7F7F"/>
                </a:solidFill>
                <a:latin typeface="Calibri"/>
              </a:rPr>
              <a:t>validáció</a:t>
            </a:r>
            <a:r>
              <a:rPr lang="hu-HU" dirty="0">
                <a:solidFill>
                  <a:srgbClr val="7F7F7F"/>
                </a:solidFill>
                <a:latin typeface="Calibri"/>
              </a:rPr>
              <a:t> eredményének szöveges megjelenítése üzenetként</a:t>
            </a:r>
            <a:r>
              <a:rPr lang="hu-HU" dirty="0" smtClean="0">
                <a:solidFill>
                  <a:srgbClr val="7F7F7F"/>
                </a:solidFill>
                <a:latin typeface="Calibri"/>
              </a:rPr>
              <a:t>.</a:t>
            </a:r>
          </a:p>
          <a:p>
            <a:pPr lvl="1"/>
            <a:r>
              <a:rPr lang="hu-HU" dirty="0" smtClean="0">
                <a:latin typeface="Calibri"/>
              </a:rPr>
              <a:t>Üzenetek létrehozása i18n-nel</a:t>
            </a:r>
            <a:r>
              <a:rPr lang="hu-HU" dirty="0">
                <a:latin typeface="Calibri"/>
              </a:rPr>
              <a:t/>
            </a:r>
            <a:br>
              <a:rPr lang="hu-HU" dirty="0">
                <a:latin typeface="Calibri"/>
              </a:rPr>
            </a:b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ResourceBundle.getBundle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  <a:b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msgStr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bundle.getString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FacesMessage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msgStr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FacesContext.getCurrentInstance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addMessage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(null,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facesMessage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1148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735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Üzenetek </a:t>
            </a:r>
            <a:r>
              <a:rPr lang="hu-HU" dirty="0"/>
              <a:t>megjelenítése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0" y="1144301"/>
            <a:ext cx="7406640" cy="3450308"/>
          </a:xfrm>
        </p:spPr>
        <p:txBody>
          <a:bodyPr>
            <a:normAutofit fontScale="92500" lnSpcReduction="10000"/>
          </a:bodyPr>
          <a:lstStyle/>
          <a:p>
            <a:pPr lvl="0"/>
            <a:endParaRPr lang="hu-HU" dirty="0" smtClean="0">
              <a:latin typeface="Calibri"/>
            </a:endParaRPr>
          </a:p>
          <a:p>
            <a:pPr lvl="0"/>
            <a:r>
              <a:rPr lang="hu-HU" dirty="0" smtClean="0">
                <a:latin typeface="Calibri"/>
              </a:rPr>
              <a:t> </a:t>
            </a:r>
            <a:r>
              <a:rPr lang="hu-HU" dirty="0">
                <a:latin typeface="Calibri"/>
              </a:rPr>
              <a:t>h:message</a:t>
            </a:r>
          </a:p>
          <a:p>
            <a:pPr lvl="1"/>
            <a:r>
              <a:rPr lang="hu-HU" b="1" dirty="0" err="1">
                <a:latin typeface="Calibri"/>
              </a:rPr>
              <a:t>for</a:t>
            </a:r>
            <a:r>
              <a:rPr lang="hu-HU" dirty="0">
                <a:latin typeface="Calibri"/>
              </a:rPr>
              <a:t> = "</a:t>
            </a:r>
            <a:r>
              <a:rPr lang="hu-HU" dirty="0" err="1">
                <a:latin typeface="Calibri"/>
              </a:rPr>
              <a:t>fooInputId</a:t>
            </a:r>
            <a:r>
              <a:rPr lang="hu-HU" dirty="0">
                <a:latin typeface="Calibri"/>
              </a:rPr>
              <a:t>"</a:t>
            </a:r>
          </a:p>
          <a:p>
            <a:pPr lvl="1"/>
            <a:r>
              <a:rPr lang="hu-HU" b="1" dirty="0" err="1">
                <a:latin typeface="Calibri"/>
              </a:rPr>
              <a:t>showDetail</a:t>
            </a:r>
            <a:r>
              <a:rPr lang="hu-HU" dirty="0">
                <a:latin typeface="Calibri"/>
              </a:rPr>
              <a:t> = "</a:t>
            </a:r>
            <a:r>
              <a:rPr lang="hu-HU" dirty="0" err="1">
                <a:latin typeface="Calibri"/>
              </a:rPr>
              <a:t>true</a:t>
            </a:r>
            <a:r>
              <a:rPr lang="hu-HU" dirty="0">
                <a:latin typeface="Calibri"/>
              </a:rPr>
              <a:t>"</a:t>
            </a:r>
          </a:p>
          <a:p>
            <a:pPr lvl="1"/>
            <a:r>
              <a:rPr lang="hu-HU" b="1" dirty="0" err="1">
                <a:latin typeface="Calibri"/>
              </a:rPr>
              <a:t>showSummary</a:t>
            </a:r>
            <a:r>
              <a:rPr lang="hu-HU" dirty="0">
                <a:latin typeface="Calibri"/>
              </a:rPr>
              <a:t> = "</a:t>
            </a:r>
            <a:r>
              <a:rPr lang="hu-HU" dirty="0" err="1">
                <a:latin typeface="Calibri"/>
              </a:rPr>
              <a:t>true</a:t>
            </a:r>
            <a:r>
              <a:rPr lang="hu-HU" dirty="0">
                <a:latin typeface="Calibri"/>
              </a:rPr>
              <a:t>"</a:t>
            </a:r>
          </a:p>
          <a:p>
            <a:pPr lvl="1"/>
            <a:r>
              <a:rPr lang="hu-HU" b="1" dirty="0" err="1">
                <a:latin typeface="Calibri"/>
              </a:rPr>
              <a:t>fatal</a:t>
            </a:r>
            <a:r>
              <a:rPr lang="hu-HU" dirty="0">
                <a:latin typeface="Calibri"/>
              </a:rPr>
              <a:t>…, </a:t>
            </a:r>
            <a:r>
              <a:rPr lang="hu-HU" b="1" dirty="0" err="1">
                <a:latin typeface="Calibri"/>
              </a:rPr>
              <a:t>error</a:t>
            </a:r>
            <a:r>
              <a:rPr lang="hu-HU" dirty="0">
                <a:latin typeface="Calibri"/>
              </a:rPr>
              <a:t>…, </a:t>
            </a:r>
            <a:r>
              <a:rPr lang="hu-HU" b="1" dirty="0" err="1">
                <a:latin typeface="Calibri"/>
              </a:rPr>
              <a:t>warn</a:t>
            </a:r>
            <a:r>
              <a:rPr lang="hu-HU" dirty="0">
                <a:latin typeface="Calibri"/>
              </a:rPr>
              <a:t>…, </a:t>
            </a:r>
            <a:r>
              <a:rPr lang="hu-HU" b="1" dirty="0" err="1">
                <a:latin typeface="Calibri"/>
              </a:rPr>
              <a:t>info</a:t>
            </a:r>
            <a:r>
              <a:rPr lang="hu-HU" dirty="0">
                <a:latin typeface="Calibri"/>
              </a:rPr>
              <a:t>… </a:t>
            </a:r>
            <a:r>
              <a:rPr lang="hu-HU" b="1" dirty="0" err="1">
                <a:latin typeface="Calibri"/>
              </a:rPr>
              <a:t>Style</a:t>
            </a:r>
            <a:r>
              <a:rPr lang="hu-HU" dirty="0">
                <a:latin typeface="Calibri"/>
              </a:rPr>
              <a:t> &amp; </a:t>
            </a:r>
            <a:r>
              <a:rPr lang="hu-HU" b="1" dirty="0" err="1">
                <a:latin typeface="Calibri"/>
              </a:rPr>
              <a:t>Class</a:t>
            </a:r>
            <a:r>
              <a:rPr lang="hu-HU" dirty="0">
                <a:latin typeface="Calibri"/>
              </a:rPr>
              <a:t> attribútumok</a:t>
            </a:r>
          </a:p>
          <a:p>
            <a:pPr lvl="0"/>
            <a:r>
              <a:rPr lang="hu-HU" dirty="0"/>
              <a:t> </a:t>
            </a:r>
            <a:r>
              <a:rPr lang="hu-HU" dirty="0">
                <a:latin typeface="Calibri"/>
              </a:rPr>
              <a:t>h:messages</a:t>
            </a:r>
          </a:p>
          <a:p>
            <a:pPr lvl="1"/>
            <a:r>
              <a:rPr lang="hu-HU" dirty="0">
                <a:latin typeface="Calibri"/>
              </a:rPr>
              <a:t>+ </a:t>
            </a:r>
            <a:r>
              <a:rPr lang="hu-HU" b="1" dirty="0" err="1">
                <a:latin typeface="Calibri"/>
              </a:rPr>
              <a:t>globalOnly</a:t>
            </a:r>
            <a:r>
              <a:rPr lang="hu-HU" dirty="0">
                <a:latin typeface="Calibri"/>
              </a:rPr>
              <a:t> = "</a:t>
            </a:r>
            <a:r>
              <a:rPr lang="hu-HU" dirty="0" err="1">
                <a:latin typeface="Calibri"/>
              </a:rPr>
              <a:t>true</a:t>
            </a:r>
            <a:r>
              <a:rPr lang="hu-HU" dirty="0">
                <a:latin typeface="Calibri"/>
              </a:rPr>
              <a:t>"</a:t>
            </a:r>
          </a:p>
          <a:p>
            <a:pPr lvl="1"/>
            <a:r>
              <a:rPr lang="hu-HU" dirty="0">
                <a:latin typeface="Calibri"/>
              </a:rPr>
              <a:t>+ </a:t>
            </a:r>
            <a:r>
              <a:rPr lang="hu-HU" b="1" dirty="0" err="1">
                <a:latin typeface="Calibri"/>
              </a:rPr>
              <a:t>layout</a:t>
            </a:r>
            <a:r>
              <a:rPr lang="hu-HU" dirty="0">
                <a:latin typeface="Calibri"/>
              </a:rPr>
              <a:t> = "</a:t>
            </a:r>
            <a:r>
              <a:rPr lang="hu-HU" dirty="0" err="1">
                <a:latin typeface="Calibri"/>
              </a:rPr>
              <a:t>table</a:t>
            </a:r>
            <a:r>
              <a:rPr lang="hu-HU" dirty="0">
                <a:latin typeface="Calibri"/>
              </a:rPr>
              <a:t>|</a:t>
            </a:r>
            <a:r>
              <a:rPr lang="hu-HU" dirty="0" err="1">
                <a:latin typeface="Calibri"/>
              </a:rPr>
              <a:t>list</a:t>
            </a:r>
            <a:r>
              <a:rPr lang="hu-HU" dirty="0">
                <a:latin typeface="Calibri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59676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Template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0" y="1246200"/>
            <a:ext cx="7406640" cy="3740304"/>
          </a:xfrm>
        </p:spPr>
        <p:txBody>
          <a:bodyPr/>
          <a:lstStyle/>
          <a:p>
            <a:pPr lvl="0"/>
            <a:r>
              <a:rPr lang="hu-HU"/>
              <a:t>JSF Facelet taglib – template tag</a:t>
            </a:r>
          </a:p>
          <a:p>
            <a:pPr lvl="0"/>
            <a:r>
              <a:rPr lang="hu-HU">
                <a:latin typeface="Calibri"/>
              </a:rPr>
              <a:t>ui:insert</a:t>
            </a:r>
            <a:endParaRPr lang="hu-HU"/>
          </a:p>
          <a:p>
            <a:pPr lvl="1"/>
            <a:r>
              <a:rPr lang="hu-HU"/>
              <a:t>Megadjuk a </a:t>
            </a:r>
            <a:r>
              <a:rPr lang="hu-HU">
                <a:latin typeface="Calibri"/>
              </a:rPr>
              <a:t>name </a:t>
            </a:r>
            <a:r>
              <a:rPr lang="hu-HU"/>
              <a:t>attribútumot</a:t>
            </a:r>
          </a:p>
          <a:p>
            <a:pPr lvl="1"/>
            <a:r>
              <a:rPr lang="hu-HU"/>
              <a:t>Ezt fogja cserélni a konkrét oldalban definiált </a:t>
            </a:r>
            <a:r>
              <a:rPr lang="hu-HU">
                <a:latin typeface="Calibri"/>
              </a:rPr>
              <a:t>ui:define</a:t>
            </a:r>
            <a:r>
              <a:rPr lang="hu-HU"/>
              <a:t> tag</a:t>
            </a:r>
          </a:p>
          <a:p>
            <a:pPr lvl="1"/>
            <a:endParaRPr lang="hu-HU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11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Template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0" y="869012"/>
            <a:ext cx="7406640" cy="3740304"/>
          </a:xfrm>
        </p:spPr>
        <p:txBody>
          <a:bodyPr>
            <a:normAutofit fontScale="92500" lnSpcReduction="10000"/>
          </a:bodyPr>
          <a:lstStyle/>
          <a:p>
            <a:pPr lvl="0"/>
            <a:endParaRPr lang="hu-HU" dirty="0" smtClean="0"/>
          </a:p>
          <a:p>
            <a:pPr lvl="0"/>
            <a:r>
              <a:rPr lang="hu-HU" dirty="0" smtClean="0"/>
              <a:t>JSF </a:t>
            </a:r>
            <a:r>
              <a:rPr lang="hu-HU" dirty="0" err="1"/>
              <a:t>Facelet</a:t>
            </a:r>
            <a:r>
              <a:rPr lang="hu-HU" dirty="0"/>
              <a:t> </a:t>
            </a:r>
            <a:r>
              <a:rPr lang="hu-HU" dirty="0" err="1"/>
              <a:t>taglib</a:t>
            </a:r>
            <a:r>
              <a:rPr lang="hu-HU" dirty="0"/>
              <a:t> – konkrét oldalban használ </a:t>
            </a:r>
            <a:r>
              <a:rPr lang="hu-HU" dirty="0" err="1"/>
              <a:t>tagek</a:t>
            </a:r>
            <a:endParaRPr lang="hu-HU" dirty="0"/>
          </a:p>
          <a:p>
            <a:pPr lvl="0"/>
            <a:r>
              <a:rPr lang="hu-HU" dirty="0" err="1">
                <a:latin typeface="Calibri"/>
              </a:rPr>
              <a:t>ui</a:t>
            </a:r>
            <a:r>
              <a:rPr lang="hu-HU" dirty="0">
                <a:latin typeface="Calibri"/>
              </a:rPr>
              <a:t>:</a:t>
            </a:r>
            <a:r>
              <a:rPr lang="hu-HU" dirty="0" err="1">
                <a:latin typeface="Calibri"/>
              </a:rPr>
              <a:t>define</a:t>
            </a:r>
            <a:endParaRPr lang="hu-HU" dirty="0">
              <a:latin typeface="Calibri"/>
            </a:endParaRPr>
          </a:p>
          <a:p>
            <a:pPr lvl="1"/>
            <a:r>
              <a:rPr lang="hu-HU" dirty="0"/>
              <a:t>A </a:t>
            </a:r>
            <a:r>
              <a:rPr lang="hu-HU" dirty="0" err="1"/>
              <a:t>name</a:t>
            </a:r>
            <a:r>
              <a:rPr lang="hu-HU" dirty="0"/>
              <a:t> attribútummal hivatkozzuk az </a:t>
            </a:r>
            <a:r>
              <a:rPr lang="hu-HU" dirty="0" err="1">
                <a:latin typeface="Calibri"/>
              </a:rPr>
              <a:t>ui</a:t>
            </a:r>
            <a:r>
              <a:rPr lang="hu-HU" dirty="0">
                <a:latin typeface="Calibri"/>
              </a:rPr>
              <a:t>:</a:t>
            </a:r>
            <a:r>
              <a:rPr lang="hu-HU" dirty="0" err="1">
                <a:latin typeface="Calibri"/>
              </a:rPr>
              <a:t>insert</a:t>
            </a:r>
            <a:r>
              <a:rPr lang="hu-HU" dirty="0">
                <a:latin typeface="Calibri"/>
              </a:rPr>
              <a:t> </a:t>
            </a:r>
            <a:r>
              <a:rPr lang="hu-HU" dirty="0" err="1">
                <a:latin typeface="Calibri"/>
              </a:rPr>
              <a:t>name</a:t>
            </a:r>
            <a:r>
              <a:rPr lang="hu-HU" dirty="0">
                <a:latin typeface="Calibri"/>
              </a:rPr>
              <a:t> </a:t>
            </a:r>
            <a:r>
              <a:rPr lang="hu-HU" dirty="0"/>
              <a:t>attribútumát.</a:t>
            </a:r>
          </a:p>
          <a:p>
            <a:pPr lvl="1"/>
            <a:r>
              <a:rPr lang="hu-HU" dirty="0"/>
              <a:t>A tényleges tartalmat fogja beilleszteni a </a:t>
            </a:r>
            <a:r>
              <a:rPr lang="hu-HU" dirty="0" err="1"/>
              <a:t>template-be</a:t>
            </a:r>
            <a:r>
              <a:rPr lang="hu-HU" dirty="0"/>
              <a:t>, oda, ahol a </a:t>
            </a:r>
            <a:r>
              <a:rPr lang="hu-HU" dirty="0" err="1">
                <a:latin typeface="Calibri"/>
              </a:rPr>
              <a:t>ui</a:t>
            </a:r>
            <a:r>
              <a:rPr lang="hu-HU" dirty="0">
                <a:latin typeface="Calibri"/>
              </a:rPr>
              <a:t>:</a:t>
            </a:r>
            <a:r>
              <a:rPr lang="hu-HU" dirty="0" err="1">
                <a:latin typeface="Calibri"/>
              </a:rPr>
              <a:t>insert</a:t>
            </a:r>
            <a:r>
              <a:rPr lang="hu-HU" dirty="0"/>
              <a:t> tag található</a:t>
            </a:r>
          </a:p>
          <a:p>
            <a:pPr lvl="0"/>
            <a:r>
              <a:rPr lang="hu-HU" dirty="0" err="1">
                <a:latin typeface="Calibri"/>
              </a:rPr>
              <a:t>ui</a:t>
            </a:r>
            <a:r>
              <a:rPr lang="hu-HU" dirty="0">
                <a:latin typeface="Calibri"/>
              </a:rPr>
              <a:t>:</a:t>
            </a:r>
            <a:r>
              <a:rPr lang="hu-HU" dirty="0" err="1">
                <a:latin typeface="Calibri"/>
              </a:rPr>
              <a:t>composition</a:t>
            </a:r>
            <a:endParaRPr lang="hu-HU" dirty="0">
              <a:latin typeface="Calibri"/>
            </a:endParaRPr>
          </a:p>
          <a:p>
            <a:pPr lvl="1"/>
            <a:r>
              <a:rPr lang="hu-HU" dirty="0"/>
              <a:t>A </a:t>
            </a:r>
            <a:r>
              <a:rPr lang="hu-HU" dirty="0" err="1"/>
              <a:t>template</a:t>
            </a:r>
            <a:r>
              <a:rPr lang="hu-HU" dirty="0"/>
              <a:t> attribútummal adjuk meg a </a:t>
            </a:r>
            <a:r>
              <a:rPr lang="hu-HU" dirty="0" err="1"/>
              <a:t>template-t</a:t>
            </a:r>
            <a:endParaRPr lang="hu-HU" dirty="0"/>
          </a:p>
          <a:p>
            <a:pPr lvl="1"/>
            <a:r>
              <a:rPr lang="hu-HU" dirty="0" err="1">
                <a:latin typeface="Calibri"/>
              </a:rPr>
              <a:t>ui</a:t>
            </a:r>
            <a:r>
              <a:rPr lang="hu-HU" dirty="0">
                <a:latin typeface="Calibri"/>
              </a:rPr>
              <a:t>:</a:t>
            </a:r>
            <a:r>
              <a:rPr lang="hu-HU" dirty="0" err="1">
                <a:latin typeface="Calibri"/>
              </a:rPr>
              <a:t>define</a:t>
            </a:r>
            <a:r>
              <a:rPr lang="hu-HU" dirty="0"/>
              <a:t> </a:t>
            </a:r>
            <a:r>
              <a:rPr lang="hu-HU" dirty="0" err="1"/>
              <a:t>tageket</a:t>
            </a:r>
            <a:r>
              <a:rPr lang="hu-HU" dirty="0"/>
              <a:t> fogunk vele össze</a:t>
            </a:r>
          </a:p>
          <a:p>
            <a:pPr lvl="1"/>
            <a:endParaRPr lang="hu-HU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578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A </a:t>
            </a:r>
            <a:r>
              <a:rPr lang="hu-HU" dirty="0" err="1"/>
              <a:t>Template</a:t>
            </a:r>
            <a:r>
              <a:rPr lang="hu-HU" dirty="0"/>
              <a:t> oldal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0" y="760258"/>
            <a:ext cx="7406640" cy="3834359"/>
          </a:xfrm>
        </p:spPr>
        <p:txBody>
          <a:bodyPr/>
          <a:lstStyle/>
          <a:p>
            <a:pPr marL="411480" lvl="1" indent="0">
              <a:buNone/>
            </a:pPr>
            <a:endParaRPr lang="hu-HU" sz="1620" b="1" dirty="0" smtClean="0">
              <a:latin typeface="Calibri"/>
            </a:endParaRPr>
          </a:p>
          <a:p>
            <a:pPr marL="411480" lvl="1" indent="0">
              <a:buNone/>
            </a:pPr>
            <a:endParaRPr lang="hu-HU" sz="1620" b="1" dirty="0" smtClean="0">
              <a:latin typeface="Calibri"/>
            </a:endParaRPr>
          </a:p>
          <a:p>
            <a:pPr marL="411480" lvl="1" indent="0">
              <a:buNone/>
            </a:pPr>
            <a:r>
              <a:rPr lang="hu-HU" sz="1620" b="1" dirty="0" smtClean="0">
                <a:latin typeface="Calibri"/>
              </a:rPr>
              <a:t>…</a:t>
            </a:r>
            <a:endParaRPr lang="hu-HU" sz="1620" b="1" dirty="0">
              <a:latin typeface="Calibri"/>
            </a:endParaRPr>
          </a:p>
          <a:p>
            <a:pPr marL="411480" lvl="1" indent="0">
              <a:buNone/>
            </a:pPr>
            <a:r>
              <a:rPr lang="hu-HU" sz="1620" dirty="0">
                <a:latin typeface="Calibri"/>
              </a:rPr>
              <a:t>	</a:t>
            </a:r>
            <a:r>
              <a:rPr lang="hu-HU" sz="1620" dirty="0" smtClean="0">
                <a:latin typeface="Calibri"/>
              </a:rPr>
              <a:t>&lt;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insert</a:t>
            </a:r>
            <a:r>
              <a:rPr lang="hu-HU" sz="1620" b="1" dirty="0">
                <a:latin typeface="Calibri"/>
              </a:rPr>
              <a:t> </a:t>
            </a:r>
            <a:r>
              <a:rPr lang="hu-HU" sz="1620" b="1" dirty="0" err="1">
                <a:latin typeface="Calibri"/>
              </a:rPr>
              <a:t>name</a:t>
            </a:r>
            <a:r>
              <a:rPr lang="hu-HU" sz="1620" b="1" dirty="0">
                <a:latin typeface="Calibri"/>
              </a:rPr>
              <a:t>="</a:t>
            </a:r>
            <a:r>
              <a:rPr lang="hu-HU" sz="1620" b="1" dirty="0" err="1">
                <a:latin typeface="Calibri"/>
              </a:rPr>
              <a:t>header</a:t>
            </a:r>
            <a:r>
              <a:rPr lang="hu-HU" sz="1620" b="1" dirty="0">
                <a:latin typeface="Calibri"/>
              </a:rPr>
              <a:t>"</a:t>
            </a:r>
            <a:r>
              <a:rPr lang="hu-HU" sz="1620" dirty="0">
                <a:latin typeface="Calibri"/>
              </a:rPr>
              <a:t>&gt;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		DEFAULT HEADER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	</a:t>
            </a:r>
            <a:r>
              <a:rPr lang="hu-HU" sz="1620" b="1" dirty="0">
                <a:latin typeface="Calibri"/>
              </a:rPr>
              <a:t>&lt;/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insert</a:t>
            </a:r>
            <a:r>
              <a:rPr lang="hu-HU" sz="1620" b="1" dirty="0">
                <a:latin typeface="Calibri"/>
              </a:rPr>
              <a:t>&gt;</a:t>
            </a:r>
          </a:p>
          <a:p>
            <a:pPr marL="411480" lvl="1" indent="0">
              <a:buNone/>
            </a:pPr>
            <a:r>
              <a:rPr lang="hu-HU" sz="1620" b="1" dirty="0">
                <a:latin typeface="Calibri"/>
              </a:rPr>
              <a:t>…</a:t>
            </a:r>
            <a:br>
              <a:rPr lang="hu-HU" sz="1620" b="1" dirty="0">
                <a:latin typeface="Calibri"/>
              </a:rPr>
            </a:br>
            <a:r>
              <a:rPr lang="hu-HU" sz="1620" dirty="0">
                <a:latin typeface="Calibri"/>
              </a:rPr>
              <a:t>	&lt;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insert</a:t>
            </a:r>
            <a:r>
              <a:rPr lang="hu-HU" sz="1620" b="1" dirty="0">
                <a:latin typeface="Calibri"/>
              </a:rPr>
              <a:t> </a:t>
            </a:r>
            <a:r>
              <a:rPr lang="hu-HU" sz="1620" b="1" dirty="0" err="1">
                <a:latin typeface="Calibri"/>
              </a:rPr>
              <a:t>name</a:t>
            </a:r>
            <a:r>
              <a:rPr lang="hu-HU" sz="1620" b="1" dirty="0">
                <a:latin typeface="Calibri"/>
              </a:rPr>
              <a:t>="</a:t>
            </a:r>
            <a:r>
              <a:rPr lang="hu-HU" sz="1620" b="1" dirty="0" err="1">
                <a:latin typeface="Calibri"/>
              </a:rPr>
              <a:t>content</a:t>
            </a:r>
            <a:r>
              <a:rPr lang="hu-HU" sz="1620" b="1" dirty="0">
                <a:latin typeface="Calibri"/>
              </a:rPr>
              <a:t>"</a:t>
            </a:r>
            <a:r>
              <a:rPr lang="hu-HU" sz="1620" dirty="0">
                <a:latin typeface="Calibri"/>
              </a:rPr>
              <a:t>&gt;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		DEFAULT CONTENT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	</a:t>
            </a:r>
            <a:r>
              <a:rPr lang="hu-HU" sz="1620" b="1" dirty="0">
                <a:latin typeface="Calibri"/>
              </a:rPr>
              <a:t>&lt;/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insert</a:t>
            </a:r>
            <a:r>
              <a:rPr lang="hu-HU" sz="1620" b="1" dirty="0">
                <a:latin typeface="Calibri"/>
              </a:rPr>
              <a:t>&gt;</a:t>
            </a:r>
          </a:p>
          <a:p>
            <a:pPr marL="411480" lvl="1" indent="0">
              <a:buNone/>
            </a:pPr>
            <a:r>
              <a:rPr lang="hu-HU" sz="1620" b="1" dirty="0">
                <a:latin typeface="Calibri"/>
              </a:rPr>
              <a:t>…</a:t>
            </a:r>
            <a:r>
              <a:rPr lang="hu-HU" sz="1620" dirty="0">
                <a:latin typeface="Calibri"/>
              </a:rPr>
              <a:t/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	&lt;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insert</a:t>
            </a:r>
            <a:r>
              <a:rPr lang="hu-HU" sz="1620" b="1" dirty="0">
                <a:latin typeface="Calibri"/>
              </a:rPr>
              <a:t> </a:t>
            </a:r>
            <a:r>
              <a:rPr lang="hu-HU" sz="1620" b="1" dirty="0" err="1">
                <a:latin typeface="Calibri"/>
              </a:rPr>
              <a:t>name</a:t>
            </a:r>
            <a:r>
              <a:rPr lang="hu-HU" sz="1620" b="1" dirty="0">
                <a:latin typeface="Calibri"/>
              </a:rPr>
              <a:t>="</a:t>
            </a:r>
            <a:r>
              <a:rPr lang="hu-HU" sz="1620" b="1" dirty="0" err="1">
                <a:latin typeface="Calibri"/>
              </a:rPr>
              <a:t>footer</a:t>
            </a:r>
            <a:r>
              <a:rPr lang="hu-HU" sz="1620" b="1" dirty="0">
                <a:latin typeface="Calibri"/>
              </a:rPr>
              <a:t>"</a:t>
            </a:r>
            <a:r>
              <a:rPr lang="hu-HU" sz="1620" dirty="0">
                <a:latin typeface="Calibri"/>
              </a:rPr>
              <a:t>&gt;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		DEFAULT FOOTER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	</a:t>
            </a:r>
            <a:r>
              <a:rPr lang="hu-HU" sz="1620" b="1" dirty="0">
                <a:latin typeface="Calibri"/>
              </a:rPr>
              <a:t>&lt;/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insert</a:t>
            </a:r>
            <a:r>
              <a:rPr lang="hu-HU" sz="1620" b="1" dirty="0">
                <a:latin typeface="Calibri"/>
              </a:rPr>
              <a:t>&gt;</a:t>
            </a:r>
            <a:br>
              <a:rPr lang="hu-HU" sz="1620" b="1" dirty="0">
                <a:latin typeface="Calibri"/>
              </a:rPr>
            </a:br>
            <a:r>
              <a:rPr lang="hu-HU" sz="1620" b="1" dirty="0">
                <a:latin typeface="Calibri"/>
              </a:rPr>
              <a:t>…</a:t>
            </a:r>
            <a:endParaRPr lang="hu-HU" sz="162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354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A </a:t>
            </a:r>
            <a:r>
              <a:rPr lang="hu-HU" dirty="0"/>
              <a:t>konkrét oldal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0" y="760258"/>
            <a:ext cx="7406640" cy="3834359"/>
          </a:xfrm>
        </p:spPr>
        <p:txBody>
          <a:bodyPr>
            <a:normAutofit fontScale="92500" lnSpcReduction="10000"/>
          </a:bodyPr>
          <a:lstStyle/>
          <a:p>
            <a:pPr marL="411480" lvl="1" indent="0">
              <a:buNone/>
            </a:pPr>
            <a:endParaRPr lang="hu-HU" sz="1620" b="1" dirty="0" smtClean="0">
              <a:latin typeface="Calibri"/>
            </a:endParaRPr>
          </a:p>
          <a:p>
            <a:pPr marL="411480" lvl="1" indent="0">
              <a:buNone/>
            </a:pPr>
            <a:endParaRPr lang="hu-HU" sz="1620" b="1" dirty="0" smtClean="0">
              <a:latin typeface="Calibri"/>
            </a:endParaRPr>
          </a:p>
          <a:p>
            <a:pPr marL="411480" lvl="1" indent="0">
              <a:buNone/>
            </a:pPr>
            <a:r>
              <a:rPr lang="hu-HU" sz="1620" b="1" dirty="0" smtClean="0">
                <a:latin typeface="Calibri"/>
              </a:rPr>
              <a:t>...</a:t>
            </a:r>
            <a:r>
              <a:rPr lang="hu-HU" sz="1620" dirty="0">
                <a:latin typeface="Calibri"/>
              </a:rPr>
              <a:t/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	</a:t>
            </a:r>
            <a:r>
              <a:rPr lang="hu-HU" sz="1620" b="1" dirty="0">
                <a:latin typeface="Calibri"/>
              </a:rPr>
              <a:t>&lt;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composition</a:t>
            </a:r>
            <a:r>
              <a:rPr lang="hu-HU" sz="1620" b="1" dirty="0">
                <a:latin typeface="Calibri"/>
              </a:rPr>
              <a:t> </a:t>
            </a:r>
            <a:r>
              <a:rPr lang="hu-HU" sz="1620" b="1" dirty="0" err="1">
                <a:latin typeface="Calibri"/>
              </a:rPr>
              <a:t>template</a:t>
            </a:r>
            <a:r>
              <a:rPr lang="hu-HU" sz="1620" b="1" dirty="0">
                <a:latin typeface="Calibri"/>
              </a:rPr>
              <a:t>="/</a:t>
            </a:r>
            <a:r>
              <a:rPr lang="hu-HU" sz="1620" b="1" dirty="0" err="1">
                <a:latin typeface="Calibri"/>
              </a:rPr>
              <a:t>templates</a:t>
            </a:r>
            <a:r>
              <a:rPr lang="hu-HU" sz="1620" b="1" dirty="0">
                <a:latin typeface="Calibri"/>
              </a:rPr>
              <a:t>/</a:t>
            </a:r>
            <a:r>
              <a:rPr lang="hu-HU" sz="1620" b="1" dirty="0" err="1">
                <a:latin typeface="Calibri"/>
              </a:rPr>
              <a:t>fooTemplate.xhtml</a:t>
            </a:r>
            <a:r>
              <a:rPr lang="hu-HU" sz="1620" b="1" dirty="0">
                <a:latin typeface="Calibri"/>
              </a:rPr>
              <a:t>"</a:t>
            </a:r>
            <a:r>
              <a:rPr lang="hu-HU" sz="1620" dirty="0">
                <a:latin typeface="Calibri"/>
              </a:rPr>
              <a:t>&gt;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		&lt;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define</a:t>
            </a:r>
            <a:r>
              <a:rPr lang="hu-HU" sz="1620" b="1" dirty="0">
                <a:latin typeface="Calibri"/>
              </a:rPr>
              <a:t> </a:t>
            </a:r>
            <a:r>
              <a:rPr lang="hu-HU" sz="1620" b="1" dirty="0" err="1">
                <a:latin typeface="Calibri"/>
              </a:rPr>
              <a:t>name</a:t>
            </a:r>
            <a:r>
              <a:rPr lang="hu-HU" sz="1620" b="1" dirty="0">
                <a:latin typeface="Calibri"/>
              </a:rPr>
              <a:t>="</a:t>
            </a:r>
            <a:r>
              <a:rPr lang="hu-HU" sz="1620" b="1" dirty="0" err="1">
                <a:latin typeface="Calibri"/>
              </a:rPr>
              <a:t>header</a:t>
            </a:r>
            <a:r>
              <a:rPr lang="hu-HU" sz="1620" b="1" dirty="0">
                <a:latin typeface="Calibri"/>
              </a:rPr>
              <a:t>"</a:t>
            </a:r>
            <a:r>
              <a:rPr lang="hu-HU" sz="1620" dirty="0">
                <a:latin typeface="Calibri"/>
              </a:rPr>
              <a:t>&gt;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		HEADER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		</a:t>
            </a:r>
            <a:r>
              <a:rPr lang="hu-HU" sz="1620" b="1" dirty="0">
                <a:latin typeface="Calibri"/>
              </a:rPr>
              <a:t>&lt;/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define</a:t>
            </a:r>
            <a:r>
              <a:rPr lang="hu-HU" sz="1620" b="1" dirty="0">
                <a:latin typeface="Calibri"/>
              </a:rPr>
              <a:t>&gt;</a:t>
            </a:r>
          </a:p>
          <a:p>
            <a:pPr marL="411480" lvl="1" indent="0">
              <a:buNone/>
            </a:pPr>
            <a:r>
              <a:rPr lang="hu-HU" dirty="0">
                <a:latin typeface="Calibri"/>
              </a:rPr>
              <a:t>		</a:t>
            </a:r>
            <a:r>
              <a:rPr lang="hu-HU" sz="1620" b="1" dirty="0">
                <a:latin typeface="Calibri"/>
              </a:rPr>
              <a:t>&lt;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define</a:t>
            </a:r>
            <a:r>
              <a:rPr lang="hu-HU" sz="1620" b="1" dirty="0">
                <a:latin typeface="Calibri"/>
              </a:rPr>
              <a:t> </a:t>
            </a:r>
            <a:r>
              <a:rPr lang="hu-HU" sz="1620" b="1" dirty="0" err="1">
                <a:latin typeface="Calibri"/>
              </a:rPr>
              <a:t>name</a:t>
            </a:r>
            <a:r>
              <a:rPr lang="hu-HU" sz="1620" b="1" dirty="0">
                <a:latin typeface="Calibri"/>
              </a:rPr>
              <a:t>="</a:t>
            </a:r>
            <a:r>
              <a:rPr lang="hu-HU" sz="1620" b="1" dirty="0" err="1">
                <a:latin typeface="Calibri"/>
              </a:rPr>
              <a:t>content</a:t>
            </a:r>
            <a:r>
              <a:rPr lang="hu-HU" sz="1620" b="1" dirty="0">
                <a:latin typeface="Calibri"/>
              </a:rPr>
              <a:t>"&gt;</a:t>
            </a:r>
            <a:br>
              <a:rPr lang="hu-HU" sz="1620" b="1" dirty="0">
                <a:latin typeface="Calibri"/>
              </a:rPr>
            </a:br>
            <a:r>
              <a:rPr lang="hu-HU" dirty="0">
                <a:latin typeface="Calibri"/>
              </a:rPr>
              <a:t>		CONTENT</a:t>
            </a:r>
            <a:br>
              <a:rPr lang="hu-HU" dirty="0">
                <a:latin typeface="Calibri"/>
              </a:rPr>
            </a:br>
            <a:r>
              <a:rPr lang="hu-HU" dirty="0">
                <a:latin typeface="Calibri"/>
              </a:rPr>
              <a:t>		</a:t>
            </a:r>
            <a:r>
              <a:rPr lang="hu-HU" sz="1620" b="1" dirty="0">
                <a:latin typeface="Calibri"/>
              </a:rPr>
              <a:t>&lt;/ 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define</a:t>
            </a:r>
            <a:r>
              <a:rPr lang="hu-HU" sz="1620" b="1" dirty="0">
                <a:latin typeface="Calibri"/>
              </a:rPr>
              <a:t> &gt;</a:t>
            </a:r>
          </a:p>
          <a:p>
            <a:pPr marL="411480" lvl="1" indent="0">
              <a:buNone/>
            </a:pPr>
            <a:r>
              <a:rPr lang="hu-HU" dirty="0">
                <a:latin typeface="Calibri"/>
              </a:rPr>
              <a:t>		</a:t>
            </a:r>
            <a:r>
              <a:rPr lang="hu-HU" sz="1620" b="1" dirty="0">
                <a:latin typeface="Calibri"/>
              </a:rPr>
              <a:t>&lt;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define</a:t>
            </a:r>
            <a:r>
              <a:rPr lang="hu-HU" sz="1620" b="1" dirty="0">
                <a:latin typeface="Calibri"/>
              </a:rPr>
              <a:t> </a:t>
            </a:r>
            <a:r>
              <a:rPr lang="hu-HU" sz="1620" b="1" dirty="0" err="1">
                <a:latin typeface="Calibri"/>
              </a:rPr>
              <a:t>name</a:t>
            </a:r>
            <a:r>
              <a:rPr lang="hu-HU" sz="1620" b="1" dirty="0">
                <a:latin typeface="Calibri"/>
              </a:rPr>
              <a:t>="</a:t>
            </a:r>
            <a:r>
              <a:rPr lang="hu-HU" sz="1620" b="1" dirty="0" err="1">
                <a:latin typeface="Calibri"/>
              </a:rPr>
              <a:t>footer</a:t>
            </a:r>
            <a:r>
              <a:rPr lang="hu-HU" sz="1620" b="1" dirty="0">
                <a:latin typeface="Calibri"/>
              </a:rPr>
              <a:t>"&gt;</a:t>
            </a:r>
            <a:br>
              <a:rPr lang="hu-HU" sz="1620" b="1" dirty="0">
                <a:latin typeface="Calibri"/>
              </a:rPr>
            </a:br>
            <a:r>
              <a:rPr lang="hu-HU" dirty="0">
                <a:latin typeface="Calibri"/>
              </a:rPr>
              <a:t>		FOOTER</a:t>
            </a:r>
            <a:br>
              <a:rPr lang="hu-HU" dirty="0">
                <a:latin typeface="Calibri"/>
              </a:rPr>
            </a:br>
            <a:r>
              <a:rPr lang="hu-HU" dirty="0">
                <a:latin typeface="Calibri"/>
              </a:rPr>
              <a:t>		</a:t>
            </a:r>
            <a:r>
              <a:rPr lang="hu-HU" sz="1620" b="1" dirty="0">
                <a:latin typeface="Calibri"/>
              </a:rPr>
              <a:t>&lt;/ 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define</a:t>
            </a:r>
            <a:r>
              <a:rPr lang="hu-HU" sz="1620" b="1" dirty="0">
                <a:latin typeface="Calibri"/>
              </a:rPr>
              <a:t> &gt;</a:t>
            </a:r>
            <a:br>
              <a:rPr lang="hu-HU" sz="1620" b="1" dirty="0">
                <a:latin typeface="Calibri"/>
              </a:rPr>
            </a:br>
            <a:r>
              <a:rPr lang="hu-HU" dirty="0">
                <a:latin typeface="Calibri"/>
              </a:rPr>
              <a:t>	</a:t>
            </a:r>
            <a:r>
              <a:rPr lang="hu-HU" sz="1620" b="1" dirty="0">
                <a:latin typeface="Calibri"/>
              </a:rPr>
              <a:t>&lt;/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composition</a:t>
            </a:r>
            <a:r>
              <a:rPr lang="hu-HU" sz="1620" b="1" dirty="0">
                <a:latin typeface="Calibri"/>
              </a:rPr>
              <a:t>&gt;</a:t>
            </a:r>
            <a:br>
              <a:rPr lang="hu-HU" sz="1620" b="1" dirty="0">
                <a:latin typeface="Calibri"/>
              </a:rPr>
            </a:br>
            <a:r>
              <a:rPr lang="hu-HU" sz="1620" b="1" dirty="0">
                <a:latin typeface="Calibri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9142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833535"/>
            <a:ext cx="6419073" cy="434481"/>
          </a:xfrm>
        </p:spPr>
        <p:txBody>
          <a:bodyPr>
            <a:normAutofit/>
          </a:bodyPr>
          <a:lstStyle/>
          <a:p>
            <a:r>
              <a:rPr lang="hu-HU" sz="2400" dirty="0" smtClean="0"/>
              <a:t>Linkek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http://www.mkyong.com/tutorials/jsf-2-0-tutorials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36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08653"/>
            <a:ext cx="6481277" cy="459364"/>
          </a:xfrm>
        </p:spPr>
        <p:txBody>
          <a:bodyPr>
            <a:normAutofit/>
          </a:bodyPr>
          <a:lstStyle/>
          <a:p>
            <a:r>
              <a:rPr lang="hu-HU" sz="2400" dirty="0" smtClean="0"/>
              <a:t>Elemkönyvtárak - Tag </a:t>
            </a:r>
            <a:r>
              <a:rPr lang="hu-HU" sz="2400" dirty="0" err="1" smtClean="0"/>
              <a:t>Libraries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2400" dirty="0" err="1" smtClean="0"/>
              <a:t>xmlns</a:t>
            </a:r>
            <a:r>
              <a:rPr lang="hu-HU" sz="2400" dirty="0" smtClean="0"/>
              <a:t>:</a:t>
            </a:r>
            <a:r>
              <a:rPr lang="hu-HU" sz="2400" dirty="0" err="1" smtClean="0"/>
              <a:t>composite</a:t>
            </a:r>
            <a:r>
              <a:rPr lang="hu-HU" sz="2400" dirty="0"/>
              <a:t>="http://java.sun.com/jsf/composite"</a:t>
            </a:r>
            <a:endParaRPr lang="hu-HU" sz="2400" dirty="0" smtClean="0"/>
          </a:p>
          <a:p>
            <a:r>
              <a:rPr lang="hu-HU" sz="2400" dirty="0" err="1" smtClean="0"/>
              <a:t>xmlns</a:t>
            </a:r>
            <a:r>
              <a:rPr lang="hu-HU" sz="2400" dirty="0" smtClean="0"/>
              <a:t>:f</a:t>
            </a:r>
            <a:r>
              <a:rPr lang="hu-HU" sz="2400" dirty="0"/>
              <a:t>="http://java.sun.com/jsf/core"</a:t>
            </a:r>
            <a:endParaRPr lang="hu-HU" sz="2400" dirty="0" smtClean="0"/>
          </a:p>
          <a:p>
            <a:r>
              <a:rPr lang="hu-HU" sz="2400" dirty="0" err="1" smtClean="0"/>
              <a:t>xmlns</a:t>
            </a:r>
            <a:r>
              <a:rPr lang="hu-HU" sz="2400" dirty="0" smtClean="0"/>
              <a:t>:h</a:t>
            </a:r>
            <a:r>
              <a:rPr lang="hu-HU" sz="2400" dirty="0"/>
              <a:t>="http://java.sun.com/jsf/html"</a:t>
            </a:r>
            <a:endParaRPr lang="hu-HU" sz="2400" dirty="0" smtClean="0"/>
          </a:p>
          <a:p>
            <a:r>
              <a:rPr lang="hu-HU" sz="2400" dirty="0" smtClean="0"/>
              <a:t>JSTL </a:t>
            </a:r>
            <a:r>
              <a:rPr lang="hu-HU" sz="2400" dirty="0" err="1" smtClean="0"/>
              <a:t>Core</a:t>
            </a:r>
            <a:r>
              <a:rPr lang="hu-HU" sz="2400" dirty="0"/>
              <a:t> - </a:t>
            </a:r>
            <a:r>
              <a:rPr lang="hu-HU" sz="2400" dirty="0" err="1"/>
              <a:t>xmlns</a:t>
            </a:r>
            <a:r>
              <a:rPr lang="hu-HU" sz="2400" dirty="0"/>
              <a:t>:c="http://java.sun.com/jsp/jstl/core"</a:t>
            </a:r>
            <a:endParaRPr lang="hu-HU" sz="2400" dirty="0" smtClean="0"/>
          </a:p>
          <a:p>
            <a:r>
              <a:rPr lang="hu-HU" sz="2400" dirty="0" smtClean="0"/>
              <a:t>JSTL </a:t>
            </a:r>
            <a:r>
              <a:rPr lang="hu-HU" sz="2400" dirty="0" err="1" smtClean="0"/>
              <a:t>Functions</a:t>
            </a:r>
            <a:r>
              <a:rPr lang="hu-HU" sz="2400" dirty="0"/>
              <a:t> - </a:t>
            </a:r>
            <a:r>
              <a:rPr lang="hu-HU" sz="2400" dirty="0" err="1"/>
              <a:t>xmlns</a:t>
            </a:r>
            <a:r>
              <a:rPr lang="hu-HU" sz="2400" dirty="0"/>
              <a:t>:</a:t>
            </a:r>
            <a:r>
              <a:rPr lang="hu-HU" sz="2400" dirty="0" err="1"/>
              <a:t>fn</a:t>
            </a:r>
            <a:r>
              <a:rPr lang="hu-HU" sz="2400" dirty="0"/>
              <a:t>="http://java.sun.com/jsp/jstl/functions"</a:t>
            </a:r>
            <a:endParaRPr lang="hu-HU" sz="2400" dirty="0" smtClean="0"/>
          </a:p>
          <a:p>
            <a:r>
              <a:rPr lang="hu-HU" sz="2400" dirty="0" err="1" smtClean="0"/>
              <a:t>ui</a:t>
            </a:r>
            <a:r>
              <a:rPr lang="hu-HU" sz="2400" dirty="0"/>
              <a:t> - </a:t>
            </a:r>
            <a:r>
              <a:rPr lang="hu-HU" sz="2400" dirty="0" err="1"/>
              <a:t>xmlns</a:t>
            </a:r>
            <a:r>
              <a:rPr lang="hu-HU" sz="2400" dirty="0"/>
              <a:t>:</a:t>
            </a:r>
            <a:r>
              <a:rPr lang="hu-HU" sz="2400" dirty="0" err="1"/>
              <a:t>ui</a:t>
            </a:r>
            <a:r>
              <a:rPr lang="hu-HU" sz="2400" dirty="0"/>
              <a:t>="http://</a:t>
            </a:r>
            <a:r>
              <a:rPr lang="hu-HU" sz="2400" dirty="0" smtClean="0"/>
              <a:t>java.sun.com/jsf/facelets</a:t>
            </a:r>
            <a:r>
              <a:rPr lang="hu-HU" sz="2400" dirty="0"/>
              <a:t>"</a:t>
            </a:r>
            <a:endParaRPr lang="hu-HU" sz="2400" dirty="0" smtClean="0"/>
          </a:p>
          <a:p>
            <a:r>
              <a:rPr lang="hu-HU" dirty="0">
                <a:hlinkClick r:id="rId2"/>
              </a:rPr>
              <a:t>http://docs.oracle.com/javaee/6/javaserverfaces/2.1/docs/vdldocs/facelets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30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96211"/>
            <a:ext cx="6499938" cy="471805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Alapvető komponensek (h,f,</a:t>
            </a:r>
            <a:r>
              <a:rPr lang="hu-HU" sz="2400" dirty="0" err="1" smtClean="0"/>
              <a:t>ui</a:t>
            </a:r>
            <a:r>
              <a:rPr lang="hu-HU" sz="2400" dirty="0" smtClean="0"/>
              <a:t>)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www.tutorialspoint.com/jsf/jsf_basic_tags.htm</a:t>
            </a:r>
            <a:endParaRPr lang="hu-HU" dirty="0" smtClean="0"/>
          </a:p>
          <a:p>
            <a:r>
              <a:rPr lang="hu-HU" dirty="0">
                <a:hlinkClick r:id="rId3"/>
              </a:rPr>
              <a:t>http://</a:t>
            </a:r>
            <a:r>
              <a:rPr lang="hu-HU" dirty="0" smtClean="0">
                <a:hlinkClick r:id="rId3"/>
              </a:rPr>
              <a:t>www.tutorialspoint.com/jsf/jsf_facelets_tags.htm</a:t>
            </a:r>
            <a:endParaRPr lang="hu-HU" dirty="0" smtClean="0"/>
          </a:p>
          <a:p>
            <a:r>
              <a:rPr lang="hu-HU" dirty="0">
                <a:hlinkClick r:id="rId4"/>
              </a:rPr>
              <a:t>http://</a:t>
            </a:r>
            <a:r>
              <a:rPr lang="hu-HU" dirty="0" smtClean="0">
                <a:hlinkClick r:id="rId4"/>
              </a:rPr>
              <a:t>www.tutorialspoint.com/jsf/jsf_convertor_tags.htm</a:t>
            </a:r>
            <a:endParaRPr lang="hu-HU" dirty="0" smtClean="0"/>
          </a:p>
          <a:p>
            <a:r>
              <a:rPr lang="hu-HU" dirty="0">
                <a:hlinkClick r:id="rId5"/>
              </a:rPr>
              <a:t>http://</a:t>
            </a:r>
            <a:r>
              <a:rPr lang="hu-HU" dirty="0" smtClean="0">
                <a:hlinkClick r:id="rId5"/>
              </a:rPr>
              <a:t>www.tutorialspoint.com/jsf/jsf_validation_tags.htm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091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smtClean="0"/>
              <a:t/>
            </a:r>
            <a:br>
              <a:rPr lang="hu-HU" smtClean="0"/>
            </a:br>
            <a:r>
              <a:rPr lang="hu-HU" smtClean="0"/>
              <a:t>Konverter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0" y="846472"/>
            <a:ext cx="7406640" cy="3748146"/>
          </a:xfrm>
        </p:spPr>
        <p:txBody>
          <a:bodyPr>
            <a:normAutofit fontScale="85000" lnSpcReduction="20000"/>
          </a:bodyPr>
          <a:lstStyle/>
          <a:p>
            <a:pPr lvl="0"/>
            <a:endParaRPr lang="hu-HU" dirty="0" smtClean="0"/>
          </a:p>
          <a:p>
            <a:pPr lvl="0"/>
            <a:r>
              <a:rPr lang="hu-HU" dirty="0" smtClean="0"/>
              <a:t>Standard </a:t>
            </a:r>
            <a:r>
              <a:rPr lang="hu-HU" dirty="0"/>
              <a:t>konverterek tag nélkül</a:t>
            </a:r>
          </a:p>
          <a:p>
            <a:pPr lvl="1"/>
            <a:r>
              <a:rPr lang="hu-HU" sz="1710" dirty="0" err="1">
                <a:latin typeface="Calibri"/>
              </a:rPr>
              <a:t>javax.faces.BigDecimal</a:t>
            </a:r>
            <a:endParaRPr lang="hu-HU" sz="1710" dirty="0">
              <a:latin typeface="Calibri"/>
            </a:endParaRPr>
          </a:p>
          <a:p>
            <a:pPr lvl="1"/>
            <a:r>
              <a:rPr lang="hu-HU" sz="1710" dirty="0" err="1">
                <a:latin typeface="Calibri"/>
              </a:rPr>
              <a:t>javax.faces.BigInteger</a:t>
            </a:r>
            <a:endParaRPr lang="hu-HU" sz="1710" dirty="0">
              <a:latin typeface="Calibri"/>
            </a:endParaRPr>
          </a:p>
          <a:p>
            <a:pPr lvl="1"/>
            <a:r>
              <a:rPr lang="hu-HU" sz="1710" dirty="0" err="1">
                <a:latin typeface="Calibri"/>
              </a:rPr>
              <a:t>javax.faces.Boolean</a:t>
            </a:r>
            <a:endParaRPr lang="hu-HU" sz="1710" dirty="0">
              <a:latin typeface="Calibri"/>
            </a:endParaRPr>
          </a:p>
          <a:p>
            <a:pPr lvl="1"/>
            <a:r>
              <a:rPr lang="hu-HU" sz="1710" dirty="0" err="1">
                <a:latin typeface="Calibri"/>
              </a:rPr>
              <a:t>javax.faces.Byte</a:t>
            </a:r>
            <a:endParaRPr lang="hu-HU" sz="1710" dirty="0">
              <a:latin typeface="Calibri"/>
            </a:endParaRPr>
          </a:p>
          <a:p>
            <a:pPr lvl="1"/>
            <a:r>
              <a:rPr lang="hu-HU" sz="1710" dirty="0" err="1">
                <a:latin typeface="Calibri"/>
              </a:rPr>
              <a:t>javax.faces.Character</a:t>
            </a:r>
            <a:endParaRPr lang="hu-HU" sz="1710" dirty="0">
              <a:latin typeface="Calibri"/>
            </a:endParaRPr>
          </a:p>
          <a:p>
            <a:pPr lvl="1"/>
            <a:r>
              <a:rPr lang="hu-HU" sz="1710" dirty="0" err="1">
                <a:latin typeface="Calibri"/>
              </a:rPr>
              <a:t>javax.faces.Double</a:t>
            </a:r>
            <a:endParaRPr lang="hu-HU" sz="1710" dirty="0">
              <a:latin typeface="Calibri"/>
            </a:endParaRPr>
          </a:p>
          <a:p>
            <a:pPr lvl="1"/>
            <a:r>
              <a:rPr lang="hu-HU" sz="1710" dirty="0" err="1">
                <a:latin typeface="Calibri"/>
              </a:rPr>
              <a:t>javax.faces.Float</a:t>
            </a:r>
            <a:endParaRPr lang="hu-HU" sz="1710" dirty="0">
              <a:latin typeface="Calibri"/>
            </a:endParaRPr>
          </a:p>
          <a:p>
            <a:pPr lvl="1"/>
            <a:r>
              <a:rPr lang="hu-HU" sz="1710" dirty="0" err="1">
                <a:latin typeface="Calibri"/>
              </a:rPr>
              <a:t>javax.faces.Integer</a:t>
            </a:r>
            <a:endParaRPr lang="hu-HU" sz="1710" dirty="0">
              <a:latin typeface="Calibri"/>
            </a:endParaRPr>
          </a:p>
          <a:p>
            <a:pPr lvl="1"/>
            <a:r>
              <a:rPr lang="hu-HU" sz="1710" dirty="0" err="1">
                <a:latin typeface="Calibri"/>
              </a:rPr>
              <a:t>javax.faces.Long</a:t>
            </a:r>
            <a:endParaRPr lang="hu-HU" sz="1710" dirty="0">
              <a:latin typeface="Calibri"/>
            </a:endParaRPr>
          </a:p>
          <a:p>
            <a:pPr lvl="1"/>
            <a:r>
              <a:rPr lang="hu-HU" sz="1710" dirty="0" err="1" smtClean="0">
                <a:latin typeface="Calibri"/>
              </a:rPr>
              <a:t>javax.faces.Short</a:t>
            </a:r>
            <a:endParaRPr lang="hu-HU" sz="1710" dirty="0" smtClean="0">
              <a:latin typeface="Calibri"/>
            </a:endParaRPr>
          </a:p>
          <a:p>
            <a:pPr lvl="1"/>
            <a:endParaRPr lang="hu-HU" sz="1710" dirty="0">
              <a:latin typeface="Calibri"/>
            </a:endParaRPr>
          </a:p>
          <a:p>
            <a:r>
              <a:rPr lang="hu-HU" sz="2110" dirty="0" smtClean="0">
                <a:latin typeface="Calibri"/>
              </a:rPr>
              <a:t>&lt;h:</a:t>
            </a:r>
            <a:r>
              <a:rPr lang="hu-HU" sz="2110" dirty="0" err="1" smtClean="0">
                <a:latin typeface="Calibri"/>
              </a:rPr>
              <a:t>inputText</a:t>
            </a:r>
            <a:r>
              <a:rPr lang="hu-HU" sz="2110" dirty="0" smtClean="0">
                <a:latin typeface="Calibri"/>
              </a:rPr>
              <a:t> </a:t>
            </a:r>
            <a:r>
              <a:rPr lang="hu-HU" sz="2110" dirty="0" err="1" smtClean="0">
                <a:latin typeface="Calibri"/>
              </a:rPr>
              <a:t>converter</a:t>
            </a:r>
            <a:r>
              <a:rPr lang="hu-HU" sz="2110" dirty="0" smtClean="0">
                <a:latin typeface="Calibri"/>
              </a:rPr>
              <a:t>=„</a:t>
            </a:r>
            <a:r>
              <a:rPr lang="hu-HU" sz="2110" dirty="0" err="1" smtClean="0">
                <a:latin typeface="Calibri"/>
              </a:rPr>
              <a:t>javax.faces.Integer</a:t>
            </a:r>
            <a:r>
              <a:rPr lang="hu-HU" sz="2110" dirty="0" smtClean="0">
                <a:latin typeface="Calibri"/>
              </a:rPr>
              <a:t>” </a:t>
            </a:r>
            <a:r>
              <a:rPr lang="hu-HU" sz="2110" dirty="0" err="1" smtClean="0">
                <a:latin typeface="Calibri"/>
              </a:rPr>
              <a:t>converterMessage</a:t>
            </a:r>
            <a:r>
              <a:rPr lang="hu-HU" sz="2110" dirty="0" smtClean="0">
                <a:latin typeface="Calibri"/>
              </a:rPr>
              <a:t>=„Egész számot adj meg.”/&gt;</a:t>
            </a:r>
            <a:endParaRPr lang="hu-HU" sz="211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1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Konverter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0" y="783771"/>
            <a:ext cx="7406640" cy="3748146"/>
          </a:xfrm>
        </p:spPr>
        <p:txBody>
          <a:bodyPr>
            <a:normAutofit fontScale="92500" lnSpcReduction="10000"/>
          </a:bodyPr>
          <a:lstStyle/>
          <a:p>
            <a:pPr lvl="0"/>
            <a:endParaRPr lang="hu-HU" dirty="0" smtClean="0"/>
          </a:p>
          <a:p>
            <a:pPr lvl="0"/>
            <a:r>
              <a:rPr lang="hu-HU" dirty="0" smtClean="0"/>
              <a:t>Standard </a:t>
            </a:r>
            <a:r>
              <a:rPr lang="hu-HU" dirty="0"/>
              <a:t>konverter </a:t>
            </a:r>
            <a:r>
              <a:rPr lang="hu-HU" dirty="0" err="1"/>
              <a:t>tagek</a:t>
            </a:r>
            <a:endParaRPr lang="hu-HU" dirty="0"/>
          </a:p>
          <a:p>
            <a:pPr lvl="1"/>
            <a:r>
              <a:rPr lang="hu-HU" sz="1710" dirty="0">
                <a:latin typeface="Calibri"/>
              </a:rPr>
              <a:t>f:convertDateTime</a:t>
            </a:r>
          </a:p>
          <a:p>
            <a:pPr lvl="2"/>
            <a:r>
              <a:rPr lang="hu-HU" sz="1530" b="1" dirty="0" err="1">
                <a:latin typeface="Calibri"/>
              </a:rPr>
              <a:t>dateStyle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default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short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medium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long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full</a:t>
            </a:r>
            <a:r>
              <a:rPr lang="hu-HU" sz="1530" dirty="0">
                <a:latin typeface="Calibri"/>
              </a:rPr>
              <a:t>"</a:t>
            </a:r>
          </a:p>
          <a:p>
            <a:pPr lvl="2"/>
            <a:r>
              <a:rPr lang="hu-HU" sz="1530" b="1" dirty="0" err="1">
                <a:latin typeface="Calibri"/>
              </a:rPr>
              <a:t>timeStyle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default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short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medium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long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full</a:t>
            </a:r>
            <a:r>
              <a:rPr lang="hu-HU" sz="1530" dirty="0">
                <a:latin typeface="Calibri"/>
              </a:rPr>
              <a:t>"</a:t>
            </a:r>
          </a:p>
          <a:p>
            <a:pPr lvl="2"/>
            <a:r>
              <a:rPr lang="hu-HU" sz="1530" b="1" dirty="0" err="1">
                <a:latin typeface="Calibri"/>
              </a:rPr>
              <a:t>pattern</a:t>
            </a:r>
            <a:r>
              <a:rPr lang="hu-HU" sz="1530" dirty="0">
                <a:latin typeface="Calibri"/>
              </a:rPr>
              <a:t>=„</a:t>
            </a:r>
            <a:r>
              <a:rPr lang="hu-HU" sz="1530" dirty="0" err="1">
                <a:latin typeface="Calibri"/>
              </a:rPr>
              <a:t>yyyy.MM.dd</a:t>
            </a:r>
            <a:r>
              <a:rPr lang="hu-HU" sz="1530" dirty="0"/>
              <a:t>"</a:t>
            </a:r>
            <a:r>
              <a:rPr lang="hu-HU" sz="1530" dirty="0">
                <a:latin typeface="Calibri"/>
              </a:rPr>
              <a:t> </a:t>
            </a:r>
            <a:r>
              <a:rPr lang="hu-HU" sz="1530" b="1" dirty="0" err="1">
                <a:latin typeface="Calibri"/>
              </a:rPr>
              <a:t>type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time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date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both</a:t>
            </a:r>
            <a:r>
              <a:rPr lang="hu-HU" sz="1530" dirty="0">
                <a:latin typeface="Calibri"/>
              </a:rPr>
              <a:t>"</a:t>
            </a:r>
          </a:p>
          <a:p>
            <a:pPr lvl="2"/>
            <a:r>
              <a:rPr lang="hu-HU" sz="1530" b="1" dirty="0" err="1">
                <a:latin typeface="Calibri"/>
              </a:rPr>
              <a:t>locale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locale</a:t>
            </a:r>
            <a:r>
              <a:rPr lang="hu-HU" sz="1530" dirty="0"/>
              <a:t>"</a:t>
            </a:r>
            <a:r>
              <a:rPr lang="hu-HU" sz="1530" dirty="0">
                <a:latin typeface="Calibri"/>
              </a:rPr>
              <a:t> </a:t>
            </a:r>
            <a:r>
              <a:rPr lang="hu-HU" sz="1530" b="1" dirty="0" err="1">
                <a:latin typeface="Calibri"/>
              </a:rPr>
              <a:t>timezone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timezone</a:t>
            </a:r>
            <a:r>
              <a:rPr lang="hu-HU" sz="1530" dirty="0">
                <a:latin typeface="Calibri"/>
              </a:rPr>
              <a:t>"</a:t>
            </a:r>
          </a:p>
          <a:p>
            <a:pPr lvl="1"/>
            <a:r>
              <a:rPr lang="hu-HU" sz="1710" dirty="0">
                <a:latin typeface="Calibri"/>
              </a:rPr>
              <a:t>f:convertNumber</a:t>
            </a:r>
          </a:p>
          <a:p>
            <a:pPr lvl="2"/>
            <a:r>
              <a:rPr lang="hu-HU" sz="1530" b="1" dirty="0" err="1">
                <a:latin typeface="Calibri"/>
              </a:rPr>
              <a:t>pattern</a:t>
            </a:r>
            <a:r>
              <a:rPr lang="hu-HU" sz="1530" dirty="0">
                <a:latin typeface="Calibri"/>
              </a:rPr>
              <a:t>=</a:t>
            </a:r>
            <a:r>
              <a:rPr lang="hu-HU" sz="1530" dirty="0"/>
              <a:t> " </a:t>
            </a:r>
            <a:r>
              <a:rPr lang="hu-HU" sz="1530" dirty="0">
                <a:latin typeface="Calibri"/>
              </a:rPr>
              <a:t>#000.00</a:t>
            </a:r>
            <a:r>
              <a:rPr lang="hu-HU" sz="1530" dirty="0"/>
              <a:t>"</a:t>
            </a:r>
            <a:r>
              <a:rPr lang="hu-HU" sz="1530" dirty="0">
                <a:latin typeface="Calibri"/>
              </a:rPr>
              <a:t> </a:t>
            </a:r>
            <a:r>
              <a:rPr lang="hu-HU" sz="1530" b="1" dirty="0" err="1">
                <a:latin typeface="Calibri"/>
              </a:rPr>
              <a:t>locale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locale</a:t>
            </a:r>
            <a:r>
              <a:rPr lang="hu-HU" sz="1530" dirty="0">
                <a:latin typeface="Calibri"/>
              </a:rPr>
              <a:t>" </a:t>
            </a:r>
          </a:p>
          <a:p>
            <a:pPr lvl="2"/>
            <a:r>
              <a:rPr lang="hu-HU" sz="1530" b="1" dirty="0" err="1">
                <a:latin typeface="Calibri"/>
              </a:rPr>
              <a:t>minIntegerDigits</a:t>
            </a:r>
            <a:r>
              <a:rPr lang="hu-HU" sz="1530" dirty="0">
                <a:latin typeface="Calibri"/>
              </a:rPr>
              <a:t>="min" </a:t>
            </a:r>
            <a:r>
              <a:rPr lang="hu-HU" sz="1530" b="1" dirty="0" err="1">
                <a:latin typeface="Calibri"/>
              </a:rPr>
              <a:t>maxIntegerDigits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max</a:t>
            </a:r>
            <a:r>
              <a:rPr lang="hu-HU" sz="1530" dirty="0">
                <a:latin typeface="Calibri"/>
              </a:rPr>
              <a:t>"</a:t>
            </a:r>
          </a:p>
          <a:p>
            <a:pPr lvl="2"/>
            <a:r>
              <a:rPr lang="hu-HU" sz="1530" b="1" dirty="0" err="1">
                <a:latin typeface="Calibri"/>
              </a:rPr>
              <a:t>minFractionDigits</a:t>
            </a:r>
            <a:r>
              <a:rPr lang="hu-HU" sz="1530" dirty="0">
                <a:latin typeface="Calibri"/>
              </a:rPr>
              <a:t>="min" </a:t>
            </a:r>
            <a:r>
              <a:rPr lang="hu-HU" sz="1530" b="1" dirty="0" err="1">
                <a:latin typeface="Calibri"/>
              </a:rPr>
              <a:t>maxFractionDigits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max</a:t>
            </a:r>
            <a:r>
              <a:rPr lang="hu-HU" sz="1530" dirty="0">
                <a:latin typeface="Calibri"/>
              </a:rPr>
              <a:t>"</a:t>
            </a:r>
          </a:p>
          <a:p>
            <a:pPr lvl="2"/>
            <a:r>
              <a:rPr lang="hu-HU" sz="1530" b="1" dirty="0" err="1">
                <a:latin typeface="Calibri"/>
              </a:rPr>
              <a:t>groupingUsed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true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false</a:t>
            </a:r>
            <a:r>
              <a:rPr lang="hu-HU" sz="1530" dirty="0">
                <a:latin typeface="Calibri"/>
              </a:rPr>
              <a:t>" </a:t>
            </a:r>
            <a:r>
              <a:rPr lang="hu-HU" sz="1530" b="1" dirty="0" err="1">
                <a:latin typeface="Calibri"/>
              </a:rPr>
              <a:t>integerOnly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true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false</a:t>
            </a:r>
            <a:r>
              <a:rPr lang="hu-HU" sz="1530" dirty="0">
                <a:latin typeface="Calibri"/>
              </a:rPr>
              <a:t>"</a:t>
            </a:r>
          </a:p>
          <a:p>
            <a:pPr lvl="2"/>
            <a:r>
              <a:rPr lang="hu-HU" sz="1530" b="1" dirty="0" err="1">
                <a:latin typeface="Calibri"/>
              </a:rPr>
              <a:t>type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number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currency</a:t>
            </a:r>
            <a:r>
              <a:rPr lang="hu-HU" sz="1530" dirty="0">
                <a:latin typeface="Calibri"/>
              </a:rPr>
              <a:t>|percent" </a:t>
            </a:r>
          </a:p>
          <a:p>
            <a:pPr lvl="2"/>
            <a:r>
              <a:rPr lang="hu-HU" sz="1530" b="1" dirty="0" err="1">
                <a:latin typeface="Calibri"/>
              </a:rPr>
              <a:t>currencyCode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currencyCode</a:t>
            </a:r>
            <a:r>
              <a:rPr lang="hu-HU" sz="1530" dirty="0">
                <a:latin typeface="Calibri"/>
              </a:rPr>
              <a:t>" </a:t>
            </a:r>
            <a:r>
              <a:rPr lang="hu-HU" sz="1530" b="1" dirty="0" err="1">
                <a:latin typeface="Calibri"/>
              </a:rPr>
              <a:t>currencySymbol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currencySymbol</a:t>
            </a:r>
            <a:r>
              <a:rPr lang="hu-HU" sz="1530" dirty="0">
                <a:latin typeface="Calibri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9886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Konverter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0" y="1144301"/>
            <a:ext cx="7406640" cy="3450308"/>
          </a:xfrm>
        </p:spPr>
        <p:txBody>
          <a:bodyPr/>
          <a:lstStyle/>
          <a:p>
            <a:pPr lvl="0"/>
            <a:r>
              <a:rPr lang="hu-HU" dirty="0">
                <a:latin typeface="Calibri"/>
              </a:rPr>
              <a:t> </a:t>
            </a:r>
            <a:r>
              <a:rPr lang="hu-HU" sz="1710" dirty="0" err="1">
                <a:latin typeface="Calibri"/>
              </a:rPr>
              <a:t>javax.faces.convert.Converter</a:t>
            </a:r>
            <a:r>
              <a:rPr lang="hu-HU" dirty="0">
                <a:latin typeface="Calibri"/>
              </a:rPr>
              <a:t> interfész</a:t>
            </a:r>
          </a:p>
          <a:p>
            <a:pPr lvl="1"/>
            <a:r>
              <a:rPr lang="hu-HU" sz="1710" b="1" dirty="0">
                <a:latin typeface="Calibri"/>
              </a:rPr>
              <a:t>@</a:t>
            </a:r>
            <a:r>
              <a:rPr lang="hu-HU" sz="1710" b="1" dirty="0" err="1">
                <a:latin typeface="Calibri"/>
              </a:rPr>
              <a:t>FacesConverter</a:t>
            </a:r>
            <a:r>
              <a:rPr lang="hu-HU" sz="1710" b="1" dirty="0">
                <a:latin typeface="Calibri"/>
              </a:rPr>
              <a:t> </a:t>
            </a:r>
            <a:r>
              <a:rPr lang="hu-HU" sz="1710" dirty="0">
                <a:latin typeface="Calibri"/>
              </a:rPr>
              <a:t>(</a:t>
            </a:r>
            <a:r>
              <a:rPr lang="hu-HU" sz="1620" dirty="0"/>
              <a:t>"</a:t>
            </a:r>
            <a:r>
              <a:rPr lang="hu-HU" sz="1710" dirty="0" err="1">
                <a:latin typeface="Calibri"/>
              </a:rPr>
              <a:t>fooConverterId</a:t>
            </a:r>
            <a:r>
              <a:rPr lang="hu-HU" sz="1620" dirty="0"/>
              <a:t>"</a:t>
            </a:r>
            <a:r>
              <a:rPr lang="hu-HU" sz="1710" dirty="0">
                <a:latin typeface="Calibri"/>
              </a:rPr>
              <a:t>)</a:t>
            </a:r>
          </a:p>
          <a:p>
            <a:pPr lvl="1"/>
            <a:r>
              <a:rPr lang="hu-HU" sz="1710" dirty="0">
                <a:latin typeface="Calibri"/>
              </a:rPr>
              <a:t>&lt;f:</a:t>
            </a:r>
            <a:r>
              <a:rPr lang="hu-HU" sz="1710" dirty="0" err="1">
                <a:latin typeface="Calibri"/>
              </a:rPr>
              <a:t>converter</a:t>
            </a:r>
            <a:r>
              <a:rPr lang="hu-HU" sz="1710" dirty="0">
                <a:latin typeface="Calibri"/>
              </a:rPr>
              <a:t> </a:t>
            </a:r>
            <a:r>
              <a:rPr lang="hu-HU" sz="1710" b="1" dirty="0" err="1">
                <a:latin typeface="Calibri"/>
              </a:rPr>
              <a:t>converterId</a:t>
            </a:r>
            <a:r>
              <a:rPr lang="hu-HU" sz="1710" dirty="0">
                <a:latin typeface="Calibri"/>
              </a:rPr>
              <a:t>=</a:t>
            </a:r>
            <a:r>
              <a:rPr lang="hu-HU" sz="1620" dirty="0"/>
              <a:t> "</a:t>
            </a:r>
            <a:r>
              <a:rPr lang="hu-HU" sz="1710" dirty="0" err="1">
                <a:latin typeface="Calibri"/>
              </a:rPr>
              <a:t>fooConverterId</a:t>
            </a:r>
            <a:r>
              <a:rPr lang="hu-HU" sz="1620" dirty="0"/>
              <a:t>" </a:t>
            </a:r>
            <a:r>
              <a:rPr lang="hu-HU" sz="1710" dirty="0">
                <a:latin typeface="Calibri"/>
              </a:rPr>
              <a:t>&gt;</a:t>
            </a:r>
          </a:p>
          <a:p>
            <a:pPr lvl="1"/>
            <a:r>
              <a:rPr lang="hu-HU" sz="1710" dirty="0">
                <a:latin typeface="Calibri"/>
              </a:rPr>
              <a:t>Implementálandó metódusok</a:t>
            </a:r>
          </a:p>
          <a:p>
            <a:pPr lvl="2"/>
            <a:r>
              <a:rPr lang="en-US" sz="1260" dirty="0">
                <a:latin typeface="Calibri"/>
              </a:rPr>
              <a:t>public </a:t>
            </a:r>
            <a:r>
              <a:rPr lang="en-US" sz="1260" b="1" dirty="0">
                <a:latin typeface="Calibri"/>
              </a:rPr>
              <a:t>Object</a:t>
            </a:r>
            <a:r>
              <a:rPr lang="en-US" sz="1260" dirty="0">
                <a:latin typeface="Calibri"/>
              </a:rPr>
              <a:t> </a:t>
            </a:r>
            <a:r>
              <a:rPr lang="en-US" sz="1260" dirty="0" err="1">
                <a:latin typeface="Calibri"/>
              </a:rPr>
              <a:t>getAsObject</a:t>
            </a:r>
            <a:r>
              <a:rPr lang="en-US" sz="1260" dirty="0">
                <a:latin typeface="Calibri"/>
              </a:rPr>
              <a:t>(</a:t>
            </a:r>
            <a:r>
              <a:rPr lang="en-US" sz="1260" dirty="0" err="1">
                <a:latin typeface="Calibri"/>
              </a:rPr>
              <a:t>FacesContext</a:t>
            </a:r>
            <a:r>
              <a:rPr lang="en-US" sz="1260" dirty="0">
                <a:latin typeface="Calibri"/>
              </a:rPr>
              <a:t> context, </a:t>
            </a:r>
            <a:r>
              <a:rPr lang="en-US" sz="1260" dirty="0" err="1">
                <a:latin typeface="Calibri"/>
              </a:rPr>
              <a:t>UIComponent</a:t>
            </a:r>
            <a:r>
              <a:rPr lang="en-US" sz="1260" dirty="0">
                <a:latin typeface="Calibri"/>
              </a:rPr>
              <a:t> component, </a:t>
            </a:r>
            <a:r>
              <a:rPr lang="en-US" sz="1260" b="1" dirty="0">
                <a:latin typeface="Calibri"/>
              </a:rPr>
              <a:t>String value</a:t>
            </a:r>
            <a:r>
              <a:rPr lang="en-US" sz="1260" dirty="0">
                <a:latin typeface="Calibri"/>
              </a:rPr>
              <a:t>)</a:t>
            </a:r>
            <a:endParaRPr lang="hu-HU" sz="1260" dirty="0">
              <a:latin typeface="Calibri"/>
            </a:endParaRPr>
          </a:p>
          <a:p>
            <a:pPr lvl="2"/>
            <a:r>
              <a:rPr lang="en-US" sz="1260" dirty="0">
                <a:latin typeface="Calibri"/>
              </a:rPr>
              <a:t>public </a:t>
            </a:r>
            <a:r>
              <a:rPr lang="en-US" sz="1260" b="1" dirty="0">
                <a:latin typeface="Calibri"/>
              </a:rPr>
              <a:t>String</a:t>
            </a:r>
            <a:r>
              <a:rPr lang="en-US" sz="1260" dirty="0">
                <a:latin typeface="Calibri"/>
              </a:rPr>
              <a:t> </a:t>
            </a:r>
            <a:r>
              <a:rPr lang="en-US" sz="1260" dirty="0" err="1">
                <a:latin typeface="Calibri"/>
              </a:rPr>
              <a:t>getAsString</a:t>
            </a:r>
            <a:r>
              <a:rPr lang="en-US" sz="1260" dirty="0">
                <a:latin typeface="Calibri"/>
              </a:rPr>
              <a:t>(</a:t>
            </a:r>
            <a:r>
              <a:rPr lang="en-US" sz="1260" dirty="0" err="1">
                <a:latin typeface="Calibri"/>
              </a:rPr>
              <a:t>FacesContext</a:t>
            </a:r>
            <a:r>
              <a:rPr lang="en-US" sz="1260" dirty="0">
                <a:latin typeface="Calibri"/>
              </a:rPr>
              <a:t> context, </a:t>
            </a:r>
            <a:r>
              <a:rPr lang="en-US" sz="1260" dirty="0" err="1">
                <a:latin typeface="Calibri"/>
              </a:rPr>
              <a:t>UIComponent</a:t>
            </a:r>
            <a:r>
              <a:rPr lang="en-US" sz="1260" dirty="0">
                <a:latin typeface="Calibri"/>
              </a:rPr>
              <a:t> component, </a:t>
            </a:r>
            <a:r>
              <a:rPr lang="en-US" sz="1260" b="1" dirty="0">
                <a:latin typeface="Calibri"/>
              </a:rPr>
              <a:t>Object value</a:t>
            </a:r>
            <a:r>
              <a:rPr lang="en-US" sz="1260" dirty="0">
                <a:latin typeface="Calibri"/>
              </a:rPr>
              <a:t>)</a:t>
            </a:r>
            <a:endParaRPr lang="hu-HU" sz="126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549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Validáció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0" y="830785"/>
            <a:ext cx="7406640" cy="3426797"/>
          </a:xfrm>
        </p:spPr>
        <p:txBody>
          <a:bodyPr>
            <a:normAutofit fontScale="62500" lnSpcReduction="20000"/>
          </a:bodyPr>
          <a:lstStyle/>
          <a:p>
            <a:pPr lvl="0"/>
            <a:endParaRPr lang="hu-HU" dirty="0" smtClean="0"/>
          </a:p>
          <a:p>
            <a:pPr lvl="0"/>
            <a:endParaRPr lang="hu-HU" dirty="0"/>
          </a:p>
          <a:p>
            <a:pPr lvl="0"/>
            <a:r>
              <a:rPr lang="hu-HU" dirty="0" smtClean="0"/>
              <a:t>Kötelező/Opcionális </a:t>
            </a:r>
            <a:r>
              <a:rPr lang="hu-HU" dirty="0"/>
              <a:t>beállítás</a:t>
            </a:r>
          </a:p>
          <a:p>
            <a:pPr lvl="1"/>
            <a:r>
              <a:rPr lang="hu-HU" dirty="0" err="1">
                <a:latin typeface="Calibri"/>
              </a:rPr>
              <a:t>required</a:t>
            </a:r>
            <a:r>
              <a:rPr lang="hu-HU" dirty="0"/>
              <a:t> attribútum</a:t>
            </a:r>
          </a:p>
          <a:p>
            <a:pPr lvl="0"/>
            <a:r>
              <a:rPr lang="hu-HU" dirty="0"/>
              <a:t>Komponensek</a:t>
            </a:r>
          </a:p>
          <a:p>
            <a:pPr lvl="1">
              <a:spcBef>
                <a:spcPts val="0"/>
              </a:spcBef>
            </a:pPr>
            <a:r>
              <a:rPr lang="hu-HU" dirty="0">
                <a:latin typeface="Calibri"/>
              </a:rPr>
              <a:t>f:validateDoubleRange</a:t>
            </a:r>
          </a:p>
          <a:p>
            <a:pPr lvl="1">
              <a:spcBef>
                <a:spcPts val="0"/>
              </a:spcBef>
            </a:pPr>
            <a:r>
              <a:rPr lang="hu-HU" dirty="0">
                <a:latin typeface="Calibri"/>
              </a:rPr>
              <a:t>f:validateLength</a:t>
            </a:r>
          </a:p>
          <a:p>
            <a:pPr lvl="1">
              <a:spcBef>
                <a:spcPts val="0"/>
              </a:spcBef>
            </a:pPr>
            <a:r>
              <a:rPr lang="hu-HU" dirty="0" smtClean="0">
                <a:latin typeface="Calibri"/>
              </a:rPr>
              <a:t>f:validateLongRange</a:t>
            </a:r>
          </a:p>
          <a:p>
            <a:pPr lvl="1">
              <a:spcBef>
                <a:spcPts val="0"/>
              </a:spcBef>
            </a:pPr>
            <a:r>
              <a:rPr lang="hu-HU" dirty="0" smtClean="0">
                <a:latin typeface="Calibri"/>
              </a:rPr>
              <a:t>f:validateRegex pl.: email</a:t>
            </a:r>
            <a:endParaRPr lang="hu-HU" dirty="0">
              <a:latin typeface="Calibri"/>
            </a:endParaRPr>
          </a:p>
          <a:p>
            <a:pPr lvl="1">
              <a:spcBef>
                <a:spcPts val="0"/>
              </a:spcBef>
            </a:pPr>
            <a:r>
              <a:rPr lang="hu-HU" dirty="0"/>
              <a:t>Attribútumok</a:t>
            </a:r>
          </a:p>
          <a:p>
            <a:pPr lvl="2">
              <a:spcBef>
                <a:spcPts val="0"/>
              </a:spcBef>
            </a:pPr>
            <a:r>
              <a:rPr lang="hu-HU" b="1" dirty="0"/>
              <a:t>maximum</a:t>
            </a:r>
          </a:p>
          <a:p>
            <a:pPr lvl="2">
              <a:spcBef>
                <a:spcPts val="0"/>
              </a:spcBef>
            </a:pPr>
            <a:r>
              <a:rPr lang="hu-HU" b="1" dirty="0"/>
              <a:t>minimum</a:t>
            </a:r>
          </a:p>
          <a:p>
            <a:pPr lvl="0"/>
            <a:r>
              <a:rPr lang="hu-HU" sz="2070" dirty="0" err="1"/>
              <a:t>ManagedBean</a:t>
            </a:r>
            <a:r>
              <a:rPr lang="hu-HU" sz="2070" dirty="0"/>
              <a:t> metódusok</a:t>
            </a:r>
          </a:p>
          <a:p>
            <a:pPr lvl="1"/>
            <a:r>
              <a:rPr lang="en-US" dirty="0">
                <a:latin typeface="Calibri"/>
              </a:rPr>
              <a:t>public void </a:t>
            </a:r>
            <a:r>
              <a:rPr lang="hu-HU" dirty="0" err="1">
                <a:latin typeface="Calibri"/>
              </a:rPr>
              <a:t>fooValidatorMethod</a:t>
            </a:r>
            <a:r>
              <a:rPr lang="hu-HU" dirty="0">
                <a:latin typeface="Calibri"/>
              </a:rPr>
              <a:t/>
            </a:r>
            <a:br>
              <a:rPr lang="hu-HU" dirty="0">
                <a:latin typeface="Calibri"/>
              </a:rPr>
            </a:br>
            <a:r>
              <a:rPr lang="en-US" b="1" dirty="0">
                <a:latin typeface="Calibri"/>
              </a:rPr>
              <a:t>(</a:t>
            </a:r>
            <a:r>
              <a:rPr lang="en-US" b="1" dirty="0" err="1">
                <a:latin typeface="Calibri"/>
              </a:rPr>
              <a:t>FacesContext</a:t>
            </a:r>
            <a:r>
              <a:rPr lang="en-US" b="1" dirty="0">
                <a:latin typeface="Calibri"/>
              </a:rPr>
              <a:t> context, </a:t>
            </a:r>
            <a:r>
              <a:rPr lang="en-US" b="1" dirty="0" err="1">
                <a:latin typeface="Calibri"/>
              </a:rPr>
              <a:t>UIComponent</a:t>
            </a:r>
            <a:r>
              <a:rPr lang="en-US" b="1" dirty="0">
                <a:latin typeface="Calibri"/>
              </a:rPr>
              <a:t> component, Object value)</a:t>
            </a:r>
            <a:r>
              <a:rPr lang="en-US" dirty="0">
                <a:latin typeface="Calibri"/>
              </a:rPr>
              <a:t> { .. }</a:t>
            </a:r>
            <a:endParaRPr lang="hu-HU" dirty="0">
              <a:latin typeface="Calibri"/>
            </a:endParaRPr>
          </a:p>
        </p:txBody>
      </p:sp>
      <p:sp>
        <p:nvSpPr>
          <p:cNvPr id="4" name="Szabadkézi sokszög 4"/>
          <p:cNvSpPr/>
          <p:nvPr/>
        </p:nvSpPr>
        <p:spPr>
          <a:xfrm>
            <a:off x="5369539" y="843764"/>
            <a:ext cx="1828090" cy="4494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80" kern="0">
                <a:solidFill>
                  <a:srgbClr val="FFFFFF"/>
                </a:solidFill>
                <a:latin typeface="Arial"/>
              </a:rPr>
              <a:t>Az adott form elem attribútuma.</a:t>
            </a:r>
          </a:p>
        </p:txBody>
      </p:sp>
      <p:cxnSp>
        <p:nvCxnSpPr>
          <p:cNvPr id="5" name="Egyenes összekötő nyíllal 6"/>
          <p:cNvCxnSpPr/>
          <p:nvPr/>
        </p:nvCxnSpPr>
        <p:spPr>
          <a:xfrm flipH="1">
            <a:off x="4210050" y="1218475"/>
            <a:ext cx="1222989" cy="43200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6" name="Szabadkézi sokszög 9"/>
          <p:cNvSpPr/>
          <p:nvPr/>
        </p:nvSpPr>
        <p:spPr>
          <a:xfrm>
            <a:off x="5369539" y="1595365"/>
            <a:ext cx="2004895" cy="4973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80" kern="0">
                <a:solidFill>
                  <a:srgbClr val="FFFFFF"/>
                </a:solidFill>
                <a:latin typeface="Arial"/>
              </a:rPr>
              <a:t>Az adott form elembe kerül bele, mint tartalmazott tag.</a:t>
            </a:r>
          </a:p>
        </p:txBody>
      </p:sp>
      <p:cxnSp>
        <p:nvCxnSpPr>
          <p:cNvPr id="7" name="Egyenes összekötő nyíllal 6"/>
          <p:cNvCxnSpPr>
            <a:stCxn id="6" idx="3"/>
          </p:cNvCxnSpPr>
          <p:nvPr/>
        </p:nvCxnSpPr>
        <p:spPr>
          <a:xfrm flipH="1">
            <a:off x="3882285" y="1844023"/>
            <a:ext cx="1487254" cy="61899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8" name="Szabadkézi sokszög 15"/>
          <p:cNvSpPr/>
          <p:nvPr/>
        </p:nvSpPr>
        <p:spPr>
          <a:xfrm>
            <a:off x="5934805" y="2374510"/>
            <a:ext cx="2525656" cy="10014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80" kern="0">
                <a:solidFill>
                  <a:srgbClr val="FFFFFF"/>
                </a:solidFill>
                <a:latin typeface="Arial"/>
              </a:rPr>
              <a:t>Az adott form elem „validator” attribútumához kötjük a metódust.</a:t>
            </a:r>
            <a:br>
              <a:rPr lang="hu-HU" sz="1080" kern="0">
                <a:solidFill>
                  <a:srgbClr val="FFFFFF"/>
                </a:solidFill>
                <a:latin typeface="Arial"/>
              </a:rPr>
            </a:br>
            <a:r>
              <a:rPr lang="hu-HU" sz="1080" kern="0">
                <a:solidFill>
                  <a:srgbClr val="FFFFFF"/>
                </a:solidFill>
                <a:latin typeface="Arial"/>
              </a:rPr>
              <a:t>Implementációja ugyan olyan elvek szerint működik, mint a Validator interfész megvalósításai.</a:t>
            </a:r>
          </a:p>
        </p:txBody>
      </p:sp>
      <p:cxnSp>
        <p:nvCxnSpPr>
          <p:cNvPr id="9" name="Egyenes összekötő nyíllal 6"/>
          <p:cNvCxnSpPr>
            <a:stCxn id="8" idx="3"/>
          </p:cNvCxnSpPr>
          <p:nvPr/>
        </p:nvCxnSpPr>
        <p:spPr>
          <a:xfrm flipH="1">
            <a:off x="5277391" y="2875241"/>
            <a:ext cx="657414" cy="60532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32961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Validáció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0" y="783771"/>
            <a:ext cx="7406640" cy="3816970"/>
          </a:xfrm>
        </p:spPr>
        <p:txBody>
          <a:bodyPr/>
          <a:lstStyle/>
          <a:p>
            <a:pPr lvl="0"/>
            <a:endParaRPr lang="hu-HU" dirty="0" smtClean="0">
              <a:latin typeface="Calibri"/>
            </a:endParaRPr>
          </a:p>
          <a:p>
            <a:pPr lvl="0"/>
            <a:r>
              <a:rPr lang="hu-HU" dirty="0" smtClean="0">
                <a:latin typeface="Calibri"/>
              </a:rPr>
              <a:t> </a:t>
            </a:r>
            <a:r>
              <a:rPr lang="hu-HU" sz="1710" dirty="0" err="1">
                <a:latin typeface="Calibri"/>
              </a:rPr>
              <a:t>javax.faces.validator.Validator</a:t>
            </a:r>
            <a:r>
              <a:rPr lang="hu-HU" dirty="0">
                <a:latin typeface="Calibri"/>
              </a:rPr>
              <a:t> interfész</a:t>
            </a:r>
          </a:p>
          <a:p>
            <a:pPr lvl="1"/>
            <a:r>
              <a:rPr lang="hu-HU" sz="1710" b="1" dirty="0">
                <a:latin typeface="Calibri"/>
              </a:rPr>
              <a:t>@</a:t>
            </a:r>
            <a:r>
              <a:rPr lang="hu-HU" sz="1710" b="1" dirty="0" err="1">
                <a:latin typeface="Calibri"/>
              </a:rPr>
              <a:t>FacesVaildator</a:t>
            </a:r>
            <a:r>
              <a:rPr lang="hu-HU" sz="1710" dirty="0">
                <a:latin typeface="Calibri"/>
              </a:rPr>
              <a:t>("</a:t>
            </a:r>
            <a:r>
              <a:rPr lang="hu-HU" sz="1710" dirty="0" err="1">
                <a:latin typeface="Calibri"/>
              </a:rPr>
              <a:t>fooValidatorId</a:t>
            </a:r>
            <a:r>
              <a:rPr lang="hu-HU" sz="1710" dirty="0">
                <a:latin typeface="Calibri"/>
              </a:rPr>
              <a:t>")</a:t>
            </a:r>
          </a:p>
          <a:p>
            <a:pPr lvl="1"/>
            <a:r>
              <a:rPr lang="hu-HU" sz="1710" dirty="0">
                <a:latin typeface="Calibri"/>
              </a:rPr>
              <a:t>&lt;f:</a:t>
            </a:r>
            <a:r>
              <a:rPr lang="hu-HU" sz="1710" dirty="0" err="1">
                <a:latin typeface="Calibri"/>
              </a:rPr>
              <a:t>validator</a:t>
            </a:r>
            <a:r>
              <a:rPr lang="hu-HU" sz="1710" dirty="0">
                <a:latin typeface="Calibri"/>
              </a:rPr>
              <a:t> </a:t>
            </a:r>
            <a:r>
              <a:rPr lang="hu-HU" sz="1710" b="1" dirty="0" err="1">
                <a:latin typeface="Calibri"/>
              </a:rPr>
              <a:t>validatorId</a:t>
            </a:r>
            <a:r>
              <a:rPr lang="hu-HU" sz="1710" dirty="0">
                <a:latin typeface="Calibri"/>
              </a:rPr>
              <a:t>="</a:t>
            </a:r>
            <a:r>
              <a:rPr lang="hu-HU" sz="1710" dirty="0" err="1">
                <a:latin typeface="Calibri"/>
              </a:rPr>
              <a:t>fooValidatorId</a:t>
            </a:r>
            <a:r>
              <a:rPr lang="hu-HU" sz="1710" dirty="0">
                <a:latin typeface="Calibri"/>
              </a:rPr>
              <a:t>"&gt;</a:t>
            </a:r>
          </a:p>
          <a:p>
            <a:pPr lvl="1"/>
            <a:r>
              <a:rPr lang="hu-HU" sz="1620" dirty="0">
                <a:latin typeface="Calibri"/>
              </a:rPr>
              <a:t>Implementálandó metódus</a:t>
            </a:r>
          </a:p>
          <a:p>
            <a:pPr lvl="2">
              <a:spcBef>
                <a:spcPts val="0"/>
              </a:spcBef>
            </a:pPr>
            <a:r>
              <a:rPr lang="hu-HU" sz="1260" dirty="0" err="1">
                <a:latin typeface="Calibri"/>
              </a:rPr>
              <a:t>public</a:t>
            </a:r>
            <a:r>
              <a:rPr lang="hu-HU" sz="1260" dirty="0">
                <a:latin typeface="Calibri"/>
              </a:rPr>
              <a:t> </a:t>
            </a:r>
            <a:r>
              <a:rPr lang="hu-HU" sz="1260" dirty="0" err="1">
                <a:latin typeface="Calibri"/>
              </a:rPr>
              <a:t>void</a:t>
            </a:r>
            <a:r>
              <a:rPr lang="hu-HU" sz="1260" dirty="0">
                <a:latin typeface="Calibri"/>
              </a:rPr>
              <a:t> </a:t>
            </a:r>
            <a:r>
              <a:rPr lang="hu-HU" sz="1260" dirty="0" err="1">
                <a:latin typeface="Calibri"/>
              </a:rPr>
              <a:t>validate</a:t>
            </a:r>
            <a:r>
              <a:rPr lang="hu-HU" sz="1260" dirty="0">
                <a:latin typeface="Calibri"/>
              </a:rPr>
              <a:t>(</a:t>
            </a:r>
            <a:r>
              <a:rPr lang="hu-HU" sz="1260" dirty="0" err="1">
                <a:latin typeface="Calibri"/>
              </a:rPr>
              <a:t>FacesContext</a:t>
            </a:r>
            <a:r>
              <a:rPr lang="hu-HU" sz="1260" dirty="0">
                <a:latin typeface="Calibri"/>
              </a:rPr>
              <a:t> </a:t>
            </a:r>
            <a:r>
              <a:rPr lang="hu-HU" sz="1260" dirty="0" err="1">
                <a:latin typeface="Calibri"/>
              </a:rPr>
              <a:t>context</a:t>
            </a:r>
            <a:r>
              <a:rPr lang="hu-HU" sz="1260" dirty="0">
                <a:latin typeface="Calibri"/>
              </a:rPr>
              <a:t>, </a:t>
            </a:r>
            <a:r>
              <a:rPr lang="hu-HU" sz="1260" dirty="0" err="1">
                <a:latin typeface="Calibri"/>
              </a:rPr>
              <a:t>UIComponent</a:t>
            </a:r>
            <a:r>
              <a:rPr lang="hu-HU" sz="1260" dirty="0">
                <a:latin typeface="Calibri"/>
              </a:rPr>
              <a:t> </a:t>
            </a:r>
            <a:r>
              <a:rPr lang="hu-HU" sz="1260" dirty="0" err="1">
                <a:latin typeface="Calibri"/>
              </a:rPr>
              <a:t>component</a:t>
            </a:r>
            <a:r>
              <a:rPr lang="hu-HU" sz="1260" dirty="0">
                <a:latin typeface="Calibri"/>
              </a:rPr>
              <a:t>, </a:t>
            </a:r>
            <a:r>
              <a:rPr lang="hu-HU" sz="1260" b="1" dirty="0" err="1">
                <a:latin typeface="Calibri"/>
              </a:rPr>
              <a:t>Object</a:t>
            </a:r>
            <a:r>
              <a:rPr lang="hu-HU" sz="1260" b="1" dirty="0">
                <a:latin typeface="Calibri"/>
              </a:rPr>
              <a:t> </a:t>
            </a:r>
            <a:r>
              <a:rPr lang="hu-HU" sz="1260" b="1" dirty="0" err="1">
                <a:latin typeface="Calibri"/>
              </a:rPr>
              <a:t>value</a:t>
            </a:r>
            <a:r>
              <a:rPr lang="hu-HU" sz="1260" dirty="0">
                <a:latin typeface="Calibri"/>
              </a:rPr>
              <a:t>)</a:t>
            </a:r>
            <a:br>
              <a:rPr lang="hu-HU" sz="1260" dirty="0">
                <a:latin typeface="Calibri"/>
              </a:rPr>
            </a:br>
            <a:r>
              <a:rPr lang="hu-HU" sz="1260" b="1" dirty="0" err="1">
                <a:latin typeface="Calibri"/>
              </a:rPr>
              <a:t>throws</a:t>
            </a:r>
            <a:r>
              <a:rPr lang="hu-HU" sz="1260" b="1" dirty="0">
                <a:latin typeface="Calibri"/>
              </a:rPr>
              <a:t> </a:t>
            </a:r>
            <a:r>
              <a:rPr lang="hu-HU" sz="1260" b="1" dirty="0" err="1">
                <a:latin typeface="Calibri"/>
              </a:rPr>
              <a:t>ValidatorException</a:t>
            </a:r>
            <a:endParaRPr lang="hu-HU" sz="1260" b="1" dirty="0">
              <a:latin typeface="Calibri"/>
            </a:endParaRPr>
          </a:p>
          <a:p>
            <a:pPr lvl="1"/>
            <a:r>
              <a:rPr lang="hu-HU" sz="1620" dirty="0" err="1">
                <a:latin typeface="Calibri"/>
              </a:rPr>
              <a:t>ValidatorException</a:t>
            </a:r>
            <a:r>
              <a:rPr lang="hu-HU" sz="1620" dirty="0">
                <a:latin typeface="Calibri"/>
              </a:rPr>
              <a:t>(</a:t>
            </a:r>
            <a:r>
              <a:rPr lang="hu-HU" sz="1620" dirty="0" err="1">
                <a:latin typeface="Calibri"/>
              </a:rPr>
              <a:t>FacesMessage</a:t>
            </a:r>
            <a:r>
              <a:rPr lang="hu-HU" sz="1620" dirty="0">
                <a:latin typeface="Calibri"/>
              </a:rPr>
              <a:t> </a:t>
            </a:r>
            <a:r>
              <a:rPr lang="hu-HU" sz="1620" dirty="0" err="1">
                <a:latin typeface="Calibri"/>
              </a:rPr>
              <a:t>msg</a:t>
            </a:r>
            <a:r>
              <a:rPr lang="hu-HU" sz="1620" dirty="0">
                <a:latin typeface="Calibri"/>
              </a:rPr>
              <a:t>)</a:t>
            </a:r>
            <a:br>
              <a:rPr lang="hu-HU" sz="1620" dirty="0">
                <a:latin typeface="Calibri"/>
              </a:rPr>
            </a:br>
            <a:r>
              <a:rPr lang="hu-HU" sz="1620" dirty="0" err="1">
                <a:latin typeface="Calibri"/>
              </a:rPr>
              <a:t>ValidatorException</a:t>
            </a:r>
            <a:r>
              <a:rPr lang="hu-HU" sz="1620" dirty="0">
                <a:latin typeface="Calibri"/>
              </a:rPr>
              <a:t>(</a:t>
            </a:r>
            <a:r>
              <a:rPr lang="hu-HU" sz="1620" dirty="0" err="1">
                <a:latin typeface="Calibri"/>
              </a:rPr>
              <a:t>FacesMessage</a:t>
            </a:r>
            <a:r>
              <a:rPr lang="hu-HU" sz="1620" dirty="0">
                <a:latin typeface="Calibri"/>
              </a:rPr>
              <a:t> </a:t>
            </a:r>
            <a:r>
              <a:rPr lang="hu-HU" sz="1620" dirty="0" err="1">
                <a:latin typeface="Calibri"/>
              </a:rPr>
              <a:t>msg</a:t>
            </a:r>
            <a:r>
              <a:rPr lang="hu-HU" sz="1620" dirty="0">
                <a:latin typeface="Calibri"/>
              </a:rPr>
              <a:t>, </a:t>
            </a:r>
            <a:r>
              <a:rPr lang="hu-HU" sz="1620" dirty="0" err="1">
                <a:latin typeface="Calibri"/>
              </a:rPr>
              <a:t>Throwable</a:t>
            </a:r>
            <a:r>
              <a:rPr lang="hu-HU" sz="1620" dirty="0">
                <a:latin typeface="Calibri"/>
              </a:rPr>
              <a:t> </a:t>
            </a:r>
            <a:r>
              <a:rPr lang="hu-HU" sz="1620" dirty="0" err="1">
                <a:latin typeface="Calibri"/>
              </a:rPr>
              <a:t>cause</a:t>
            </a:r>
            <a:r>
              <a:rPr lang="hu-HU" sz="1620" dirty="0">
                <a:latin typeface="Calibri"/>
              </a:rPr>
              <a:t>)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solidFill>
                  <a:srgbClr val="7F7F7F"/>
                </a:solidFill>
                <a:latin typeface="Calibri"/>
              </a:rPr>
              <a:t>Amennyiben a </a:t>
            </a:r>
            <a:r>
              <a:rPr lang="hu-HU" sz="1620" dirty="0" err="1">
                <a:solidFill>
                  <a:srgbClr val="7F7F7F"/>
                </a:solidFill>
                <a:latin typeface="Calibri"/>
              </a:rPr>
              <a:t>validáció</a:t>
            </a:r>
            <a:r>
              <a:rPr lang="hu-HU" sz="1620" dirty="0">
                <a:solidFill>
                  <a:srgbClr val="7F7F7F"/>
                </a:solidFill>
                <a:latin typeface="Calibri"/>
              </a:rPr>
              <a:t> sikertelen kivételt dobunk, melynek megadjuk az üzenetet. Megadhatunk egy opcionális kivételt is.</a:t>
            </a:r>
          </a:p>
        </p:txBody>
      </p:sp>
    </p:spTree>
    <p:extLst>
      <p:ext uri="{BB962C8B-B14F-4D97-AF65-F5344CB8AC3E}">
        <p14:creationId xmlns:p14="http://schemas.microsoft.com/office/powerpoint/2010/main" val="272864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>
          <a:xfrm>
            <a:off x="628650" y="827313"/>
            <a:ext cx="6536340" cy="440703"/>
          </a:xfrm>
        </p:spPr>
        <p:txBody>
          <a:bodyPr>
            <a:normAutofit/>
          </a:bodyPr>
          <a:lstStyle/>
          <a:p>
            <a:pPr lvl="0"/>
            <a:r>
              <a:rPr lang="hu-HU" sz="2400" dirty="0"/>
              <a:t>Konverzió és </a:t>
            </a:r>
            <a:r>
              <a:rPr lang="hu-HU" sz="2400" dirty="0" err="1"/>
              <a:t>Validáció</a:t>
            </a:r>
            <a:r>
              <a:rPr lang="hu-HU" sz="2400" dirty="0"/>
              <a:t> az </a:t>
            </a:r>
            <a:r>
              <a:rPr lang="hu-HU" sz="2400" dirty="0" smtClean="0"/>
              <a:t>Életciklusban</a:t>
            </a:r>
            <a:endParaRPr lang="hu-HU" sz="2400" dirty="0"/>
          </a:p>
        </p:txBody>
      </p:sp>
      <p:pic>
        <p:nvPicPr>
          <p:cNvPr id="3" name="Ké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1319960"/>
            <a:ext cx="4208398" cy="32974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Balra nyíl 3"/>
          <p:cNvSpPr/>
          <p:nvPr/>
        </p:nvSpPr>
        <p:spPr>
          <a:xfrm>
            <a:off x="6923312" y="1628894"/>
            <a:ext cx="241678" cy="242970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*/ f19 f20 1"/>
              <a:gd name="f28" fmla="*/ 21600 f21 1"/>
              <a:gd name="f29" fmla="*/ 0 f21 1"/>
              <a:gd name="f30" fmla="*/ f20 f13 1"/>
              <a:gd name="f31" fmla="*/ f19 f12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3 1"/>
              <a:gd name="f38" fmla="+- f19 0 f34"/>
              <a:gd name="f39" fmla="*/ f36 f12 1"/>
              <a:gd name="f40" fmla="*/ f35 f13 1"/>
              <a:gd name="f41" fmla="*/ f36 f13 1"/>
              <a:gd name="f42" fmla="*/ f38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42" t="f30" r="f39" b="f37"/>
            <a:pathLst>
              <a:path w="21600" h="21600">
                <a:moveTo>
                  <a:pt x="f8" y="f20"/>
                </a:moveTo>
                <a:lnTo>
                  <a:pt x="f19" y="f20"/>
                </a:lnTo>
                <a:lnTo>
                  <a:pt x="f19" y="f7"/>
                </a:lnTo>
                <a:lnTo>
                  <a:pt x="f7" y="f9"/>
                </a:lnTo>
                <a:lnTo>
                  <a:pt x="f19" y="f8"/>
                </a:lnTo>
                <a:lnTo>
                  <a:pt x="f19" y="f26"/>
                </a:lnTo>
                <a:lnTo>
                  <a:pt x="f8" y="f26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440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Balra nyíl 8"/>
          <p:cNvSpPr/>
          <p:nvPr/>
        </p:nvSpPr>
        <p:spPr>
          <a:xfrm>
            <a:off x="6923312" y="2269411"/>
            <a:ext cx="241678" cy="242970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*/ f19 f20 1"/>
              <a:gd name="f28" fmla="*/ 21600 f21 1"/>
              <a:gd name="f29" fmla="*/ 0 f21 1"/>
              <a:gd name="f30" fmla="*/ f20 f13 1"/>
              <a:gd name="f31" fmla="*/ f19 f12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3 1"/>
              <a:gd name="f38" fmla="+- f19 0 f34"/>
              <a:gd name="f39" fmla="*/ f36 f12 1"/>
              <a:gd name="f40" fmla="*/ f35 f13 1"/>
              <a:gd name="f41" fmla="*/ f36 f13 1"/>
              <a:gd name="f42" fmla="*/ f38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42" t="f30" r="f39" b="f37"/>
            <a:pathLst>
              <a:path w="21600" h="21600">
                <a:moveTo>
                  <a:pt x="f8" y="f20"/>
                </a:moveTo>
                <a:lnTo>
                  <a:pt x="f19" y="f20"/>
                </a:lnTo>
                <a:lnTo>
                  <a:pt x="f19" y="f7"/>
                </a:lnTo>
                <a:lnTo>
                  <a:pt x="f7" y="f9"/>
                </a:lnTo>
                <a:lnTo>
                  <a:pt x="f19" y="f8"/>
                </a:lnTo>
                <a:lnTo>
                  <a:pt x="f19" y="f26"/>
                </a:lnTo>
                <a:lnTo>
                  <a:pt x="f8" y="f26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440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Balra nyíl 10"/>
          <p:cNvSpPr/>
          <p:nvPr/>
        </p:nvSpPr>
        <p:spPr>
          <a:xfrm>
            <a:off x="6923312" y="4054666"/>
            <a:ext cx="241678" cy="242970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*/ f19 f20 1"/>
              <a:gd name="f28" fmla="*/ 21600 f21 1"/>
              <a:gd name="f29" fmla="*/ 0 f21 1"/>
              <a:gd name="f30" fmla="*/ f20 f13 1"/>
              <a:gd name="f31" fmla="*/ f19 f12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3 1"/>
              <a:gd name="f38" fmla="+- f19 0 f34"/>
              <a:gd name="f39" fmla="*/ f36 f12 1"/>
              <a:gd name="f40" fmla="*/ f35 f13 1"/>
              <a:gd name="f41" fmla="*/ f36 f13 1"/>
              <a:gd name="f42" fmla="*/ f38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42" t="f30" r="f39" b="f37"/>
            <a:pathLst>
              <a:path w="21600" h="21600">
                <a:moveTo>
                  <a:pt x="f8" y="f20"/>
                </a:moveTo>
                <a:lnTo>
                  <a:pt x="f19" y="f20"/>
                </a:lnTo>
                <a:lnTo>
                  <a:pt x="f19" y="f7"/>
                </a:lnTo>
                <a:lnTo>
                  <a:pt x="f7" y="f9"/>
                </a:lnTo>
                <a:lnTo>
                  <a:pt x="f19" y="f8"/>
                </a:lnTo>
                <a:lnTo>
                  <a:pt x="f19" y="f26"/>
                </a:lnTo>
                <a:lnTo>
                  <a:pt x="f8" y="f26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440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Szabadkézi sokszög 5"/>
          <p:cNvSpPr/>
          <p:nvPr/>
        </p:nvSpPr>
        <p:spPr>
          <a:xfrm>
            <a:off x="7164990" y="1577276"/>
            <a:ext cx="1431662" cy="34621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440" kern="0">
                <a:solidFill>
                  <a:srgbClr val="FFFFFF"/>
                </a:solidFill>
                <a:latin typeface="Arial"/>
              </a:rPr>
              <a:t>Konverzió</a:t>
            </a:r>
          </a:p>
        </p:txBody>
      </p:sp>
      <p:sp>
        <p:nvSpPr>
          <p:cNvPr id="8" name="Szabadkézi sokszög 6"/>
          <p:cNvSpPr/>
          <p:nvPr/>
        </p:nvSpPr>
        <p:spPr>
          <a:xfrm>
            <a:off x="7164990" y="2217786"/>
            <a:ext cx="1431662" cy="34621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440" kern="0">
                <a:solidFill>
                  <a:srgbClr val="FFFFFF"/>
                </a:solidFill>
                <a:latin typeface="Arial"/>
              </a:rPr>
              <a:t>Validáció</a:t>
            </a:r>
          </a:p>
        </p:txBody>
      </p:sp>
      <p:sp>
        <p:nvSpPr>
          <p:cNvPr id="9" name="Szabadkézi sokszög 9"/>
          <p:cNvSpPr/>
          <p:nvPr/>
        </p:nvSpPr>
        <p:spPr>
          <a:xfrm>
            <a:off x="7164990" y="4003042"/>
            <a:ext cx="1431662" cy="34621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440" kern="0">
                <a:solidFill>
                  <a:srgbClr val="FFFFFF"/>
                </a:solidFill>
                <a:latin typeface="Arial"/>
              </a:rPr>
              <a:t>Üzenetek</a:t>
            </a:r>
          </a:p>
        </p:txBody>
      </p:sp>
    </p:spTree>
    <p:extLst>
      <p:ext uri="{BB962C8B-B14F-4D97-AF65-F5344CB8AC3E}">
        <p14:creationId xmlns:p14="http://schemas.microsoft.com/office/powerpoint/2010/main" val="18730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859</TotalTime>
  <Words>418</Words>
  <Application>Microsoft Office PowerPoint</Application>
  <PresentationFormat>Diavetítés a képernyőre (16:9 oldalarány)</PresentationFormat>
  <Paragraphs>124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Office-téma</vt:lpstr>
      <vt:lpstr>PowerPoint bemutató</vt:lpstr>
      <vt:lpstr>Elemkönyvtárak - Tag Libraries</vt:lpstr>
      <vt:lpstr>Alapvető komponensek (h,f,ui)</vt:lpstr>
      <vt:lpstr> Konverter</vt:lpstr>
      <vt:lpstr> Konverter</vt:lpstr>
      <vt:lpstr> Konverter</vt:lpstr>
      <vt:lpstr> Validáció</vt:lpstr>
      <vt:lpstr> Validáció</vt:lpstr>
      <vt:lpstr>Konverzió és Validáció az Életciklusban</vt:lpstr>
      <vt:lpstr> Üzenetek</vt:lpstr>
      <vt:lpstr> Üzenetek megjelenítése</vt:lpstr>
      <vt:lpstr> Template</vt:lpstr>
      <vt:lpstr> Template</vt:lpstr>
      <vt:lpstr> A Template oldal</vt:lpstr>
      <vt:lpstr> A konkrét oldal</vt:lpstr>
      <vt:lpstr>Linkek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Janos Pelsoczi</cp:lastModifiedBy>
  <cp:revision>138</cp:revision>
  <dcterms:created xsi:type="dcterms:W3CDTF">2015-01-25T18:30:45Z</dcterms:created>
  <dcterms:modified xsi:type="dcterms:W3CDTF">2016-03-25T20:00:20Z</dcterms:modified>
</cp:coreProperties>
</file>