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9" r:id="rId3"/>
    <p:sldId id="258" r:id="rId4"/>
    <p:sldId id="260" r:id="rId5"/>
    <p:sldId id="265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36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F4501-D987-4B16-B94F-AFF977438E67}" type="datetimeFigureOut">
              <a:rPr lang="hu-HU" smtClean="0"/>
              <a:t>2016.03.25.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21C79-DFDE-486F-A75A-2C5E17313F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363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2016.03.25.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xml/ns/javae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sz="2000" dirty="0" smtClean="0"/>
              <a:t>JSF - Konfiguráció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>
          <a:xfrm>
            <a:off x="628650" y="808653"/>
            <a:ext cx="6456395" cy="459364"/>
          </a:xfrm>
        </p:spPr>
        <p:txBody>
          <a:bodyPr>
            <a:noAutofit/>
          </a:bodyPr>
          <a:lstStyle/>
          <a:p>
            <a:pPr lvl="0"/>
            <a:r>
              <a:rPr lang="hu-HU" sz="2400" dirty="0" err="1" smtClean="0"/>
              <a:t>Localizáció</a:t>
            </a:r>
            <a:r>
              <a:rPr lang="hu-HU" sz="2400" dirty="0" smtClean="0"/>
              <a:t> </a:t>
            </a:r>
            <a:r>
              <a:rPr lang="hu-HU" sz="2400" dirty="0"/>
              <a:t>lekérdezése és beállítása</a:t>
            </a:r>
          </a:p>
        </p:txBody>
      </p:sp>
      <p:sp>
        <p:nvSpPr>
          <p:cNvPr id="3" name="Tartalom helye 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z="1710" dirty="0" err="1">
                <a:latin typeface="Calibri"/>
              </a:rPr>
              <a:t>FacesContext.getCurrentInstance</a:t>
            </a:r>
            <a:r>
              <a:rPr lang="hu-HU" sz="1710" dirty="0">
                <a:latin typeface="Calibri"/>
              </a:rPr>
              <a:t>().</a:t>
            </a:r>
            <a:r>
              <a:rPr lang="hu-HU" sz="1710" dirty="0" err="1">
                <a:latin typeface="Calibri"/>
              </a:rPr>
              <a:t>getViewRoot</a:t>
            </a:r>
            <a:r>
              <a:rPr lang="hu-HU" sz="1710" dirty="0">
                <a:latin typeface="Calibri"/>
              </a:rPr>
              <a:t>().</a:t>
            </a:r>
            <a:r>
              <a:rPr lang="hu-HU" sz="1710" dirty="0" err="1">
                <a:latin typeface="Calibri"/>
              </a:rPr>
              <a:t>getLocale</a:t>
            </a:r>
            <a:r>
              <a:rPr lang="hu-HU" sz="1710" dirty="0" smtClean="0">
                <a:latin typeface="Calibri"/>
              </a:rPr>
              <a:t>()</a:t>
            </a:r>
            <a:endParaRPr lang="hu-HU" dirty="0">
              <a:latin typeface="Calibri"/>
            </a:endParaRPr>
          </a:p>
          <a:p>
            <a:pPr lvl="0"/>
            <a:r>
              <a:rPr lang="hu-HU" sz="1710" dirty="0" err="1">
                <a:latin typeface="Calibri"/>
              </a:rPr>
              <a:t>FacesContext.getCurrentInstance</a:t>
            </a:r>
            <a:r>
              <a:rPr lang="hu-HU" sz="1710" dirty="0">
                <a:latin typeface="Calibri"/>
              </a:rPr>
              <a:t>().</a:t>
            </a:r>
            <a:r>
              <a:rPr lang="hu-HU" sz="1710" dirty="0" err="1">
                <a:latin typeface="Calibri"/>
              </a:rPr>
              <a:t>getViewRoot</a:t>
            </a:r>
            <a:r>
              <a:rPr lang="hu-HU" sz="1710" dirty="0">
                <a:latin typeface="Calibri"/>
              </a:rPr>
              <a:t>()</a:t>
            </a:r>
            <a:br>
              <a:rPr lang="hu-HU" sz="1710" dirty="0">
                <a:latin typeface="Calibri"/>
              </a:rPr>
            </a:br>
            <a:r>
              <a:rPr lang="hu-HU" sz="1710" dirty="0">
                <a:latin typeface="Calibri"/>
              </a:rPr>
              <a:t>.</a:t>
            </a:r>
            <a:r>
              <a:rPr lang="hu-HU" sz="1710" dirty="0" err="1">
                <a:latin typeface="Calibri"/>
              </a:rPr>
              <a:t>setLocale</a:t>
            </a:r>
            <a:r>
              <a:rPr lang="hu-HU" sz="1710" dirty="0">
                <a:latin typeface="Calibri"/>
              </a:rPr>
              <a:t>(</a:t>
            </a:r>
            <a:r>
              <a:rPr lang="hu-HU" sz="1710" dirty="0" err="1">
                <a:latin typeface="Calibri"/>
              </a:rPr>
              <a:t>new</a:t>
            </a:r>
            <a:r>
              <a:rPr lang="hu-HU" sz="1710" dirty="0">
                <a:latin typeface="Calibri"/>
              </a:rPr>
              <a:t> </a:t>
            </a:r>
            <a:r>
              <a:rPr lang="hu-HU" sz="1710" dirty="0" err="1">
                <a:latin typeface="Calibri"/>
              </a:rPr>
              <a:t>Locale</a:t>
            </a:r>
            <a:r>
              <a:rPr lang="hu-HU" sz="1710" dirty="0">
                <a:latin typeface="Calibri"/>
              </a:rPr>
              <a:t>(”hu”,”</a:t>
            </a:r>
            <a:r>
              <a:rPr lang="hu-HU" sz="1710" dirty="0" err="1">
                <a:latin typeface="Calibri"/>
              </a:rPr>
              <a:t>HU</a:t>
            </a:r>
            <a:r>
              <a:rPr lang="hu-HU" sz="1710" dirty="0" smtClean="0">
                <a:latin typeface="Calibri"/>
              </a:rPr>
              <a:t>”));</a:t>
            </a:r>
            <a:endParaRPr lang="hu-HU" dirty="0">
              <a:latin typeface="Calibri"/>
            </a:endParaRPr>
          </a:p>
          <a:p>
            <a:pPr lvl="0"/>
            <a:r>
              <a:rPr lang="hu-HU" sz="1710" dirty="0" err="1">
                <a:latin typeface="Calibri"/>
              </a:rPr>
              <a:t>Locale</a:t>
            </a:r>
            <a:r>
              <a:rPr lang="hu-HU" sz="1710" dirty="0">
                <a:latin typeface="Calibri"/>
              </a:rPr>
              <a:t>(</a:t>
            </a:r>
            <a:r>
              <a:rPr lang="hu-HU" sz="1710" dirty="0" err="1">
                <a:latin typeface="Calibri"/>
              </a:rPr>
              <a:t>String</a:t>
            </a:r>
            <a:r>
              <a:rPr lang="hu-HU" sz="1710" dirty="0">
                <a:latin typeface="Calibri"/>
              </a:rPr>
              <a:t> </a:t>
            </a:r>
            <a:r>
              <a:rPr lang="hu-HU" sz="1710" dirty="0" err="1">
                <a:latin typeface="Calibri"/>
              </a:rPr>
              <a:t>language</a:t>
            </a:r>
            <a:r>
              <a:rPr lang="hu-HU" sz="1710" dirty="0">
                <a:latin typeface="Calibri"/>
              </a:rPr>
              <a:t>);</a:t>
            </a:r>
          </a:p>
          <a:p>
            <a:pPr lvl="0"/>
            <a:r>
              <a:rPr lang="hu-HU" sz="1710" dirty="0" err="1">
                <a:latin typeface="Calibri"/>
              </a:rPr>
              <a:t>Locale</a:t>
            </a:r>
            <a:r>
              <a:rPr lang="hu-HU" sz="1710" dirty="0">
                <a:latin typeface="Calibri"/>
              </a:rPr>
              <a:t>(</a:t>
            </a:r>
            <a:r>
              <a:rPr lang="hu-HU" sz="1710" dirty="0" err="1">
                <a:latin typeface="Calibri"/>
              </a:rPr>
              <a:t>String</a:t>
            </a:r>
            <a:r>
              <a:rPr lang="hu-HU" sz="1710" dirty="0">
                <a:latin typeface="Calibri"/>
              </a:rPr>
              <a:t> </a:t>
            </a:r>
            <a:r>
              <a:rPr lang="hu-HU" sz="1710" dirty="0" err="1">
                <a:latin typeface="Calibri"/>
              </a:rPr>
              <a:t>language</a:t>
            </a:r>
            <a:r>
              <a:rPr lang="hu-HU" sz="1710" dirty="0">
                <a:latin typeface="Calibri"/>
              </a:rPr>
              <a:t>, </a:t>
            </a:r>
            <a:r>
              <a:rPr lang="hu-HU" sz="1710" dirty="0" err="1">
                <a:latin typeface="Calibri"/>
              </a:rPr>
              <a:t>String</a:t>
            </a:r>
            <a:r>
              <a:rPr lang="hu-HU" sz="1710" dirty="0">
                <a:latin typeface="Calibri"/>
              </a:rPr>
              <a:t> country);</a:t>
            </a:r>
            <a:br>
              <a:rPr lang="hu-HU" sz="1710" dirty="0">
                <a:latin typeface="Calibri"/>
              </a:rPr>
            </a:br>
            <a:r>
              <a:rPr lang="hu-HU" sz="1710" dirty="0">
                <a:solidFill>
                  <a:srgbClr val="7F7F7F"/>
                </a:solidFill>
              </a:rPr>
              <a:t>Opcionálisan megadható az ország kód</a:t>
            </a:r>
          </a:p>
        </p:txBody>
      </p:sp>
    </p:spTree>
    <p:extLst>
      <p:ext uri="{BB962C8B-B14F-4D97-AF65-F5344CB8AC3E}">
        <p14:creationId xmlns:p14="http://schemas.microsoft.com/office/powerpoint/2010/main" val="293690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I18n </a:t>
            </a:r>
            <a:r>
              <a:rPr lang="hu-HU" dirty="0"/>
              <a:t>konfiguráció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hu-HU" dirty="0"/>
              <a:t>Projekt struktúra</a:t>
            </a:r>
          </a:p>
          <a:p>
            <a:pPr lvl="1"/>
            <a:r>
              <a:rPr lang="hu-HU" dirty="0"/>
              <a:t>&lt;</a:t>
            </a:r>
            <a:r>
              <a:rPr lang="hu-HU" dirty="0" err="1"/>
              <a:t>src</a:t>
            </a:r>
            <a:r>
              <a:rPr lang="hu-HU" dirty="0"/>
              <a:t>&gt;/</a:t>
            </a:r>
            <a:r>
              <a:rPr lang="hu-HU" dirty="0" smtClean="0"/>
              <a:t>hu/</a:t>
            </a:r>
            <a:r>
              <a:rPr lang="hu-HU" dirty="0" err="1" smtClean="0"/>
              <a:t>schonherz</a:t>
            </a:r>
            <a:r>
              <a:rPr lang="hu-HU" dirty="0" smtClean="0"/>
              <a:t>/</a:t>
            </a:r>
            <a:r>
              <a:rPr lang="hu-HU" dirty="0" err="1" smtClean="0"/>
              <a:t>training</a:t>
            </a:r>
            <a:r>
              <a:rPr lang="hu-HU" dirty="0" smtClean="0"/>
              <a:t>/</a:t>
            </a:r>
            <a:endParaRPr lang="hu-HU" dirty="0"/>
          </a:p>
          <a:p>
            <a:pPr lvl="2"/>
            <a:r>
              <a:rPr lang="hu-HU" dirty="0" err="1" smtClean="0"/>
              <a:t>welcome.properties</a:t>
            </a:r>
            <a:endParaRPr lang="hu-HU" dirty="0"/>
          </a:p>
          <a:p>
            <a:pPr lvl="2"/>
            <a:r>
              <a:rPr lang="hu-HU" dirty="0" err="1" smtClean="0"/>
              <a:t>welcome</a:t>
            </a:r>
            <a:r>
              <a:rPr lang="hu-HU" dirty="0" smtClean="0"/>
              <a:t>_en_</a:t>
            </a:r>
            <a:r>
              <a:rPr lang="hu-HU" dirty="0" err="1" smtClean="0"/>
              <a:t>US.properties</a:t>
            </a:r>
            <a:r>
              <a:rPr lang="hu-HU" dirty="0" smtClean="0"/>
              <a:t> – amerikai angol</a:t>
            </a:r>
            <a:endParaRPr lang="hu-HU" dirty="0"/>
          </a:p>
          <a:p>
            <a:pPr lvl="2"/>
            <a:r>
              <a:rPr lang="hu-HU" dirty="0" err="1" smtClean="0"/>
              <a:t>welcome</a:t>
            </a:r>
            <a:r>
              <a:rPr lang="hu-HU" dirty="0" smtClean="0"/>
              <a:t>_zh_</a:t>
            </a:r>
            <a:r>
              <a:rPr lang="hu-HU" dirty="0" err="1" smtClean="0"/>
              <a:t>CN.properties</a:t>
            </a:r>
            <a:r>
              <a:rPr lang="hu-HU" dirty="0" smtClean="0"/>
              <a:t> – egyszerűsített kínai</a:t>
            </a:r>
            <a:endParaRPr lang="hu-HU" dirty="0"/>
          </a:p>
          <a:p>
            <a:pPr lvl="2"/>
            <a:r>
              <a:rPr lang="hu-HU" dirty="0" err="1" smtClean="0"/>
              <a:t>welcome</a:t>
            </a:r>
            <a:r>
              <a:rPr lang="hu-HU" dirty="0" smtClean="0"/>
              <a:t>_hu_</a:t>
            </a:r>
            <a:r>
              <a:rPr lang="hu-HU" dirty="0" err="1" smtClean="0"/>
              <a:t>HU.properties</a:t>
            </a:r>
            <a:r>
              <a:rPr lang="hu-HU" dirty="0" smtClean="0"/>
              <a:t> </a:t>
            </a:r>
            <a:r>
              <a:rPr lang="hu-HU" smtClean="0"/>
              <a:t>- magyar</a:t>
            </a:r>
            <a:endParaRPr lang="hu-HU" dirty="0"/>
          </a:p>
          <a:p>
            <a:pPr lvl="0"/>
            <a:r>
              <a:rPr lang="hu-HU" dirty="0"/>
              <a:t>Fájlok tartalma</a:t>
            </a:r>
          </a:p>
          <a:p>
            <a:pPr lvl="1"/>
            <a:r>
              <a:rPr lang="hu-HU" dirty="0"/>
              <a:t>kulcs-érték párok </a:t>
            </a:r>
            <a:r>
              <a:rPr lang="hu-HU" sz="1710" dirty="0">
                <a:solidFill>
                  <a:srgbClr val="7F7F7F"/>
                </a:solidFill>
              </a:rPr>
              <a:t>(Java </a:t>
            </a:r>
            <a:r>
              <a:rPr lang="hu-HU" sz="1710" dirty="0" err="1">
                <a:solidFill>
                  <a:srgbClr val="7F7F7F"/>
                </a:solidFill>
              </a:rPr>
              <a:t>Resource</a:t>
            </a:r>
            <a:r>
              <a:rPr lang="hu-HU" sz="1710" dirty="0">
                <a:solidFill>
                  <a:srgbClr val="7F7F7F"/>
                </a:solidFill>
              </a:rPr>
              <a:t> API)</a:t>
            </a:r>
          </a:p>
          <a:p>
            <a:pPr lvl="1"/>
            <a:r>
              <a:rPr lang="hu-HU" sz="1710" dirty="0" err="1">
                <a:latin typeface="Calibri"/>
              </a:rPr>
              <a:t>w</a:t>
            </a:r>
            <a:r>
              <a:rPr lang="hu-HU" sz="1710" dirty="0" err="1" smtClean="0">
                <a:latin typeface="Calibri"/>
              </a:rPr>
              <a:t>elcome.jsf</a:t>
            </a:r>
            <a:r>
              <a:rPr lang="hu-HU" sz="1710" dirty="0" smtClean="0">
                <a:latin typeface="Calibri"/>
              </a:rPr>
              <a:t>=</a:t>
            </a:r>
            <a:r>
              <a:rPr lang="hu-HU" sz="1710" dirty="0" err="1" smtClean="0">
                <a:latin typeface="Calibri"/>
              </a:rPr>
              <a:t>Welcome</a:t>
            </a:r>
            <a:r>
              <a:rPr lang="hu-HU" sz="1710" dirty="0">
                <a:latin typeface="Calibri"/>
              </a:rPr>
              <a:t>! </a:t>
            </a:r>
            <a:r>
              <a:rPr lang="hu-HU" sz="1710" dirty="0">
                <a:solidFill>
                  <a:srgbClr val="7F7F7F"/>
                </a:solidFill>
              </a:rPr>
              <a:t>(en_US,en_GB)</a:t>
            </a:r>
          </a:p>
          <a:p>
            <a:pPr lvl="1"/>
            <a:r>
              <a:rPr lang="hu-HU" sz="1710" dirty="0" err="1">
                <a:latin typeface="Calibri"/>
              </a:rPr>
              <a:t>w</a:t>
            </a:r>
            <a:r>
              <a:rPr lang="hu-HU" sz="1710" dirty="0" err="1" smtClean="0">
                <a:latin typeface="Calibri"/>
              </a:rPr>
              <a:t>elcome.jsf</a:t>
            </a:r>
            <a:r>
              <a:rPr lang="hu-HU" sz="1710" dirty="0" smtClean="0">
                <a:latin typeface="Calibri"/>
              </a:rPr>
              <a:t>=Üdvözlet</a:t>
            </a:r>
            <a:r>
              <a:rPr lang="hu-HU" sz="1710" dirty="0">
                <a:latin typeface="Calibri"/>
              </a:rPr>
              <a:t>!</a:t>
            </a:r>
            <a:r>
              <a:rPr lang="hu-HU" dirty="0"/>
              <a:t> </a:t>
            </a:r>
            <a:r>
              <a:rPr lang="hu-HU" sz="1710" dirty="0">
                <a:solidFill>
                  <a:srgbClr val="7F7F7F"/>
                </a:solidFill>
              </a:rPr>
              <a:t>(hu)</a:t>
            </a:r>
          </a:p>
        </p:txBody>
      </p:sp>
    </p:spTree>
    <p:extLst>
      <p:ext uri="{BB962C8B-B14F-4D97-AF65-F5344CB8AC3E}">
        <p14:creationId xmlns:p14="http://schemas.microsoft.com/office/powerpoint/2010/main" val="50510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I18n </a:t>
            </a:r>
            <a:r>
              <a:rPr lang="hu-HU" dirty="0"/>
              <a:t>konfiguráció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err="1"/>
              <a:t>faces-config.xml</a:t>
            </a:r>
            <a:r>
              <a:rPr lang="hu-HU" dirty="0"/>
              <a:t/>
            </a:r>
            <a:br>
              <a:rPr lang="hu-HU" dirty="0"/>
            </a:br>
            <a:r>
              <a:rPr lang="hu-HU" sz="1440" dirty="0">
                <a:latin typeface="Calibri"/>
              </a:rPr>
              <a:t>&lt;</a:t>
            </a:r>
            <a:r>
              <a:rPr lang="hu-HU" sz="1440" dirty="0" err="1">
                <a:latin typeface="Calibri"/>
              </a:rPr>
              <a:t>faces-config</a:t>
            </a:r>
            <a:r>
              <a:rPr lang="hu-HU" sz="1440" dirty="0">
                <a:latin typeface="Calibri"/>
              </a:rPr>
              <a:t> ... &gt;</a:t>
            </a:r>
            <a:br>
              <a:rPr lang="hu-HU" sz="1440" dirty="0">
                <a:latin typeface="Calibri"/>
              </a:rPr>
            </a:br>
            <a:r>
              <a:rPr lang="hu-HU" sz="1440" dirty="0">
                <a:latin typeface="Calibri"/>
              </a:rPr>
              <a:t>	&lt;</a:t>
            </a:r>
            <a:r>
              <a:rPr lang="hu-HU" sz="1440" dirty="0" err="1">
                <a:latin typeface="Calibri"/>
              </a:rPr>
              <a:t>application</a:t>
            </a:r>
            <a:r>
              <a:rPr lang="hu-HU" sz="1440" dirty="0">
                <a:latin typeface="Calibri"/>
              </a:rPr>
              <a:t>&gt;</a:t>
            </a:r>
            <a:br>
              <a:rPr lang="hu-HU" sz="1440" dirty="0">
                <a:latin typeface="Calibri"/>
              </a:rPr>
            </a:br>
            <a:r>
              <a:rPr lang="hu-HU" sz="1440" dirty="0">
                <a:latin typeface="Calibri"/>
              </a:rPr>
              <a:t>		&lt;</a:t>
            </a:r>
            <a:r>
              <a:rPr lang="hu-HU" sz="1440" dirty="0" err="1">
                <a:latin typeface="Calibri"/>
              </a:rPr>
              <a:t>locale-config</a:t>
            </a:r>
            <a:r>
              <a:rPr lang="hu-HU" sz="1440" dirty="0">
                <a:latin typeface="Calibri"/>
              </a:rPr>
              <a:t>&gt;</a:t>
            </a:r>
            <a:br>
              <a:rPr lang="hu-HU" sz="1440" dirty="0">
                <a:latin typeface="Calibri"/>
              </a:rPr>
            </a:br>
            <a:r>
              <a:rPr lang="hu-HU" sz="1440" dirty="0">
                <a:latin typeface="Calibri"/>
              </a:rPr>
              <a:t>		</a:t>
            </a:r>
            <a:r>
              <a:rPr lang="hu-HU" sz="1440" dirty="0" smtClean="0">
                <a:latin typeface="Calibri"/>
              </a:rPr>
              <a:t>     </a:t>
            </a:r>
            <a:r>
              <a:rPr lang="hu-HU" sz="1440" b="1" dirty="0" smtClean="0">
                <a:latin typeface="Calibri"/>
              </a:rPr>
              <a:t>&lt;</a:t>
            </a:r>
            <a:r>
              <a:rPr lang="hu-HU" sz="1440" b="1" dirty="0" err="1">
                <a:latin typeface="Calibri"/>
              </a:rPr>
              <a:t>default-locale</a:t>
            </a:r>
            <a:r>
              <a:rPr lang="hu-HU" sz="1440" b="1" dirty="0">
                <a:latin typeface="Calibri"/>
              </a:rPr>
              <a:t>&gt;en&lt;/</a:t>
            </a:r>
            <a:r>
              <a:rPr lang="hu-HU" sz="1440" b="1" dirty="0" err="1">
                <a:latin typeface="Calibri"/>
              </a:rPr>
              <a:t>default-locale</a:t>
            </a:r>
            <a:r>
              <a:rPr lang="hu-HU" sz="1440" b="1" dirty="0">
                <a:latin typeface="Calibri"/>
              </a:rPr>
              <a:t>&gt;</a:t>
            </a:r>
            <a:br>
              <a:rPr lang="hu-HU" sz="1440" b="1" dirty="0">
                <a:latin typeface="Calibri"/>
              </a:rPr>
            </a:br>
            <a:r>
              <a:rPr lang="hu-HU" sz="1440" dirty="0">
                <a:latin typeface="Calibri"/>
              </a:rPr>
              <a:t>		&lt;/</a:t>
            </a:r>
            <a:r>
              <a:rPr lang="hu-HU" sz="1440" dirty="0" err="1">
                <a:latin typeface="Calibri"/>
              </a:rPr>
              <a:t>locale-config</a:t>
            </a:r>
            <a:r>
              <a:rPr lang="hu-HU" sz="1440" dirty="0">
                <a:latin typeface="Calibri"/>
              </a:rPr>
              <a:t>&gt;</a:t>
            </a:r>
            <a:br>
              <a:rPr lang="hu-HU" sz="1440" dirty="0">
                <a:latin typeface="Calibri"/>
              </a:rPr>
            </a:br>
            <a:r>
              <a:rPr lang="hu-HU" sz="1440" dirty="0">
                <a:latin typeface="Calibri"/>
              </a:rPr>
              <a:t>		&lt;</a:t>
            </a:r>
            <a:r>
              <a:rPr lang="hu-HU" sz="1440" dirty="0" err="1">
                <a:latin typeface="Calibri"/>
              </a:rPr>
              <a:t>resource-bundle</a:t>
            </a:r>
            <a:r>
              <a:rPr lang="hu-HU" sz="1440" dirty="0">
                <a:latin typeface="Calibri"/>
              </a:rPr>
              <a:t>&gt;</a:t>
            </a:r>
            <a:br>
              <a:rPr lang="hu-HU" sz="1440" dirty="0">
                <a:latin typeface="Calibri"/>
              </a:rPr>
            </a:br>
            <a:r>
              <a:rPr lang="hu-HU" sz="1440" dirty="0">
                <a:latin typeface="Calibri"/>
              </a:rPr>
              <a:t>		</a:t>
            </a:r>
            <a:r>
              <a:rPr lang="hu-HU" sz="1440" dirty="0" smtClean="0">
                <a:latin typeface="Calibri"/>
              </a:rPr>
              <a:t>     </a:t>
            </a:r>
            <a:r>
              <a:rPr lang="hu-HU" sz="1440" b="1" dirty="0" smtClean="0">
                <a:latin typeface="Calibri"/>
              </a:rPr>
              <a:t>&lt;</a:t>
            </a:r>
            <a:r>
              <a:rPr lang="hu-HU" sz="1440" b="1" dirty="0" err="1" smtClean="0">
                <a:latin typeface="Calibri"/>
              </a:rPr>
              <a:t>base-name</a:t>
            </a:r>
            <a:r>
              <a:rPr lang="hu-HU" sz="1440" b="1" dirty="0" smtClean="0">
                <a:latin typeface="Calibri"/>
              </a:rPr>
              <a:t>&gt;</a:t>
            </a:r>
            <a:r>
              <a:rPr lang="hu-HU" sz="1440" b="1" dirty="0" err="1" smtClean="0">
                <a:latin typeface="Calibri"/>
              </a:rPr>
              <a:t>hu.schonherz.training.messages</a:t>
            </a:r>
            <a:r>
              <a:rPr lang="hu-HU" sz="1440" b="1" dirty="0">
                <a:latin typeface="Calibri"/>
              </a:rPr>
              <a:t>&lt;/</a:t>
            </a:r>
            <a:r>
              <a:rPr lang="hu-HU" sz="1440" b="1" dirty="0" err="1">
                <a:latin typeface="Calibri"/>
              </a:rPr>
              <a:t>base-name</a:t>
            </a:r>
            <a:r>
              <a:rPr lang="hu-HU" sz="1440" b="1" dirty="0">
                <a:latin typeface="Calibri"/>
              </a:rPr>
              <a:t>&gt;</a:t>
            </a:r>
            <a:br>
              <a:rPr lang="hu-HU" sz="1440" b="1" dirty="0">
                <a:latin typeface="Calibri"/>
              </a:rPr>
            </a:br>
            <a:r>
              <a:rPr lang="hu-HU" sz="1440" dirty="0">
                <a:latin typeface="Calibri"/>
              </a:rPr>
              <a:t>		</a:t>
            </a:r>
            <a:r>
              <a:rPr lang="hu-HU" sz="1440" dirty="0" smtClean="0">
                <a:latin typeface="Calibri"/>
              </a:rPr>
              <a:t>     &lt;</a:t>
            </a:r>
            <a:r>
              <a:rPr lang="hu-HU" sz="1440" dirty="0">
                <a:latin typeface="Calibri"/>
              </a:rPr>
              <a:t>var&gt;</a:t>
            </a:r>
            <a:r>
              <a:rPr lang="hu-HU" sz="1440" b="1" dirty="0" err="1">
                <a:latin typeface="Calibri"/>
              </a:rPr>
              <a:t>msg</a:t>
            </a:r>
            <a:r>
              <a:rPr lang="hu-HU" sz="1440" dirty="0">
                <a:latin typeface="Calibri"/>
              </a:rPr>
              <a:t>&lt;/</a:t>
            </a:r>
            <a:r>
              <a:rPr lang="hu-HU" sz="1440" dirty="0" err="1">
                <a:latin typeface="Calibri"/>
              </a:rPr>
              <a:t>var</a:t>
            </a:r>
            <a:r>
              <a:rPr lang="hu-HU" sz="1440" dirty="0">
                <a:latin typeface="Calibri"/>
              </a:rPr>
              <a:t>&gt;</a:t>
            </a:r>
            <a:br>
              <a:rPr lang="hu-HU" sz="1440" dirty="0">
                <a:latin typeface="Calibri"/>
              </a:rPr>
            </a:br>
            <a:r>
              <a:rPr lang="hu-HU" sz="1440" dirty="0">
                <a:latin typeface="Calibri"/>
              </a:rPr>
              <a:t>		&lt;/</a:t>
            </a:r>
            <a:r>
              <a:rPr lang="hu-HU" sz="1440" dirty="0" err="1">
                <a:latin typeface="Calibri"/>
              </a:rPr>
              <a:t>resource-bundle</a:t>
            </a:r>
            <a:r>
              <a:rPr lang="hu-HU" sz="1440" dirty="0">
                <a:latin typeface="Calibri"/>
              </a:rPr>
              <a:t>&gt;</a:t>
            </a:r>
            <a:br>
              <a:rPr lang="hu-HU" sz="1440" dirty="0">
                <a:latin typeface="Calibri"/>
              </a:rPr>
            </a:br>
            <a:r>
              <a:rPr lang="hu-HU" sz="1440" dirty="0">
                <a:latin typeface="Calibri"/>
              </a:rPr>
              <a:t>	&lt;/</a:t>
            </a:r>
            <a:r>
              <a:rPr lang="hu-HU" sz="1440" dirty="0" err="1">
                <a:latin typeface="Calibri"/>
              </a:rPr>
              <a:t>application</a:t>
            </a:r>
            <a:r>
              <a:rPr lang="hu-HU" sz="1440" dirty="0">
                <a:latin typeface="Calibri"/>
              </a:rPr>
              <a:t>&gt;</a:t>
            </a:r>
            <a:br>
              <a:rPr lang="hu-HU" sz="1440" dirty="0">
                <a:latin typeface="Calibri"/>
              </a:rPr>
            </a:br>
            <a:r>
              <a:rPr lang="hu-HU" sz="1440" dirty="0">
                <a:latin typeface="Calibri"/>
              </a:rPr>
              <a:t>&lt;/</a:t>
            </a:r>
            <a:r>
              <a:rPr lang="hu-HU" sz="1440" dirty="0" err="1" smtClean="0">
                <a:latin typeface="Calibri"/>
              </a:rPr>
              <a:t>faces-config</a:t>
            </a:r>
            <a:r>
              <a:rPr lang="hu-HU" sz="1440" dirty="0" smtClean="0">
                <a:latin typeface="Calibri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4148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I18n </a:t>
            </a:r>
            <a:r>
              <a:rPr lang="hu-HU" dirty="0"/>
              <a:t>a felületen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EL kifejezéssel</a:t>
            </a:r>
          </a:p>
          <a:p>
            <a:pPr lvl="1"/>
            <a:r>
              <a:rPr lang="hu-HU" sz="1710" dirty="0">
                <a:latin typeface="Calibri"/>
              </a:rPr>
              <a:t>&lt;h:</a:t>
            </a:r>
            <a:r>
              <a:rPr lang="hu-HU" sz="1710" dirty="0" err="1">
                <a:latin typeface="Calibri"/>
              </a:rPr>
              <a:t>outputText</a:t>
            </a:r>
            <a:r>
              <a:rPr lang="hu-HU" sz="1710" dirty="0">
                <a:latin typeface="Calibri"/>
              </a:rPr>
              <a:t> </a:t>
            </a:r>
            <a:r>
              <a:rPr lang="hu-HU" sz="1710" dirty="0" err="1">
                <a:latin typeface="Calibri"/>
              </a:rPr>
              <a:t>value</a:t>
            </a:r>
            <a:r>
              <a:rPr lang="hu-HU" sz="1710" dirty="0">
                <a:latin typeface="Calibri"/>
              </a:rPr>
              <a:t>="</a:t>
            </a:r>
            <a:r>
              <a:rPr lang="hu-HU" sz="1710" b="1" dirty="0">
                <a:latin typeface="Calibri"/>
              </a:rPr>
              <a:t>#{</a:t>
            </a:r>
            <a:r>
              <a:rPr lang="hu-HU" sz="1710" b="1" dirty="0" err="1">
                <a:latin typeface="Calibri"/>
              </a:rPr>
              <a:t>msg</a:t>
            </a:r>
            <a:r>
              <a:rPr lang="hu-HU" sz="1710" b="1" dirty="0">
                <a:latin typeface="Calibri"/>
              </a:rPr>
              <a:t>[</a:t>
            </a:r>
            <a:r>
              <a:rPr lang="hu-HU" sz="1710" b="1" dirty="0"/>
              <a:t>'</a:t>
            </a:r>
            <a:r>
              <a:rPr lang="hu-HU" sz="1710" b="1" dirty="0" err="1">
                <a:latin typeface="Calibri"/>
              </a:rPr>
              <a:t>greeting</a:t>
            </a:r>
            <a:r>
              <a:rPr lang="hu-HU" sz="1710" b="1" dirty="0">
                <a:latin typeface="Calibri"/>
              </a:rPr>
              <a:t>']}</a:t>
            </a:r>
            <a:r>
              <a:rPr lang="hu-HU" sz="1710" dirty="0">
                <a:latin typeface="Calibri"/>
              </a:rPr>
              <a:t>" /&gt;</a:t>
            </a:r>
          </a:p>
          <a:p>
            <a:pPr lvl="1"/>
            <a:r>
              <a:rPr lang="hu-HU" sz="1710" dirty="0">
                <a:latin typeface="Calibri"/>
              </a:rPr>
              <a:t>&lt;h:</a:t>
            </a:r>
            <a:r>
              <a:rPr lang="hu-HU" sz="1710" dirty="0" err="1">
                <a:latin typeface="Calibri"/>
              </a:rPr>
              <a:t>outputText</a:t>
            </a:r>
            <a:r>
              <a:rPr lang="hu-HU" sz="1710" dirty="0">
                <a:latin typeface="Calibri"/>
              </a:rPr>
              <a:t> </a:t>
            </a:r>
            <a:r>
              <a:rPr lang="hu-HU" sz="1710" dirty="0" err="1">
                <a:latin typeface="Calibri"/>
              </a:rPr>
              <a:t>value</a:t>
            </a:r>
            <a:r>
              <a:rPr lang="hu-HU" sz="1710" dirty="0">
                <a:latin typeface="Calibri"/>
              </a:rPr>
              <a:t>="</a:t>
            </a:r>
            <a:r>
              <a:rPr lang="hu-HU" sz="1710" b="1" dirty="0">
                <a:latin typeface="Calibri"/>
              </a:rPr>
              <a:t>#{</a:t>
            </a:r>
            <a:r>
              <a:rPr lang="hu-HU" sz="1710" b="1" dirty="0" err="1">
                <a:latin typeface="Calibri"/>
              </a:rPr>
              <a:t>msg.greeting</a:t>
            </a:r>
            <a:r>
              <a:rPr lang="hu-HU" sz="1710" b="1" dirty="0">
                <a:latin typeface="Calibri"/>
              </a:rPr>
              <a:t>}</a:t>
            </a:r>
            <a:r>
              <a:rPr lang="hu-HU" sz="1710" dirty="0">
                <a:latin typeface="Calibri"/>
              </a:rPr>
              <a:t>" </a:t>
            </a:r>
            <a:r>
              <a:rPr lang="hu-HU" sz="1710" dirty="0" smtClean="0">
                <a:latin typeface="Calibri"/>
              </a:rPr>
              <a:t>/&gt;</a:t>
            </a:r>
            <a:endParaRPr lang="hu-HU" dirty="0"/>
          </a:p>
          <a:p>
            <a:pPr lvl="0"/>
            <a:r>
              <a:rPr lang="hu-HU" dirty="0"/>
              <a:t>A </a:t>
            </a:r>
            <a:r>
              <a:rPr lang="hu-HU" dirty="0" smtClean="0"/>
              <a:t>konfigurációban </a:t>
            </a:r>
            <a:r>
              <a:rPr lang="hu-HU" dirty="0"/>
              <a:t>megadott változót, mint Map-et kezeljük, ahol a kulcsok a </a:t>
            </a:r>
            <a:r>
              <a:rPr lang="hu-HU" dirty="0" err="1"/>
              <a:t>property</a:t>
            </a:r>
            <a:r>
              <a:rPr lang="hu-HU" dirty="0"/>
              <a:t> fájlban megadott </a:t>
            </a:r>
            <a:r>
              <a:rPr lang="hu-HU" dirty="0" smtClean="0"/>
              <a:t>kulcs-érték párokból </a:t>
            </a:r>
            <a:r>
              <a:rPr lang="hu-HU" dirty="0"/>
              <a:t>kerülhetnek ki</a:t>
            </a:r>
          </a:p>
        </p:txBody>
      </p:sp>
    </p:spTree>
    <p:extLst>
      <p:ext uri="{BB962C8B-B14F-4D97-AF65-F5344CB8AC3E}">
        <p14:creationId xmlns:p14="http://schemas.microsoft.com/office/powerpoint/2010/main" val="127288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33535"/>
            <a:ext cx="6437734" cy="434482"/>
          </a:xfrm>
        </p:spPr>
        <p:txBody>
          <a:bodyPr>
            <a:normAutofit/>
          </a:bodyPr>
          <a:lstStyle/>
          <a:p>
            <a:r>
              <a:rPr lang="hu-HU" sz="2400" dirty="0" smtClean="0"/>
              <a:t>WEB-INF/</a:t>
            </a:r>
            <a:r>
              <a:rPr lang="hu-HU" sz="2400" dirty="0" err="1" smtClean="0"/>
              <a:t>web.xml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err="1" smtClean="0"/>
              <a:t>Deployment</a:t>
            </a:r>
            <a:r>
              <a:rPr lang="hu-HU" dirty="0" smtClean="0"/>
              <a:t> </a:t>
            </a:r>
            <a:r>
              <a:rPr lang="hu-HU" dirty="0" err="1" smtClean="0"/>
              <a:t>Descriptor</a:t>
            </a:r>
            <a:r>
              <a:rPr lang="hu-HU" dirty="0" smtClean="0"/>
              <a:t> File( Telepítési Leíró Fájl)</a:t>
            </a:r>
          </a:p>
          <a:p>
            <a:r>
              <a:rPr lang="hu-HU" dirty="0" smtClean="0"/>
              <a:t>A web alkalmazás beállításait, erőforrásait, objektumait írja le hogy, hogyan szolgálja ki a bejövő kéréseket az alkalmazás szerver</a:t>
            </a:r>
          </a:p>
          <a:p>
            <a:pPr lvl="1"/>
            <a:r>
              <a:rPr lang="hu-HU" dirty="0" err="1" smtClean="0"/>
              <a:t>Servletek</a:t>
            </a:r>
            <a:r>
              <a:rPr lang="hu-HU" dirty="0" smtClean="0"/>
              <a:t> &lt;</a:t>
            </a:r>
            <a:r>
              <a:rPr lang="hu-HU" dirty="0" err="1" smtClean="0"/>
              <a:t>servlet</a:t>
            </a:r>
            <a:r>
              <a:rPr lang="hu-HU" dirty="0" smtClean="0"/>
              <a:t>&gt; és URL minták &lt;</a:t>
            </a:r>
            <a:r>
              <a:rPr lang="hu-HU" dirty="0" err="1" smtClean="0"/>
              <a:t>servlet-mapping</a:t>
            </a:r>
            <a:r>
              <a:rPr lang="hu-HU" dirty="0" smtClean="0"/>
              <a:t>&gt; megadása</a:t>
            </a:r>
          </a:p>
          <a:p>
            <a:pPr lvl="1"/>
            <a:r>
              <a:rPr lang="hu-HU" dirty="0" smtClean="0"/>
              <a:t>Különféle paraméterek megadása &lt;</a:t>
            </a:r>
            <a:r>
              <a:rPr lang="hu-HU" dirty="0" err="1" smtClean="0"/>
              <a:t>context-param</a:t>
            </a:r>
            <a:r>
              <a:rPr lang="hu-HU" dirty="0" smtClean="0"/>
              <a:t>&gt; , &lt;</a:t>
            </a:r>
            <a:r>
              <a:rPr lang="hu-HU" dirty="0" err="1" smtClean="0"/>
              <a:t>init-param</a:t>
            </a:r>
            <a:r>
              <a:rPr lang="hu-HU" dirty="0" smtClean="0"/>
              <a:t>&gt;</a:t>
            </a:r>
          </a:p>
          <a:p>
            <a:pPr lvl="1"/>
            <a:r>
              <a:rPr lang="hu-HU" dirty="0" smtClean="0"/>
              <a:t>Különböző osztályok megadása &lt;filter&gt; - &lt;</a:t>
            </a:r>
            <a:r>
              <a:rPr lang="hu-HU" dirty="0" err="1" smtClean="0"/>
              <a:t>filter-mapping</a:t>
            </a:r>
            <a:r>
              <a:rPr lang="hu-HU" dirty="0" smtClean="0"/>
              <a:t>&gt; , &lt;</a:t>
            </a:r>
            <a:r>
              <a:rPr lang="hu-HU" dirty="0" err="1" smtClean="0"/>
              <a:t>listener</a:t>
            </a:r>
            <a:r>
              <a:rPr lang="hu-HU" dirty="0" smtClean="0"/>
              <a:t>&gt;</a:t>
            </a:r>
          </a:p>
          <a:p>
            <a:pPr lvl="1"/>
            <a:r>
              <a:rPr lang="hu-HU" dirty="0" smtClean="0"/>
              <a:t>Hibakezelés &lt;</a:t>
            </a:r>
            <a:r>
              <a:rPr lang="hu-HU" dirty="0" err="1" smtClean="0"/>
              <a:t>error-page</a:t>
            </a:r>
            <a:r>
              <a:rPr lang="hu-HU" dirty="0" smtClean="0"/>
              <a:t>&gt;&lt;</a:t>
            </a:r>
            <a:r>
              <a:rPr lang="hu-HU" dirty="0" err="1" smtClean="0"/>
              <a:t>error-code</a:t>
            </a:r>
            <a:r>
              <a:rPr lang="hu-HU" dirty="0" smtClean="0"/>
              <a:t>&gt;&lt;</a:t>
            </a:r>
            <a:r>
              <a:rPr lang="hu-HU" dirty="0" err="1" smtClean="0"/>
              <a:t>location</a:t>
            </a:r>
            <a:r>
              <a:rPr lang="hu-HU" dirty="0" smtClean="0"/>
              <a:t>&gt;</a:t>
            </a:r>
          </a:p>
          <a:p>
            <a:pPr lvl="1"/>
            <a:endParaRPr lang="hu-HU" dirty="0" smtClean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591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21093"/>
            <a:ext cx="6468836" cy="446923"/>
          </a:xfrm>
        </p:spPr>
        <p:txBody>
          <a:bodyPr>
            <a:normAutofit/>
          </a:bodyPr>
          <a:lstStyle/>
          <a:p>
            <a:r>
              <a:rPr lang="hu-HU" sz="2400" dirty="0" smtClean="0"/>
              <a:t>WEB-INF/</a:t>
            </a:r>
            <a:r>
              <a:rPr lang="hu-HU" sz="2400" dirty="0" err="1" smtClean="0"/>
              <a:t>web.xml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600" dirty="0"/>
              <a:t>&lt;</a:t>
            </a:r>
            <a:r>
              <a:rPr lang="hu-HU" sz="3600" dirty="0" err="1"/>
              <a:t>web-app</a:t>
            </a:r>
            <a:r>
              <a:rPr lang="hu-HU" sz="3600" dirty="0"/>
              <a:t> </a:t>
            </a:r>
            <a:r>
              <a:rPr lang="hu-HU" sz="3600" dirty="0" smtClean="0"/>
              <a:t>...&gt;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600" dirty="0"/>
              <a:t> &lt;</a:t>
            </a:r>
            <a:r>
              <a:rPr lang="hu-HU" sz="3600" dirty="0" err="1"/>
              <a:t>context-param</a:t>
            </a:r>
            <a:r>
              <a:rPr lang="hu-HU" sz="3600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600" dirty="0"/>
              <a:t>        &lt;</a:t>
            </a:r>
            <a:r>
              <a:rPr lang="hu-HU" sz="3600" dirty="0" err="1"/>
              <a:t>param-name</a:t>
            </a:r>
            <a:r>
              <a:rPr lang="hu-HU" sz="3600" dirty="0"/>
              <a:t>&gt;</a:t>
            </a:r>
            <a:r>
              <a:rPr lang="hu-HU" sz="3600" b="1" dirty="0" err="1"/>
              <a:t>javax.faces.PROJECT</a:t>
            </a:r>
            <a:r>
              <a:rPr lang="hu-HU" sz="3600" b="1" dirty="0"/>
              <a:t>_STAGE</a:t>
            </a:r>
            <a:r>
              <a:rPr lang="hu-HU" sz="3600" dirty="0"/>
              <a:t>&lt;/</a:t>
            </a:r>
            <a:r>
              <a:rPr lang="hu-HU" sz="3600" dirty="0" err="1"/>
              <a:t>param-name</a:t>
            </a:r>
            <a:r>
              <a:rPr lang="hu-HU" sz="3600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600" dirty="0"/>
              <a:t>        &lt;</a:t>
            </a:r>
            <a:r>
              <a:rPr lang="hu-HU" sz="3600" dirty="0" err="1"/>
              <a:t>param-value</a:t>
            </a:r>
            <a:r>
              <a:rPr lang="hu-HU" sz="3600" dirty="0"/>
              <a:t>&gt;</a:t>
            </a:r>
            <a:r>
              <a:rPr lang="hu-HU" sz="3600" b="1" dirty="0" err="1"/>
              <a:t>Production</a:t>
            </a:r>
            <a:r>
              <a:rPr lang="hu-HU" sz="3600" dirty="0"/>
              <a:t>&lt;/</a:t>
            </a:r>
            <a:r>
              <a:rPr lang="hu-HU" sz="3600" dirty="0" err="1"/>
              <a:t>param-value</a:t>
            </a:r>
            <a:r>
              <a:rPr lang="hu-HU" sz="3600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600" dirty="0"/>
              <a:t>    &lt;/</a:t>
            </a:r>
            <a:r>
              <a:rPr lang="hu-HU" sz="3600" dirty="0" err="1"/>
              <a:t>context-param</a:t>
            </a:r>
            <a:r>
              <a:rPr lang="hu-HU" sz="3600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600" dirty="0"/>
              <a:t>    &lt;</a:t>
            </a:r>
            <a:r>
              <a:rPr lang="hu-HU" sz="3600" dirty="0" err="1"/>
              <a:t>context-param</a:t>
            </a:r>
            <a:r>
              <a:rPr lang="hu-HU" sz="3600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600" dirty="0"/>
              <a:t>        &lt;</a:t>
            </a:r>
            <a:r>
              <a:rPr lang="hu-HU" sz="3600" dirty="0" err="1"/>
              <a:t>param-name</a:t>
            </a:r>
            <a:r>
              <a:rPr lang="hu-HU" sz="3600" dirty="0"/>
              <a:t>&gt;</a:t>
            </a:r>
            <a:r>
              <a:rPr lang="hu-HU" sz="3600" b="1" dirty="0" err="1"/>
              <a:t>primefaces.FONT</a:t>
            </a:r>
            <a:r>
              <a:rPr lang="hu-HU" sz="3600" b="1" dirty="0"/>
              <a:t>_AWESOME</a:t>
            </a:r>
            <a:r>
              <a:rPr lang="hu-HU" sz="3600" dirty="0"/>
              <a:t>&lt;/</a:t>
            </a:r>
            <a:r>
              <a:rPr lang="hu-HU" sz="3600" dirty="0" err="1"/>
              <a:t>param-name</a:t>
            </a:r>
            <a:r>
              <a:rPr lang="hu-HU" sz="3600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600" dirty="0"/>
              <a:t>        &lt;</a:t>
            </a:r>
            <a:r>
              <a:rPr lang="hu-HU" sz="3600" dirty="0" err="1"/>
              <a:t>param-value</a:t>
            </a:r>
            <a:r>
              <a:rPr lang="hu-HU" sz="3600" dirty="0"/>
              <a:t>&gt;</a:t>
            </a:r>
            <a:r>
              <a:rPr lang="hu-HU" sz="3600" b="1" dirty="0" err="1"/>
              <a:t>true</a:t>
            </a:r>
            <a:r>
              <a:rPr lang="hu-HU" sz="3600" dirty="0"/>
              <a:t>&lt;/</a:t>
            </a:r>
            <a:r>
              <a:rPr lang="hu-HU" sz="3600" dirty="0" err="1"/>
              <a:t>param-value</a:t>
            </a:r>
            <a:r>
              <a:rPr lang="hu-HU" sz="3600" dirty="0" smtClean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600" dirty="0" smtClean="0"/>
              <a:t>    </a:t>
            </a:r>
            <a:r>
              <a:rPr lang="hu-HU" sz="3600" dirty="0"/>
              <a:t>&lt;/</a:t>
            </a:r>
            <a:r>
              <a:rPr lang="hu-HU" sz="3600" dirty="0" err="1"/>
              <a:t>context-param</a:t>
            </a:r>
            <a:r>
              <a:rPr lang="hu-HU" sz="3600" dirty="0"/>
              <a:t>&gt;</a:t>
            </a:r>
            <a:br>
              <a:rPr lang="hu-HU" sz="3600" dirty="0"/>
            </a:br>
            <a:r>
              <a:rPr lang="hu-HU" sz="3600" dirty="0"/>
              <a:t>  &lt;</a:t>
            </a:r>
            <a:r>
              <a:rPr lang="hu-HU" sz="3600" dirty="0" err="1"/>
              <a:t>servlet</a:t>
            </a:r>
            <a:r>
              <a:rPr lang="hu-HU" sz="3600" dirty="0"/>
              <a:t>&gt;</a:t>
            </a:r>
            <a:br>
              <a:rPr lang="hu-HU" sz="3600" dirty="0"/>
            </a:br>
            <a:r>
              <a:rPr lang="hu-HU" sz="3600" dirty="0"/>
              <a:t>    &lt;</a:t>
            </a:r>
            <a:r>
              <a:rPr lang="hu-HU" sz="3600" dirty="0" err="1"/>
              <a:t>servlet-name</a:t>
            </a:r>
            <a:r>
              <a:rPr lang="hu-HU" sz="3600" dirty="0"/>
              <a:t>&gt;</a:t>
            </a:r>
            <a:r>
              <a:rPr lang="hu-HU" sz="3600" b="1" dirty="0" err="1"/>
              <a:t>Faces</a:t>
            </a:r>
            <a:r>
              <a:rPr lang="hu-HU" sz="3600" b="1" dirty="0"/>
              <a:t> </a:t>
            </a:r>
            <a:r>
              <a:rPr lang="hu-HU" sz="3600" b="1" dirty="0" err="1"/>
              <a:t>Servlet</a:t>
            </a:r>
            <a:r>
              <a:rPr lang="hu-HU" sz="3600" dirty="0"/>
              <a:t>&lt;/</a:t>
            </a:r>
            <a:r>
              <a:rPr lang="hu-HU" sz="3600" dirty="0" err="1"/>
              <a:t>servlet-name</a:t>
            </a:r>
            <a:r>
              <a:rPr lang="hu-HU" sz="3600" dirty="0"/>
              <a:t>&gt;</a:t>
            </a:r>
            <a:br>
              <a:rPr lang="hu-HU" sz="3600" dirty="0"/>
            </a:br>
            <a:r>
              <a:rPr lang="hu-HU" sz="3600" dirty="0"/>
              <a:t>    &lt;</a:t>
            </a:r>
            <a:r>
              <a:rPr lang="hu-HU" sz="3600" dirty="0" err="1"/>
              <a:t>servlet-class</a:t>
            </a:r>
            <a:r>
              <a:rPr lang="hu-HU" sz="3600" dirty="0"/>
              <a:t>&gt;</a:t>
            </a:r>
            <a:r>
              <a:rPr lang="hu-HU" sz="3600" b="1" dirty="0" err="1"/>
              <a:t>javax.faces.webapp.FacesServlet</a:t>
            </a:r>
            <a:r>
              <a:rPr lang="hu-HU" sz="3600" dirty="0"/>
              <a:t>&lt;/</a:t>
            </a:r>
            <a:r>
              <a:rPr lang="hu-HU" sz="3600" dirty="0" err="1"/>
              <a:t>servlet-class</a:t>
            </a:r>
            <a:r>
              <a:rPr lang="hu-HU" sz="3600" dirty="0"/>
              <a:t>&gt;</a:t>
            </a:r>
            <a:br>
              <a:rPr lang="hu-HU" sz="3600" dirty="0"/>
            </a:br>
            <a:r>
              <a:rPr lang="hu-HU" sz="3600" dirty="0"/>
              <a:t>    &lt;</a:t>
            </a:r>
            <a:r>
              <a:rPr lang="hu-HU" sz="3600" dirty="0" err="1"/>
              <a:t>load-on-startup</a:t>
            </a:r>
            <a:r>
              <a:rPr lang="hu-HU" sz="3600" dirty="0"/>
              <a:t>&gt;1&lt;/</a:t>
            </a:r>
            <a:r>
              <a:rPr lang="hu-HU" sz="3600" dirty="0" err="1"/>
              <a:t>load-on-startup</a:t>
            </a:r>
            <a:r>
              <a:rPr lang="hu-HU" sz="3600" dirty="0"/>
              <a:t>&gt;</a:t>
            </a:r>
            <a:br>
              <a:rPr lang="hu-HU" sz="3600" dirty="0"/>
            </a:br>
            <a:r>
              <a:rPr lang="hu-HU" sz="3600" dirty="0"/>
              <a:t>  &lt;/</a:t>
            </a:r>
            <a:r>
              <a:rPr lang="hu-HU" sz="3600" dirty="0" err="1"/>
              <a:t>servlet</a:t>
            </a:r>
            <a:r>
              <a:rPr lang="hu-HU" sz="3600" dirty="0"/>
              <a:t>&gt;</a:t>
            </a:r>
            <a:br>
              <a:rPr lang="hu-HU" sz="3600" dirty="0"/>
            </a:br>
            <a:r>
              <a:rPr lang="hu-HU" sz="3600" dirty="0"/>
              <a:t>  &lt;</a:t>
            </a:r>
            <a:r>
              <a:rPr lang="hu-HU" sz="3600" dirty="0" err="1"/>
              <a:t>servlet-mapping</a:t>
            </a:r>
            <a:r>
              <a:rPr lang="hu-HU" sz="3600" dirty="0"/>
              <a:t>&gt;</a:t>
            </a:r>
            <a:br>
              <a:rPr lang="hu-HU" sz="3600" dirty="0"/>
            </a:br>
            <a:r>
              <a:rPr lang="hu-HU" sz="3600" dirty="0"/>
              <a:t>    &lt;</a:t>
            </a:r>
            <a:r>
              <a:rPr lang="hu-HU" sz="3600" dirty="0" err="1"/>
              <a:t>servlet-name</a:t>
            </a:r>
            <a:r>
              <a:rPr lang="hu-HU" sz="3600" dirty="0"/>
              <a:t>&gt;</a:t>
            </a:r>
            <a:r>
              <a:rPr lang="hu-HU" sz="3600" dirty="0" err="1"/>
              <a:t>Faces</a:t>
            </a:r>
            <a:r>
              <a:rPr lang="hu-HU" sz="3600" dirty="0"/>
              <a:t> </a:t>
            </a:r>
            <a:r>
              <a:rPr lang="hu-HU" sz="3600" dirty="0" err="1"/>
              <a:t>Servlet</a:t>
            </a:r>
            <a:r>
              <a:rPr lang="hu-HU" sz="3600" dirty="0"/>
              <a:t>&lt;/</a:t>
            </a:r>
            <a:r>
              <a:rPr lang="hu-HU" sz="3600" dirty="0" err="1"/>
              <a:t>servlet-name</a:t>
            </a:r>
            <a:r>
              <a:rPr lang="hu-HU" sz="3600" dirty="0"/>
              <a:t>&gt;</a:t>
            </a:r>
            <a:br>
              <a:rPr lang="hu-HU" sz="3600" dirty="0"/>
            </a:br>
            <a:r>
              <a:rPr lang="hu-HU" sz="3600" b="1" dirty="0"/>
              <a:t>    &lt;</a:t>
            </a:r>
            <a:r>
              <a:rPr lang="hu-HU" sz="3600" b="1" dirty="0" err="1"/>
              <a:t>url-pattern</a:t>
            </a:r>
            <a:r>
              <a:rPr lang="hu-HU" sz="3600" b="1" dirty="0"/>
              <a:t>&gt;/</a:t>
            </a:r>
            <a:r>
              <a:rPr lang="hu-HU" sz="3600" b="1" dirty="0" err="1"/>
              <a:t>faces</a:t>
            </a:r>
            <a:r>
              <a:rPr lang="hu-HU" sz="3600" b="1" dirty="0"/>
              <a:t>/*&lt;/</a:t>
            </a:r>
            <a:r>
              <a:rPr lang="hu-HU" sz="3600" b="1" dirty="0" err="1"/>
              <a:t>url-pattern</a:t>
            </a:r>
            <a:r>
              <a:rPr lang="hu-HU" sz="3600" b="1" dirty="0"/>
              <a:t>&gt;</a:t>
            </a:r>
            <a:br>
              <a:rPr lang="hu-HU" sz="3600" b="1" dirty="0"/>
            </a:br>
            <a:r>
              <a:rPr lang="hu-HU" sz="3600" b="1" dirty="0"/>
              <a:t>    &lt;</a:t>
            </a:r>
            <a:r>
              <a:rPr lang="hu-HU" sz="3600" b="1" dirty="0" err="1"/>
              <a:t>url-pattern</a:t>
            </a:r>
            <a:r>
              <a:rPr lang="hu-HU" sz="3600" b="1" dirty="0" smtClean="0"/>
              <a:t>&gt;*.</a:t>
            </a:r>
            <a:r>
              <a:rPr lang="hu-HU" sz="3600" b="1" dirty="0" err="1" smtClean="0"/>
              <a:t>jsf</a:t>
            </a:r>
            <a:r>
              <a:rPr lang="hu-HU" sz="3600" b="1" dirty="0" smtClean="0"/>
              <a:t>&lt;/</a:t>
            </a:r>
            <a:r>
              <a:rPr lang="hu-HU" sz="3600" b="1" dirty="0" err="1"/>
              <a:t>url-pattern</a:t>
            </a:r>
            <a:r>
              <a:rPr lang="hu-HU" sz="3600" b="1" dirty="0"/>
              <a:t>&gt;</a:t>
            </a:r>
            <a:br>
              <a:rPr lang="hu-HU" sz="3600" b="1" dirty="0"/>
            </a:br>
            <a:r>
              <a:rPr lang="hu-HU" sz="3600" dirty="0"/>
              <a:t>  &lt;/</a:t>
            </a:r>
            <a:r>
              <a:rPr lang="hu-HU" sz="3600" dirty="0" err="1"/>
              <a:t>servlet-mapping</a:t>
            </a:r>
            <a:r>
              <a:rPr lang="hu-HU" sz="3600" dirty="0"/>
              <a:t>&gt;</a:t>
            </a:r>
            <a:br>
              <a:rPr lang="hu-HU" sz="3600" dirty="0"/>
            </a:br>
            <a:r>
              <a:rPr lang="hu-HU" sz="3600" dirty="0"/>
              <a:t>  &lt;</a:t>
            </a:r>
            <a:r>
              <a:rPr lang="hu-HU" sz="3600" dirty="0" err="1"/>
              <a:t>listener</a:t>
            </a:r>
            <a:r>
              <a:rPr lang="hu-HU" sz="3600" dirty="0"/>
              <a:t>&gt;</a:t>
            </a:r>
            <a:br>
              <a:rPr lang="hu-HU" sz="3600" dirty="0"/>
            </a:br>
            <a:r>
              <a:rPr lang="hu-HU" sz="3600" dirty="0"/>
              <a:t>    &lt;</a:t>
            </a:r>
            <a:r>
              <a:rPr lang="hu-HU" sz="3600" dirty="0" err="1"/>
              <a:t>listener-class</a:t>
            </a:r>
            <a:r>
              <a:rPr lang="hu-HU" sz="3600" dirty="0"/>
              <a:t>&gt;</a:t>
            </a:r>
            <a:r>
              <a:rPr lang="hu-HU" sz="3600" b="1" dirty="0" err="1"/>
              <a:t>com.sun.faces.config.ConfigureListener</a:t>
            </a:r>
            <a:r>
              <a:rPr lang="hu-HU" sz="3600" dirty="0"/>
              <a:t>&lt;/</a:t>
            </a:r>
            <a:r>
              <a:rPr lang="hu-HU" sz="3600" dirty="0" err="1"/>
              <a:t>listener-class</a:t>
            </a:r>
            <a:r>
              <a:rPr lang="hu-HU" sz="3600" dirty="0"/>
              <a:t>&gt;</a:t>
            </a:r>
            <a:br>
              <a:rPr lang="hu-HU" sz="3600" dirty="0"/>
            </a:br>
            <a:r>
              <a:rPr lang="hu-HU" sz="3600" dirty="0"/>
              <a:t>  &lt;/</a:t>
            </a:r>
            <a:r>
              <a:rPr lang="hu-HU" sz="3600" dirty="0" err="1"/>
              <a:t>listener</a:t>
            </a:r>
            <a:r>
              <a:rPr lang="hu-HU" sz="3600" dirty="0"/>
              <a:t>&gt;</a:t>
            </a:r>
            <a:br>
              <a:rPr lang="hu-HU" sz="3600" dirty="0"/>
            </a:br>
            <a:r>
              <a:rPr lang="hu-HU" sz="3600" dirty="0"/>
              <a:t>&lt;/</a:t>
            </a:r>
            <a:r>
              <a:rPr lang="hu-HU" sz="3600" dirty="0" err="1"/>
              <a:t>web-app</a:t>
            </a:r>
            <a:r>
              <a:rPr lang="hu-HU" sz="3600" dirty="0"/>
              <a:t>&gt;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5660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08653"/>
            <a:ext cx="6468836" cy="459364"/>
          </a:xfrm>
        </p:spPr>
        <p:txBody>
          <a:bodyPr>
            <a:normAutofit/>
          </a:bodyPr>
          <a:lstStyle/>
          <a:p>
            <a:r>
              <a:rPr lang="hu-HU" sz="2400" dirty="0" smtClean="0"/>
              <a:t>WEB-INF/</a:t>
            </a:r>
            <a:r>
              <a:rPr lang="hu-HU" sz="2400" dirty="0" err="1" smtClean="0"/>
              <a:t>faces-config.xml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194318"/>
            <a:ext cx="7886700" cy="363271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hu-HU" dirty="0" smtClean="0"/>
          </a:p>
          <a:p>
            <a:pPr>
              <a:lnSpc>
                <a:spcPct val="120000"/>
              </a:lnSpc>
            </a:pPr>
            <a:r>
              <a:rPr lang="hu-HU" dirty="0" err="1" smtClean="0"/>
              <a:t>Application</a:t>
            </a:r>
            <a:r>
              <a:rPr lang="hu-HU" dirty="0" smtClean="0"/>
              <a:t> </a:t>
            </a:r>
            <a:r>
              <a:rPr lang="hu-HU" dirty="0" err="1" smtClean="0"/>
              <a:t>Configuration</a:t>
            </a:r>
            <a:r>
              <a:rPr lang="hu-HU" dirty="0" smtClean="0"/>
              <a:t> </a:t>
            </a:r>
            <a:r>
              <a:rPr lang="hu-HU" dirty="0" err="1" smtClean="0"/>
              <a:t>Resource</a:t>
            </a:r>
            <a:r>
              <a:rPr lang="hu-HU" dirty="0" smtClean="0"/>
              <a:t> File – az alkalmazás erőforrásainak megadása</a:t>
            </a:r>
          </a:p>
          <a:p>
            <a:pPr lvl="1">
              <a:lnSpc>
                <a:spcPct val="120000"/>
              </a:lnSpc>
            </a:pPr>
            <a:r>
              <a:rPr lang="hu-HU" sz="2800" dirty="0"/>
              <a:t>&lt;?</a:t>
            </a:r>
            <a:r>
              <a:rPr lang="hu-HU" sz="2800" dirty="0" err="1"/>
              <a:t>xml</a:t>
            </a:r>
            <a:r>
              <a:rPr lang="hu-HU" sz="2800" dirty="0"/>
              <a:t> version="1.0</a:t>
            </a:r>
            <a:r>
              <a:rPr lang="hu-HU" sz="2800" dirty="0" smtClean="0"/>
              <a:t>"?&gt;</a:t>
            </a:r>
          </a:p>
          <a:p>
            <a:pPr lvl="1">
              <a:lnSpc>
                <a:spcPct val="120000"/>
              </a:lnSpc>
            </a:pPr>
            <a:r>
              <a:rPr lang="fr-FR" sz="2800" dirty="0"/>
              <a:t>&lt;faces-config </a:t>
            </a:r>
            <a:r>
              <a:rPr lang="fr-FR" sz="2800" dirty="0" smtClean="0"/>
              <a:t>xmlns=</a:t>
            </a:r>
            <a:r>
              <a:rPr lang="hu-HU" sz="2800" dirty="0" smtClean="0">
                <a:hlinkClick r:id="rId2"/>
              </a:rPr>
              <a:t>„</a:t>
            </a:r>
            <a:r>
              <a:rPr lang="fr-FR" sz="2800" dirty="0" smtClean="0">
                <a:hlinkClick r:id="rId2"/>
              </a:rPr>
              <a:t>http</a:t>
            </a:r>
            <a:r>
              <a:rPr lang="fr-FR" sz="2800" dirty="0">
                <a:hlinkClick r:id="rId2"/>
              </a:rPr>
              <a:t>://</a:t>
            </a:r>
            <a:r>
              <a:rPr lang="fr-FR" sz="2800" dirty="0" smtClean="0">
                <a:hlinkClick r:id="rId2"/>
              </a:rPr>
              <a:t>java.sun.com/xml/ns/javaee</a:t>
            </a:r>
            <a:r>
              <a:rPr lang="hu-HU" sz="2800" dirty="0" smtClean="0"/>
              <a:t>” … &gt;</a:t>
            </a:r>
          </a:p>
          <a:p>
            <a:pPr>
              <a:lnSpc>
                <a:spcPct val="120000"/>
              </a:lnSpc>
            </a:pPr>
            <a:r>
              <a:rPr lang="hu-HU" dirty="0" err="1" smtClean="0"/>
              <a:t>ManagedBean-ek</a:t>
            </a:r>
            <a:r>
              <a:rPr lang="hu-HU" dirty="0" smtClean="0"/>
              <a:t> megadása </a:t>
            </a:r>
          </a:p>
          <a:p>
            <a:pPr lvl="1">
              <a:lnSpc>
                <a:spcPct val="120000"/>
              </a:lnSpc>
            </a:pPr>
            <a:r>
              <a:rPr lang="en-US" sz="2800" dirty="0" smtClean="0"/>
              <a:t>&lt;</a:t>
            </a:r>
            <a:r>
              <a:rPr lang="en-US" sz="2800" dirty="0"/>
              <a:t>managed-bean&gt;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    &lt;</a:t>
            </a:r>
            <a:r>
              <a:rPr lang="en-US" sz="2800" dirty="0" smtClean="0"/>
              <a:t>managed-bean-name&gt;</a:t>
            </a:r>
            <a:r>
              <a:rPr lang="hu-HU" sz="2800" dirty="0" err="1" smtClean="0"/>
              <a:t>trainingSession</a:t>
            </a:r>
            <a:r>
              <a:rPr lang="en-US" sz="2800" dirty="0" smtClean="0"/>
              <a:t>&lt;/</a:t>
            </a:r>
            <a:r>
              <a:rPr lang="en-US" sz="2800" dirty="0"/>
              <a:t>managed-bean-name&gt;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    &lt;</a:t>
            </a:r>
            <a:r>
              <a:rPr lang="en-US" sz="2800" dirty="0" smtClean="0"/>
              <a:t>managed-bean-class&gt;</a:t>
            </a:r>
            <a:r>
              <a:rPr lang="hu-HU" sz="2800" dirty="0" err="1" smtClean="0"/>
              <a:t>hu.schonherz.training.MBTrainingSession</a:t>
            </a:r>
            <a:r>
              <a:rPr lang="en-US" sz="2800" dirty="0" smtClean="0"/>
              <a:t>&lt;/</a:t>
            </a:r>
            <a:r>
              <a:rPr lang="en-US" sz="2800" dirty="0"/>
              <a:t>managed-bean-class&gt;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    &lt;managed-bean-scope&gt;session&lt;/managed-bean-scope&gt;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  &lt;/managed-bean&gt;</a:t>
            </a:r>
            <a:endParaRPr lang="hu-HU" sz="2800" dirty="0"/>
          </a:p>
          <a:p>
            <a:pPr>
              <a:lnSpc>
                <a:spcPct val="120000"/>
              </a:lnSpc>
            </a:pPr>
            <a:r>
              <a:rPr lang="hu-HU" dirty="0"/>
              <a:t>Olyan objektumok megadása, amit az egész alkalmazásban bárhol el akarunk érni. (pl. Figyelők, Kezelők, Gyártók</a:t>
            </a:r>
            <a:r>
              <a:rPr lang="hu-HU" dirty="0" smtClean="0"/>
              <a:t>)</a:t>
            </a:r>
            <a:endParaRPr lang="hu-HU" dirty="0"/>
          </a:p>
          <a:p>
            <a:pPr>
              <a:lnSpc>
                <a:spcPct val="120000"/>
              </a:lnSpc>
            </a:pPr>
            <a:r>
              <a:rPr lang="hu-HU" dirty="0"/>
              <a:t>Navigációs szabályok </a:t>
            </a:r>
            <a:r>
              <a:rPr lang="hu-HU" dirty="0" smtClean="0"/>
              <a:t>megadása</a:t>
            </a:r>
            <a:endParaRPr lang="hu-HU" dirty="0"/>
          </a:p>
          <a:p>
            <a:pPr>
              <a:lnSpc>
                <a:spcPct val="120000"/>
              </a:lnSpc>
            </a:pPr>
            <a:r>
              <a:rPr lang="hu-HU" dirty="0"/>
              <a:t>Nem annotálható objektumok(pl. i18n üzenetek, globális hiba vagy </a:t>
            </a:r>
            <a:r>
              <a:rPr lang="hu-HU" dirty="0" smtClean="0"/>
              <a:t>információs üzenetek)</a:t>
            </a:r>
            <a:endParaRPr lang="hu-HU" dirty="0"/>
          </a:p>
          <a:p>
            <a:pPr>
              <a:lnSpc>
                <a:spcPct val="120000"/>
              </a:lnSpc>
            </a:pPr>
            <a:r>
              <a:rPr lang="hu-HU" dirty="0"/>
              <a:t>Alkalmazáson belül használható </a:t>
            </a:r>
            <a:r>
              <a:rPr lang="hu-HU" dirty="0" err="1"/>
              <a:t>Locale-ok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622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83771"/>
            <a:ext cx="6450174" cy="484246"/>
          </a:xfrm>
        </p:spPr>
        <p:txBody>
          <a:bodyPr>
            <a:normAutofit/>
          </a:bodyPr>
          <a:lstStyle/>
          <a:p>
            <a:r>
              <a:rPr lang="hu-HU" sz="2400" dirty="0" err="1" smtClean="0"/>
              <a:t>Expression</a:t>
            </a:r>
            <a:r>
              <a:rPr lang="hu-HU" sz="2400" dirty="0" smtClean="0"/>
              <a:t> </a:t>
            </a:r>
            <a:r>
              <a:rPr lang="hu-HU" sz="2400" dirty="0" err="1" smtClean="0"/>
              <a:t>Language</a:t>
            </a:r>
            <a:r>
              <a:rPr lang="hu-HU" sz="2400" dirty="0" smtClean="0"/>
              <a:t> (EL)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Kifejezések weblapba és konfigurációs fájlokba ágyazására használjuk</a:t>
            </a:r>
          </a:p>
          <a:p>
            <a:r>
              <a:rPr lang="hu-HU" dirty="0" smtClean="0"/>
              <a:t>Kommunikáció a szerverrel, </a:t>
            </a:r>
            <a:r>
              <a:rPr lang="hu-HU" dirty="0" err="1" smtClean="0"/>
              <a:t>Beanekkel</a:t>
            </a:r>
            <a:endParaRPr lang="hu-HU" dirty="0" smtClean="0"/>
          </a:p>
          <a:p>
            <a:r>
              <a:rPr lang="hu-HU" dirty="0" smtClean="0"/>
              <a:t>Adatok lekérése, beállítása, metódushívások</a:t>
            </a:r>
          </a:p>
          <a:p>
            <a:r>
              <a:rPr lang="hu-HU" dirty="0" smtClean="0"/>
              <a:t>Formája: #{ kifejezés }</a:t>
            </a:r>
          </a:p>
          <a:p>
            <a:r>
              <a:rPr lang="hu-HU" dirty="0"/>
              <a:t>Metódushívás példa: #{</a:t>
            </a:r>
            <a:r>
              <a:rPr lang="hu-HU" dirty="0" err="1"/>
              <a:t>tabChangeRequest.action</a:t>
            </a:r>
            <a:r>
              <a:rPr lang="hu-HU" dirty="0"/>
              <a:t>('</a:t>
            </a:r>
            <a:r>
              <a:rPr lang="hu-HU" dirty="0" err="1"/>
              <a:t>tax</a:t>
            </a:r>
            <a:r>
              <a:rPr lang="hu-HU" dirty="0" smtClean="0"/>
              <a:t>')}</a:t>
            </a:r>
          </a:p>
          <a:p>
            <a:r>
              <a:rPr lang="hu-HU" dirty="0"/>
              <a:t>Adatlekérés példa: </a:t>
            </a:r>
            <a:r>
              <a:rPr lang="hu-HU" dirty="0" smtClean="0"/>
              <a:t>#{</a:t>
            </a:r>
            <a:r>
              <a:rPr lang="hu-HU" dirty="0" err="1" smtClean="0"/>
              <a:t>sessionBean.currentPage</a:t>
            </a:r>
            <a:r>
              <a:rPr lang="hu-HU" dirty="0" smtClean="0"/>
              <a:t>}</a:t>
            </a:r>
          </a:p>
          <a:p>
            <a:r>
              <a:rPr lang="hu-HU" dirty="0" err="1"/>
              <a:t>xHTML</a:t>
            </a:r>
            <a:r>
              <a:rPr lang="hu-HU" dirty="0"/>
              <a:t> példa: &lt;a </a:t>
            </a:r>
            <a:r>
              <a:rPr lang="hu-HU" dirty="0" err="1"/>
              <a:t>href</a:t>
            </a:r>
            <a:r>
              <a:rPr lang="hu-HU" dirty="0"/>
              <a:t>=„#{</a:t>
            </a:r>
            <a:r>
              <a:rPr lang="hu-HU" dirty="0" err="1"/>
              <a:t>article.pictureLink</a:t>
            </a:r>
            <a:r>
              <a:rPr lang="hu-HU" dirty="0"/>
              <a:t>}”&gt;link&lt;/a&gt;</a:t>
            </a:r>
          </a:p>
          <a:p>
            <a:endParaRPr lang="hu-HU" dirty="0" smtClean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9669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>
          <a:xfrm>
            <a:off x="558800" y="235120"/>
            <a:ext cx="7886700" cy="994172"/>
          </a:xfrm>
        </p:spPr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Navigációs </a:t>
            </a:r>
            <a:r>
              <a:rPr lang="hu-HU" dirty="0"/>
              <a:t>szabályok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>
          <a:xfrm>
            <a:off x="1605517" y="1200146"/>
            <a:ext cx="4210493" cy="3394471"/>
          </a:xfrm>
        </p:spPr>
        <p:txBody>
          <a:bodyPr>
            <a:normAutofit fontScale="92500" lnSpcReduction="10000"/>
          </a:bodyPr>
          <a:lstStyle/>
          <a:p>
            <a:pPr marL="0" indent="0" defTabSz="323999">
              <a:buNone/>
            </a:pPr>
            <a:r>
              <a:rPr lang="hu-HU" sz="1260" dirty="0">
                <a:latin typeface="Calibri"/>
              </a:rPr>
              <a:t>&lt;</a:t>
            </a:r>
            <a:r>
              <a:rPr lang="hu-HU" sz="1260" dirty="0" err="1">
                <a:latin typeface="Calibri"/>
              </a:rPr>
              <a:t>navigation-rule</a:t>
            </a:r>
            <a:r>
              <a:rPr lang="hu-HU" sz="1260" dirty="0">
                <a:latin typeface="Calibri"/>
              </a:rPr>
              <a:t>&gt; </a:t>
            </a:r>
          </a:p>
          <a:p>
            <a:pPr marL="0" indent="0" defTabSz="323999">
              <a:buNone/>
            </a:pPr>
            <a:r>
              <a:rPr lang="hu-HU" sz="1260" dirty="0">
                <a:latin typeface="Calibri"/>
              </a:rPr>
              <a:t>	&lt;</a:t>
            </a:r>
            <a:r>
              <a:rPr lang="hu-HU" sz="1260" dirty="0" err="1">
                <a:latin typeface="Calibri"/>
              </a:rPr>
              <a:t>from-view-id</a:t>
            </a:r>
            <a:r>
              <a:rPr lang="hu-HU" sz="1260" dirty="0">
                <a:latin typeface="Calibri"/>
              </a:rPr>
              <a:t>&gt;/</a:t>
            </a:r>
            <a:r>
              <a:rPr lang="hu-HU" sz="1260" dirty="0" err="1">
                <a:latin typeface="Calibri"/>
              </a:rPr>
              <a:t>pages</a:t>
            </a:r>
            <a:r>
              <a:rPr lang="hu-HU" sz="1260" dirty="0">
                <a:latin typeface="Calibri"/>
              </a:rPr>
              <a:t>/</a:t>
            </a:r>
            <a:r>
              <a:rPr lang="hu-HU" sz="1260" dirty="0" err="1">
                <a:latin typeface="Calibri"/>
              </a:rPr>
              <a:t>input.xhtml</a:t>
            </a:r>
            <a:r>
              <a:rPr lang="hu-HU" sz="1260" dirty="0">
                <a:latin typeface="Calibri"/>
              </a:rPr>
              <a:t>&lt;/</a:t>
            </a:r>
            <a:r>
              <a:rPr lang="hu-HU" sz="1260" dirty="0" err="1">
                <a:latin typeface="Calibri"/>
              </a:rPr>
              <a:t>from-view-id</a:t>
            </a:r>
            <a:r>
              <a:rPr lang="hu-HU" sz="1260" dirty="0">
                <a:latin typeface="Calibri"/>
              </a:rPr>
              <a:t>&gt; </a:t>
            </a:r>
          </a:p>
          <a:p>
            <a:pPr marL="0" indent="0" defTabSz="323999">
              <a:buNone/>
            </a:pPr>
            <a:r>
              <a:rPr lang="hu-HU" sz="1260" dirty="0">
                <a:latin typeface="Calibri"/>
              </a:rPr>
              <a:t>	&lt;</a:t>
            </a:r>
            <a:r>
              <a:rPr lang="hu-HU" sz="1260" dirty="0" err="1">
                <a:latin typeface="Calibri"/>
              </a:rPr>
              <a:t>navigation-case</a:t>
            </a:r>
            <a:r>
              <a:rPr lang="hu-HU" sz="1260" dirty="0">
                <a:latin typeface="Calibri"/>
              </a:rPr>
              <a:t>&gt; </a:t>
            </a:r>
          </a:p>
          <a:p>
            <a:pPr marL="0" indent="0" defTabSz="323999">
              <a:buNone/>
            </a:pPr>
            <a:r>
              <a:rPr lang="hu-HU" sz="1260" dirty="0">
                <a:latin typeface="Calibri"/>
              </a:rPr>
              <a:t>		&lt;</a:t>
            </a:r>
            <a:r>
              <a:rPr lang="hu-HU" sz="1260" dirty="0" err="1">
                <a:latin typeface="Calibri"/>
              </a:rPr>
              <a:t>from-outcome</a:t>
            </a:r>
            <a:r>
              <a:rPr lang="hu-HU" sz="1260" dirty="0">
                <a:latin typeface="Calibri"/>
              </a:rPr>
              <a:t>&gt;</a:t>
            </a:r>
            <a:r>
              <a:rPr lang="hu-HU" sz="1260" dirty="0" err="1">
                <a:latin typeface="Calibri"/>
              </a:rPr>
              <a:t>sayFoo</a:t>
            </a:r>
            <a:r>
              <a:rPr lang="hu-HU" sz="1260" dirty="0">
                <a:latin typeface="Calibri"/>
              </a:rPr>
              <a:t>&lt;/</a:t>
            </a:r>
            <a:r>
              <a:rPr lang="hu-HU" sz="1260" dirty="0" err="1">
                <a:latin typeface="Calibri"/>
              </a:rPr>
              <a:t>from-outcome</a:t>
            </a:r>
            <a:r>
              <a:rPr lang="hu-HU" sz="1260" dirty="0">
                <a:latin typeface="Calibri"/>
              </a:rPr>
              <a:t>&gt; </a:t>
            </a:r>
          </a:p>
          <a:p>
            <a:pPr marL="0" indent="0" defTabSz="323999">
              <a:buNone/>
            </a:pPr>
            <a:r>
              <a:rPr lang="hu-HU" sz="1260" dirty="0">
                <a:latin typeface="Calibri"/>
              </a:rPr>
              <a:t>		&lt;</a:t>
            </a:r>
            <a:r>
              <a:rPr lang="hu-HU" sz="1260" dirty="0" err="1">
                <a:latin typeface="Calibri"/>
              </a:rPr>
              <a:t>to-view-id</a:t>
            </a:r>
            <a:r>
              <a:rPr lang="hu-HU" sz="1260" dirty="0">
                <a:latin typeface="Calibri"/>
              </a:rPr>
              <a:t>&gt;/</a:t>
            </a:r>
            <a:r>
              <a:rPr lang="hu-HU" sz="1260" dirty="0" err="1">
                <a:latin typeface="Calibri"/>
              </a:rPr>
              <a:t>pages</a:t>
            </a:r>
            <a:r>
              <a:rPr lang="hu-HU" sz="1260" dirty="0">
                <a:latin typeface="Calibri"/>
              </a:rPr>
              <a:t>/</a:t>
            </a:r>
            <a:r>
              <a:rPr lang="hu-HU" sz="1260" dirty="0" err="1">
                <a:latin typeface="Calibri"/>
              </a:rPr>
              <a:t>anotherfoo.xhtml</a:t>
            </a:r>
            <a:r>
              <a:rPr lang="hu-HU" sz="1260" dirty="0">
                <a:latin typeface="Calibri"/>
              </a:rPr>
              <a:t>&lt;/</a:t>
            </a:r>
            <a:r>
              <a:rPr lang="hu-HU" sz="1260" dirty="0" err="1">
                <a:latin typeface="Calibri"/>
              </a:rPr>
              <a:t>to-view-id</a:t>
            </a:r>
            <a:r>
              <a:rPr lang="hu-HU" sz="1260" dirty="0">
                <a:latin typeface="Calibri"/>
              </a:rPr>
              <a:t>&gt; </a:t>
            </a:r>
          </a:p>
          <a:p>
            <a:pPr marL="0" indent="0" defTabSz="323999">
              <a:buNone/>
            </a:pPr>
            <a:r>
              <a:rPr lang="hu-HU" sz="1260" dirty="0">
                <a:latin typeface="Calibri"/>
              </a:rPr>
              <a:t>	&lt;/</a:t>
            </a:r>
            <a:r>
              <a:rPr lang="hu-HU" sz="1260" dirty="0" err="1">
                <a:latin typeface="Calibri"/>
              </a:rPr>
              <a:t>navigation-case</a:t>
            </a:r>
            <a:r>
              <a:rPr lang="hu-HU" sz="1260" dirty="0">
                <a:latin typeface="Calibri"/>
              </a:rPr>
              <a:t>&gt; </a:t>
            </a:r>
          </a:p>
          <a:p>
            <a:pPr marL="0" indent="0" defTabSz="323999">
              <a:buNone/>
            </a:pPr>
            <a:r>
              <a:rPr lang="hu-HU" sz="1260" dirty="0">
                <a:latin typeface="Calibri"/>
              </a:rPr>
              <a:t>	&lt;</a:t>
            </a:r>
            <a:r>
              <a:rPr lang="hu-HU" sz="1260" dirty="0" err="1">
                <a:latin typeface="Calibri"/>
              </a:rPr>
              <a:t>navigation-case</a:t>
            </a:r>
            <a:r>
              <a:rPr lang="hu-HU" sz="1260" dirty="0">
                <a:latin typeface="Calibri"/>
              </a:rPr>
              <a:t>&gt; </a:t>
            </a:r>
          </a:p>
          <a:p>
            <a:pPr marL="0" indent="0" defTabSz="323999">
              <a:buNone/>
            </a:pPr>
            <a:r>
              <a:rPr lang="hu-HU" sz="1260" dirty="0">
                <a:latin typeface="Calibri"/>
              </a:rPr>
              <a:t>		&lt;</a:t>
            </a:r>
            <a:r>
              <a:rPr lang="hu-HU" sz="1260" dirty="0" err="1">
                <a:latin typeface="Calibri"/>
              </a:rPr>
              <a:t>from-action</a:t>
            </a:r>
            <a:r>
              <a:rPr lang="hu-HU" sz="1260" dirty="0">
                <a:latin typeface="Calibri"/>
              </a:rPr>
              <a:t>&gt;#{</a:t>
            </a:r>
            <a:r>
              <a:rPr lang="hu-HU" sz="1260" dirty="0" err="1">
                <a:latin typeface="Calibri"/>
              </a:rPr>
              <a:t>fooBean.fooAction</a:t>
            </a:r>
            <a:r>
              <a:rPr lang="hu-HU" sz="1260" dirty="0">
                <a:latin typeface="Calibri"/>
              </a:rPr>
              <a:t>}&lt;/</a:t>
            </a:r>
            <a:r>
              <a:rPr lang="hu-HU" sz="1260" dirty="0" err="1">
                <a:latin typeface="Calibri"/>
              </a:rPr>
              <a:t>from-action</a:t>
            </a:r>
            <a:r>
              <a:rPr lang="hu-HU" sz="1260" dirty="0">
                <a:latin typeface="Calibri"/>
              </a:rPr>
              <a:t>&gt; </a:t>
            </a:r>
          </a:p>
          <a:p>
            <a:pPr marL="0" indent="0" defTabSz="323999">
              <a:buNone/>
            </a:pPr>
            <a:r>
              <a:rPr lang="hu-HU" sz="1260" dirty="0">
                <a:latin typeface="Calibri"/>
              </a:rPr>
              <a:t>		&lt;</a:t>
            </a:r>
            <a:r>
              <a:rPr lang="hu-HU" sz="1260" dirty="0" err="1">
                <a:latin typeface="Calibri"/>
              </a:rPr>
              <a:t>from-outcome</a:t>
            </a:r>
            <a:r>
              <a:rPr lang="hu-HU" sz="1260" dirty="0">
                <a:latin typeface="Calibri"/>
              </a:rPr>
              <a:t>&gt;</a:t>
            </a:r>
            <a:r>
              <a:rPr lang="hu-HU" sz="1260" dirty="0" err="1">
                <a:latin typeface="Calibri"/>
              </a:rPr>
              <a:t>sayFoo</a:t>
            </a:r>
            <a:r>
              <a:rPr lang="hu-HU" sz="1260" dirty="0">
                <a:latin typeface="Calibri"/>
              </a:rPr>
              <a:t>&lt;/</a:t>
            </a:r>
            <a:r>
              <a:rPr lang="hu-HU" sz="1260" dirty="0" err="1">
                <a:latin typeface="Calibri"/>
              </a:rPr>
              <a:t>from-outcome</a:t>
            </a:r>
            <a:r>
              <a:rPr lang="hu-HU" sz="1260" dirty="0">
                <a:latin typeface="Calibri"/>
              </a:rPr>
              <a:t>&gt; </a:t>
            </a:r>
          </a:p>
          <a:p>
            <a:pPr marL="0" indent="0" defTabSz="323999">
              <a:buNone/>
            </a:pPr>
            <a:r>
              <a:rPr lang="hu-HU" sz="1260" dirty="0">
                <a:latin typeface="Calibri"/>
              </a:rPr>
              <a:t>		&lt;</a:t>
            </a:r>
            <a:r>
              <a:rPr lang="hu-HU" sz="1260" dirty="0" err="1">
                <a:latin typeface="Calibri"/>
              </a:rPr>
              <a:t>to-view-id</a:t>
            </a:r>
            <a:r>
              <a:rPr lang="hu-HU" sz="1260" dirty="0">
                <a:latin typeface="Calibri"/>
              </a:rPr>
              <a:t>&gt;/</a:t>
            </a:r>
            <a:r>
              <a:rPr lang="hu-HU" sz="1260" dirty="0" err="1">
                <a:latin typeface="Calibri"/>
              </a:rPr>
              <a:t>pages</a:t>
            </a:r>
            <a:r>
              <a:rPr lang="hu-HU" sz="1260" dirty="0">
                <a:latin typeface="Calibri"/>
              </a:rPr>
              <a:t>/</a:t>
            </a:r>
            <a:r>
              <a:rPr lang="hu-HU" sz="1260" dirty="0" err="1">
                <a:latin typeface="Calibri"/>
              </a:rPr>
              <a:t>foo.xhtml</a:t>
            </a:r>
            <a:r>
              <a:rPr lang="hu-HU" sz="1260" dirty="0">
                <a:latin typeface="Calibri"/>
              </a:rPr>
              <a:t>&lt;/</a:t>
            </a:r>
            <a:r>
              <a:rPr lang="hu-HU" sz="1260" dirty="0" err="1">
                <a:latin typeface="Calibri"/>
              </a:rPr>
              <a:t>to-view-id</a:t>
            </a:r>
            <a:r>
              <a:rPr lang="hu-HU" sz="1260" dirty="0">
                <a:latin typeface="Calibri"/>
              </a:rPr>
              <a:t>&gt; </a:t>
            </a:r>
            <a:br>
              <a:rPr lang="hu-HU" sz="1260" dirty="0">
                <a:latin typeface="Calibri"/>
              </a:rPr>
            </a:br>
            <a:r>
              <a:rPr lang="hu-HU" sz="1260" dirty="0">
                <a:latin typeface="Calibri"/>
              </a:rPr>
              <a:t>		&lt;</a:t>
            </a:r>
            <a:r>
              <a:rPr lang="hu-HU" sz="1260" dirty="0" err="1">
                <a:latin typeface="Calibri"/>
              </a:rPr>
              <a:t>redirect</a:t>
            </a:r>
            <a:r>
              <a:rPr lang="hu-HU" sz="1260" dirty="0">
                <a:latin typeface="Calibri"/>
              </a:rPr>
              <a:t>/&gt;</a:t>
            </a:r>
          </a:p>
          <a:p>
            <a:pPr marL="0" indent="0" defTabSz="323999">
              <a:buNone/>
            </a:pPr>
            <a:r>
              <a:rPr lang="hu-HU" sz="1260" dirty="0">
                <a:latin typeface="Calibri"/>
              </a:rPr>
              <a:t>	&lt;/</a:t>
            </a:r>
            <a:r>
              <a:rPr lang="hu-HU" sz="1260" dirty="0" err="1">
                <a:latin typeface="Calibri"/>
              </a:rPr>
              <a:t>navigation-case</a:t>
            </a:r>
            <a:r>
              <a:rPr lang="hu-HU" sz="1260" dirty="0">
                <a:latin typeface="Calibri"/>
              </a:rPr>
              <a:t>&gt; </a:t>
            </a:r>
          </a:p>
          <a:p>
            <a:pPr marL="0" indent="0" defTabSz="323999">
              <a:buNone/>
            </a:pPr>
            <a:r>
              <a:rPr lang="hu-HU" sz="1260" dirty="0">
                <a:latin typeface="Calibri"/>
              </a:rPr>
              <a:t>&lt;/</a:t>
            </a:r>
            <a:r>
              <a:rPr lang="hu-HU" sz="1260" dirty="0" err="1">
                <a:latin typeface="Calibri"/>
              </a:rPr>
              <a:t>navigation-rule</a:t>
            </a:r>
            <a:r>
              <a:rPr lang="hu-HU" sz="1260" dirty="0">
                <a:latin typeface="Calibri"/>
              </a:rPr>
              <a:t>&gt; </a:t>
            </a:r>
          </a:p>
        </p:txBody>
      </p:sp>
      <p:sp>
        <p:nvSpPr>
          <p:cNvPr id="4" name="Szabadkézi sokszög 3"/>
          <p:cNvSpPr/>
          <p:nvPr/>
        </p:nvSpPr>
        <p:spPr>
          <a:xfrm>
            <a:off x="6662763" y="1063231"/>
            <a:ext cx="2004895" cy="70708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56790" tIns="156790" rIns="156790" bIns="156790" anchor="ctr" anchorCtr="1" compatLnSpc="1">
            <a:noAutofit/>
          </a:bodyPr>
          <a:lstStyle/>
          <a:p>
            <a:pPr algn="ctr" defTabSz="1560191">
              <a:lnSpc>
                <a:spcPct val="90000"/>
              </a:lnSpc>
              <a:spcAft>
                <a:spcPts val="144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080" kern="0">
                <a:solidFill>
                  <a:srgbClr val="FFFFFF"/>
                </a:solidFill>
                <a:latin typeface="Arial"/>
              </a:rPr>
              <a:t>Adott oldalon értelmezzük a lenti eseteket</a:t>
            </a:r>
            <a:br>
              <a:rPr lang="hu-HU" sz="1080" kern="0">
                <a:solidFill>
                  <a:srgbClr val="FFFFFF"/>
                </a:solidFill>
                <a:latin typeface="Arial"/>
              </a:rPr>
            </a:br>
            <a:r>
              <a:rPr lang="hu-HU" sz="1080" kern="0">
                <a:solidFill>
                  <a:srgbClr val="FFFFFF"/>
                </a:solidFill>
                <a:latin typeface="Arial"/>
              </a:rPr>
              <a:t>(Ha nem adjuk meg, akkor global rule lesz)</a:t>
            </a:r>
          </a:p>
        </p:txBody>
      </p:sp>
      <p:cxnSp>
        <p:nvCxnSpPr>
          <p:cNvPr id="5" name="Egyenes összekötő nyíllal 6"/>
          <p:cNvCxnSpPr>
            <a:stCxn id="4" idx="3"/>
          </p:cNvCxnSpPr>
          <p:nvPr/>
        </p:nvCxnSpPr>
        <p:spPr>
          <a:xfrm flipH="1">
            <a:off x="5710754" y="1416775"/>
            <a:ext cx="952008" cy="152593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6" name="Szabadkézi sokszög 3"/>
          <p:cNvSpPr/>
          <p:nvPr/>
        </p:nvSpPr>
        <p:spPr>
          <a:xfrm>
            <a:off x="457200" y="1770318"/>
            <a:ext cx="1272715" cy="44681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56790" tIns="156790" rIns="156790" bIns="156790" anchor="ctr" anchorCtr="1" compatLnSpc="1">
            <a:noAutofit/>
          </a:bodyPr>
          <a:lstStyle/>
          <a:p>
            <a:pPr algn="ctr" defTabSz="1560191">
              <a:lnSpc>
                <a:spcPct val="90000"/>
              </a:lnSpc>
              <a:spcAft>
                <a:spcPts val="144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080" kern="0">
                <a:solidFill>
                  <a:srgbClr val="FFFFFF"/>
                </a:solidFill>
                <a:latin typeface="Arial"/>
              </a:rPr>
              <a:t>Több esetet is megadhatunk</a:t>
            </a:r>
          </a:p>
        </p:txBody>
      </p:sp>
      <p:cxnSp>
        <p:nvCxnSpPr>
          <p:cNvPr id="7" name="Egyenes összekötő nyíllal 12"/>
          <p:cNvCxnSpPr>
            <a:stCxn id="6" idx="1"/>
          </p:cNvCxnSpPr>
          <p:nvPr/>
        </p:nvCxnSpPr>
        <p:spPr>
          <a:xfrm flipV="1">
            <a:off x="1729916" y="1922911"/>
            <a:ext cx="248806" cy="70816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8" name="Egyenes összekötő nyíllal 15"/>
          <p:cNvCxnSpPr>
            <a:stCxn id="6" idx="1"/>
          </p:cNvCxnSpPr>
          <p:nvPr/>
        </p:nvCxnSpPr>
        <p:spPr>
          <a:xfrm>
            <a:off x="1729916" y="1993727"/>
            <a:ext cx="298974" cy="835198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9" name="Szabadkézi sokszög 3"/>
          <p:cNvSpPr/>
          <p:nvPr/>
        </p:nvSpPr>
        <p:spPr>
          <a:xfrm>
            <a:off x="5366263" y="1872266"/>
            <a:ext cx="2057391" cy="36311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56790" tIns="156790" rIns="156790" bIns="156790" anchor="ctr" anchorCtr="1" compatLnSpc="1">
            <a:noAutofit/>
          </a:bodyPr>
          <a:lstStyle/>
          <a:p>
            <a:pPr algn="ctr" defTabSz="1560191">
              <a:lnSpc>
                <a:spcPct val="90000"/>
              </a:lnSpc>
              <a:spcAft>
                <a:spcPts val="144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080" kern="0">
                <a:solidFill>
                  <a:srgbClr val="FFFFFF"/>
                </a:solidFill>
                <a:latin typeface="Arial"/>
              </a:rPr>
              <a:t>Adott eredmény (outcome) hatására navigálunk…</a:t>
            </a:r>
          </a:p>
        </p:txBody>
      </p:sp>
      <p:cxnSp>
        <p:nvCxnSpPr>
          <p:cNvPr id="10" name="Egyenes összekötő nyíllal 21"/>
          <p:cNvCxnSpPr>
            <a:stCxn id="9" idx="3"/>
          </p:cNvCxnSpPr>
          <p:nvPr/>
        </p:nvCxnSpPr>
        <p:spPr>
          <a:xfrm flipH="1">
            <a:off x="5067290" y="2053828"/>
            <a:ext cx="298973" cy="44852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11" name="Szabadkézi sokszög 3"/>
          <p:cNvSpPr/>
          <p:nvPr/>
        </p:nvSpPr>
        <p:spPr>
          <a:xfrm>
            <a:off x="5981155" y="2337338"/>
            <a:ext cx="1578930" cy="36120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56790" tIns="156790" rIns="156790" bIns="156790" anchor="ctr" anchorCtr="1" compatLnSpc="1">
            <a:noAutofit/>
          </a:bodyPr>
          <a:lstStyle/>
          <a:p>
            <a:pPr algn="ctr" defTabSz="1560191">
              <a:lnSpc>
                <a:spcPct val="90000"/>
              </a:lnSpc>
              <a:spcAft>
                <a:spcPts val="144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080" kern="0">
                <a:solidFill>
                  <a:srgbClr val="FFFFFF"/>
                </a:solidFill>
                <a:latin typeface="Arial"/>
              </a:rPr>
              <a:t>…ide, egy másik oldalra</a:t>
            </a:r>
          </a:p>
        </p:txBody>
      </p:sp>
      <p:cxnSp>
        <p:nvCxnSpPr>
          <p:cNvPr id="12" name="Egyenes összekötő nyíllal 26"/>
          <p:cNvCxnSpPr>
            <a:stCxn id="11" idx="3"/>
          </p:cNvCxnSpPr>
          <p:nvPr/>
        </p:nvCxnSpPr>
        <p:spPr>
          <a:xfrm flipH="1" flipV="1">
            <a:off x="5643766" y="2440174"/>
            <a:ext cx="337389" cy="77762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13" name="Szabadkézi sokszög 3"/>
          <p:cNvSpPr/>
          <p:nvPr/>
        </p:nvSpPr>
        <p:spPr>
          <a:xfrm>
            <a:off x="4576798" y="3896288"/>
            <a:ext cx="1578930" cy="36120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56790" tIns="156790" rIns="156790" bIns="156790" anchor="ctr" anchorCtr="1" compatLnSpc="1">
            <a:noAutofit/>
          </a:bodyPr>
          <a:lstStyle/>
          <a:p>
            <a:pPr algn="ctr" defTabSz="1560191">
              <a:lnSpc>
                <a:spcPct val="90000"/>
              </a:lnSpc>
              <a:spcAft>
                <a:spcPts val="144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080" kern="0">
                <a:solidFill>
                  <a:srgbClr val="FFFFFF"/>
                </a:solidFill>
                <a:latin typeface="Arial"/>
              </a:rPr>
              <a:t>Megadható a redirect opció </a:t>
            </a:r>
          </a:p>
        </p:txBody>
      </p:sp>
      <p:cxnSp>
        <p:nvCxnSpPr>
          <p:cNvPr id="14" name="Egyenes összekötő nyíllal 34"/>
          <p:cNvCxnSpPr>
            <a:stCxn id="13" idx="3"/>
          </p:cNvCxnSpPr>
          <p:nvPr/>
        </p:nvCxnSpPr>
        <p:spPr>
          <a:xfrm flipH="1" flipV="1">
            <a:off x="3088755" y="3896287"/>
            <a:ext cx="1488043" cy="180607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15" name="Szabadkézi sokszög 3"/>
          <p:cNvSpPr/>
          <p:nvPr/>
        </p:nvSpPr>
        <p:spPr>
          <a:xfrm>
            <a:off x="5981154" y="2878311"/>
            <a:ext cx="2203261" cy="68085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56790" tIns="156790" rIns="156790" bIns="156790" anchor="ctr" anchorCtr="1" compatLnSpc="1">
            <a:noAutofit/>
          </a:bodyPr>
          <a:lstStyle/>
          <a:p>
            <a:pPr algn="ctr" defTabSz="1560191">
              <a:lnSpc>
                <a:spcPct val="90000"/>
              </a:lnSpc>
              <a:spcAft>
                <a:spcPts val="144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080" kern="0">
                <a:solidFill>
                  <a:srgbClr val="FFFFFF"/>
                </a:solidFill>
                <a:latin typeface="Arial"/>
              </a:rPr>
              <a:t>Tovább szűkíthető, hogy az eset csak adott action metódus esetén legyen érvényes akár ugyanolyan outcome esetén is</a:t>
            </a:r>
          </a:p>
        </p:txBody>
      </p:sp>
      <p:cxnSp>
        <p:nvCxnSpPr>
          <p:cNvPr id="16" name="Egyenes összekötő nyíllal 38"/>
          <p:cNvCxnSpPr>
            <a:stCxn id="15" idx="3"/>
          </p:cNvCxnSpPr>
          <p:nvPr/>
        </p:nvCxnSpPr>
        <p:spPr>
          <a:xfrm flipH="1" flipV="1">
            <a:off x="5643766" y="3172807"/>
            <a:ext cx="337389" cy="45937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17" name="Egyenes összekötő nyíllal 42"/>
          <p:cNvCxnSpPr>
            <a:stCxn id="15" idx="3"/>
          </p:cNvCxnSpPr>
          <p:nvPr/>
        </p:nvCxnSpPr>
        <p:spPr>
          <a:xfrm flipH="1">
            <a:off x="5067290" y="3218744"/>
            <a:ext cx="913865" cy="235910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3123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Feltételes </a:t>
            </a:r>
            <a:r>
              <a:rPr lang="hu-HU" dirty="0"/>
              <a:t>Navigáció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>
          <a:xfrm>
            <a:off x="1605517" y="1200146"/>
            <a:ext cx="4210493" cy="3394471"/>
          </a:xfrm>
        </p:spPr>
        <p:txBody>
          <a:bodyPr>
            <a:normAutofit fontScale="92500" lnSpcReduction="20000"/>
          </a:bodyPr>
          <a:lstStyle/>
          <a:p>
            <a:pPr marL="0" indent="0" defTabSz="323999">
              <a:buNone/>
            </a:pPr>
            <a:r>
              <a:rPr lang="hu-HU" sz="1260">
                <a:latin typeface="Calibri"/>
              </a:rPr>
              <a:t>&lt;navigation-rule&gt; </a:t>
            </a:r>
          </a:p>
          <a:p>
            <a:pPr marL="0" indent="0" defTabSz="323999">
              <a:buNone/>
            </a:pPr>
            <a:r>
              <a:rPr lang="hu-HU" sz="1260">
                <a:latin typeface="Calibri"/>
              </a:rPr>
              <a:t>	&lt;from-view-id&gt;/pages/input.xhtml&lt;/from-view-id&gt; </a:t>
            </a:r>
          </a:p>
          <a:p>
            <a:pPr marL="0" indent="0" defTabSz="323999">
              <a:buNone/>
            </a:pPr>
            <a:r>
              <a:rPr lang="hu-HU" sz="1260">
                <a:latin typeface="Calibri"/>
              </a:rPr>
              <a:t>	&lt;navigation-case&gt; </a:t>
            </a:r>
          </a:p>
          <a:p>
            <a:pPr marL="0" indent="0" defTabSz="323999">
              <a:buNone/>
            </a:pPr>
            <a:r>
              <a:rPr lang="hu-HU" sz="1260">
                <a:latin typeface="Calibri"/>
              </a:rPr>
              <a:t>		&lt;from-outcome&gt;sayFoo&lt;/from-outcome&gt; </a:t>
            </a:r>
          </a:p>
          <a:p>
            <a:pPr marL="0" indent="0" defTabSz="323999">
              <a:buNone/>
            </a:pPr>
            <a:r>
              <a:rPr lang="hu-HU" sz="1260">
                <a:latin typeface="Calibri"/>
              </a:rPr>
              <a:t>		</a:t>
            </a:r>
            <a:r>
              <a:rPr lang="hu-HU" sz="1260" b="1">
                <a:latin typeface="Calibri"/>
              </a:rPr>
              <a:t>&lt;if&gt;#{fooBean.foo1Condition}&lt;/if&gt;</a:t>
            </a:r>
          </a:p>
          <a:p>
            <a:pPr marL="0" indent="0" defTabSz="323999">
              <a:buNone/>
            </a:pPr>
            <a:r>
              <a:rPr lang="hu-HU" sz="1260">
                <a:latin typeface="Calibri"/>
              </a:rPr>
              <a:t>		&lt;to-view-id&gt;/pages/foo1.xhtml&lt;/to-view-id&gt; </a:t>
            </a:r>
          </a:p>
          <a:p>
            <a:pPr marL="0" indent="0" defTabSz="323999">
              <a:buNone/>
            </a:pPr>
            <a:r>
              <a:rPr lang="hu-HU" sz="1260">
                <a:latin typeface="Calibri"/>
              </a:rPr>
              <a:t>	&lt;/navigation-case&gt; </a:t>
            </a:r>
          </a:p>
          <a:p>
            <a:pPr marL="0" indent="0" defTabSz="323999">
              <a:buNone/>
            </a:pPr>
            <a:r>
              <a:rPr lang="hu-HU" sz="1260">
                <a:latin typeface="Calibri"/>
              </a:rPr>
              <a:t>	&lt;navigation-case&gt; </a:t>
            </a:r>
          </a:p>
          <a:p>
            <a:pPr marL="0" indent="0" defTabSz="323999">
              <a:buNone/>
            </a:pPr>
            <a:r>
              <a:rPr lang="hu-HU" sz="1260">
                <a:latin typeface="Calibri"/>
              </a:rPr>
              <a:t>		&lt;from-outcome&gt;sayFoo&lt;/from-outcome&gt; </a:t>
            </a:r>
          </a:p>
          <a:p>
            <a:pPr marL="0" indent="0" defTabSz="323999">
              <a:buNone/>
            </a:pPr>
            <a:r>
              <a:rPr lang="hu-HU" sz="1260">
                <a:latin typeface="Calibri"/>
              </a:rPr>
              <a:t>		</a:t>
            </a:r>
            <a:r>
              <a:rPr lang="hu-HU" sz="1260" b="1">
                <a:latin typeface="Calibri"/>
              </a:rPr>
              <a:t>&lt;if&gt;#{fooBean.foo2Attr &amp;lt; 5000}&lt;/if&gt;</a:t>
            </a:r>
          </a:p>
          <a:p>
            <a:pPr marL="0" indent="0" defTabSz="323999">
              <a:buNone/>
            </a:pPr>
            <a:r>
              <a:rPr lang="hu-HU" sz="1260">
                <a:latin typeface="Calibri"/>
              </a:rPr>
              <a:t>		&lt;to-view-id&gt;/pages/foo2.xhtml&lt;/to-view-id&gt; </a:t>
            </a:r>
          </a:p>
          <a:p>
            <a:pPr marL="0" indent="0" defTabSz="323999">
              <a:buNone/>
            </a:pPr>
            <a:r>
              <a:rPr lang="hu-HU" sz="1260">
                <a:latin typeface="Calibri"/>
              </a:rPr>
              <a:t>	&lt;/navigation-case&gt; </a:t>
            </a:r>
          </a:p>
          <a:p>
            <a:pPr marL="0" indent="0" defTabSz="323999">
              <a:buNone/>
            </a:pPr>
            <a:r>
              <a:rPr lang="hu-HU" sz="1260">
                <a:latin typeface="Calibri"/>
              </a:rPr>
              <a:t>&lt;/navigation-rule&gt; </a:t>
            </a:r>
          </a:p>
        </p:txBody>
      </p:sp>
      <p:sp>
        <p:nvSpPr>
          <p:cNvPr id="4" name="Szabadkézi sokszög 3"/>
          <p:cNvSpPr/>
          <p:nvPr/>
        </p:nvSpPr>
        <p:spPr>
          <a:xfrm>
            <a:off x="6538365" y="2163702"/>
            <a:ext cx="2004895" cy="70708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626681"/>
              <a:gd name="f7" fmla="val 684026"/>
              <a:gd name="f8" fmla="val 68403"/>
              <a:gd name="f9" fmla="val 30625"/>
              <a:gd name="f10" fmla="val 7558278"/>
              <a:gd name="f11" fmla="val 7596056"/>
              <a:gd name="f12" fmla="val 615623"/>
              <a:gd name="f13" fmla="val 653401"/>
              <a:gd name="f14" fmla="+- 0 0 -90"/>
              <a:gd name="f15" fmla="*/ f3 1 7626681"/>
              <a:gd name="f16" fmla="*/ f4 1 684026"/>
              <a:gd name="f17" fmla="+- f7 0 f5"/>
              <a:gd name="f18" fmla="+- f6 0 f5"/>
              <a:gd name="f19" fmla="*/ f14 f0 1"/>
              <a:gd name="f20" fmla="*/ f18 1 7626681"/>
              <a:gd name="f21" fmla="*/ f17 1 684026"/>
              <a:gd name="f22" fmla="*/ 0 f18 1"/>
              <a:gd name="f23" fmla="*/ 68403 f17 1"/>
              <a:gd name="f24" fmla="*/ 68403 f18 1"/>
              <a:gd name="f25" fmla="*/ 0 f17 1"/>
              <a:gd name="f26" fmla="*/ 7558278 f18 1"/>
              <a:gd name="f27" fmla="*/ 7626681 f18 1"/>
              <a:gd name="f28" fmla="*/ 615623 f17 1"/>
              <a:gd name="f29" fmla="*/ 684026 f17 1"/>
              <a:gd name="f30" fmla="*/ f19 1 f2"/>
              <a:gd name="f31" fmla="*/ f22 1 7626681"/>
              <a:gd name="f32" fmla="*/ f23 1 684026"/>
              <a:gd name="f33" fmla="*/ f24 1 7626681"/>
              <a:gd name="f34" fmla="*/ f25 1 684026"/>
              <a:gd name="f35" fmla="*/ f26 1 7626681"/>
              <a:gd name="f36" fmla="*/ f27 1 7626681"/>
              <a:gd name="f37" fmla="*/ f28 1 684026"/>
              <a:gd name="f38" fmla="*/ f29 1 68402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7626681" h="68402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9BBB59"/>
          </a:solidFill>
          <a:ln w="25402" cap="flat">
            <a:solidFill>
              <a:srgbClr val="71893F"/>
            </a:solidFill>
            <a:prstDash val="solid"/>
            <a:miter/>
          </a:ln>
        </p:spPr>
        <p:txBody>
          <a:bodyPr vert="horz" wrap="square" lIns="156790" tIns="156790" rIns="156790" bIns="156790" anchor="ctr" anchorCtr="1" compatLnSpc="1">
            <a:noAutofit/>
          </a:bodyPr>
          <a:lstStyle/>
          <a:p>
            <a:pPr algn="ctr" defTabSz="1560191">
              <a:lnSpc>
                <a:spcPct val="90000"/>
              </a:lnSpc>
              <a:spcAft>
                <a:spcPts val="144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080" kern="0">
                <a:solidFill>
                  <a:srgbClr val="FFFFFF"/>
                </a:solidFill>
                <a:latin typeface="Arial"/>
              </a:rPr>
              <a:t>Dinamikus feltételek teljesülése esetén hajtódik végre a navigáció</a:t>
            </a:r>
          </a:p>
        </p:txBody>
      </p:sp>
      <p:cxnSp>
        <p:nvCxnSpPr>
          <p:cNvPr id="5" name="Egyenes összekötő nyíllal 6"/>
          <p:cNvCxnSpPr>
            <a:stCxn id="4" idx="3"/>
          </p:cNvCxnSpPr>
          <p:nvPr/>
        </p:nvCxnSpPr>
        <p:spPr>
          <a:xfrm flipH="1" flipV="1">
            <a:off x="4705969" y="2382758"/>
            <a:ext cx="1832395" cy="134488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6" name="Egyenes összekötő nyíllal 49"/>
          <p:cNvCxnSpPr>
            <a:stCxn id="4" idx="3"/>
          </p:cNvCxnSpPr>
          <p:nvPr/>
        </p:nvCxnSpPr>
        <p:spPr>
          <a:xfrm flipH="1">
            <a:off x="4954774" y="2517246"/>
            <a:ext cx="1583590" cy="1182610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59486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Navigáció </a:t>
            </a:r>
            <a:r>
              <a:rPr lang="hu-HU" dirty="0"/>
              <a:t>Linkekkel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>
          <a:xfrm>
            <a:off x="868681" y="1200146"/>
            <a:ext cx="7693721" cy="3394471"/>
          </a:xfrm>
        </p:spPr>
        <p:txBody>
          <a:bodyPr>
            <a:normAutofit lnSpcReduction="10000"/>
          </a:bodyPr>
          <a:lstStyle/>
          <a:p>
            <a:pPr lvl="0"/>
            <a:endParaRPr lang="hu-HU" sz="1980" dirty="0" smtClean="0">
              <a:latin typeface="Calibri"/>
            </a:endParaRPr>
          </a:p>
          <a:p>
            <a:pPr lvl="0"/>
            <a:r>
              <a:rPr lang="hu-HU" sz="1980" dirty="0" smtClean="0">
                <a:latin typeface="Calibri"/>
              </a:rPr>
              <a:t>&lt;</a:t>
            </a:r>
            <a:r>
              <a:rPr lang="hu-HU" sz="1980" dirty="0">
                <a:latin typeface="Calibri"/>
              </a:rPr>
              <a:t>h:link </a:t>
            </a:r>
            <a:r>
              <a:rPr lang="hu-HU" sz="1980" dirty="0" err="1">
                <a:latin typeface="Calibri"/>
              </a:rPr>
              <a:t>outcome</a:t>
            </a:r>
            <a:r>
              <a:rPr lang="hu-HU" sz="1980" dirty="0">
                <a:latin typeface="Calibri"/>
              </a:rPr>
              <a:t>=„</a:t>
            </a:r>
            <a:r>
              <a:rPr lang="hu-HU" sz="1980" b="1" dirty="0" err="1">
                <a:latin typeface="Calibri"/>
              </a:rPr>
              <a:t>fooOutcome</a:t>
            </a:r>
            <a:r>
              <a:rPr lang="hu-HU" sz="1980" dirty="0">
                <a:latin typeface="Calibri"/>
              </a:rPr>
              <a:t>” </a:t>
            </a:r>
            <a:r>
              <a:rPr lang="hu-HU" sz="1980" dirty="0" err="1">
                <a:latin typeface="Calibri"/>
              </a:rPr>
              <a:t>value</a:t>
            </a:r>
            <a:r>
              <a:rPr lang="hu-HU" sz="1980" dirty="0">
                <a:latin typeface="Calibri"/>
              </a:rPr>
              <a:t>=„</a:t>
            </a:r>
            <a:r>
              <a:rPr lang="hu-HU" sz="1980" b="1" dirty="0" err="1">
                <a:latin typeface="Calibri"/>
              </a:rPr>
              <a:t>Caption</a:t>
            </a:r>
            <a:r>
              <a:rPr lang="hu-HU" sz="1980" dirty="0">
                <a:latin typeface="Calibri"/>
              </a:rPr>
              <a:t>”/&gt;</a:t>
            </a:r>
            <a:r>
              <a:rPr lang="hu-HU" sz="1980" dirty="0"/>
              <a:t/>
            </a:r>
            <a:br>
              <a:rPr lang="hu-HU" sz="1980" dirty="0"/>
            </a:br>
            <a:r>
              <a:rPr lang="hu-HU" sz="1710" dirty="0">
                <a:solidFill>
                  <a:srgbClr val="7F7F7F"/>
                </a:solidFill>
              </a:rPr>
              <a:t>Akkor használjuk, ha a </a:t>
            </a:r>
            <a:r>
              <a:rPr lang="hu-HU" sz="1710" b="1" dirty="0">
                <a:solidFill>
                  <a:srgbClr val="7F7F7F"/>
                </a:solidFill>
              </a:rPr>
              <a:t>JSF navigációban</a:t>
            </a:r>
            <a:r>
              <a:rPr lang="hu-HU" sz="1710" dirty="0">
                <a:solidFill>
                  <a:srgbClr val="7F7F7F"/>
                </a:solidFill>
              </a:rPr>
              <a:t> definiált </a:t>
            </a:r>
            <a:r>
              <a:rPr lang="hu-HU" sz="1710" dirty="0" err="1">
                <a:solidFill>
                  <a:srgbClr val="7F7F7F"/>
                </a:solidFill>
              </a:rPr>
              <a:t>outcome-t</a:t>
            </a:r>
            <a:r>
              <a:rPr lang="hu-HU" sz="1710" dirty="0">
                <a:solidFill>
                  <a:srgbClr val="7F7F7F"/>
                </a:solidFill>
              </a:rPr>
              <a:t> szeretnénk linkként kezelni.</a:t>
            </a:r>
          </a:p>
          <a:p>
            <a:pPr lvl="0"/>
            <a:endParaRPr lang="hu-HU" sz="1980" dirty="0">
              <a:latin typeface="Calibri"/>
            </a:endParaRPr>
          </a:p>
          <a:p>
            <a:pPr lvl="0"/>
            <a:r>
              <a:rPr lang="hu-HU" sz="1980" dirty="0">
                <a:latin typeface="Calibri"/>
              </a:rPr>
              <a:t>&lt;h:</a:t>
            </a:r>
            <a:r>
              <a:rPr lang="hu-HU" sz="1980" dirty="0" err="1">
                <a:latin typeface="Calibri"/>
              </a:rPr>
              <a:t>outputLink</a:t>
            </a:r>
            <a:r>
              <a:rPr lang="hu-HU" sz="1980" dirty="0">
                <a:latin typeface="Calibri"/>
              </a:rPr>
              <a:t> </a:t>
            </a:r>
            <a:r>
              <a:rPr lang="hu-HU" sz="1980" dirty="0" err="1">
                <a:latin typeface="Calibri"/>
              </a:rPr>
              <a:t>value</a:t>
            </a:r>
            <a:r>
              <a:rPr lang="hu-HU" sz="1980" dirty="0">
                <a:latin typeface="Calibri"/>
              </a:rPr>
              <a:t>=„</a:t>
            </a:r>
            <a:r>
              <a:rPr lang="hu-HU" sz="1980" b="1" dirty="0" err="1">
                <a:latin typeface="Calibri"/>
              </a:rPr>
              <a:t>fooPage.xhtml</a:t>
            </a:r>
            <a:r>
              <a:rPr lang="hu-HU" sz="1980" dirty="0">
                <a:latin typeface="Calibri"/>
              </a:rPr>
              <a:t>”&gt;</a:t>
            </a:r>
            <a:r>
              <a:rPr lang="hu-HU" sz="1980" b="1" dirty="0"/>
              <a:t> </a:t>
            </a:r>
            <a:r>
              <a:rPr lang="hu-HU" sz="1980" b="1" dirty="0" err="1"/>
              <a:t>Caption</a:t>
            </a:r>
            <a:r>
              <a:rPr lang="hu-HU" sz="1980" b="1" dirty="0"/>
              <a:t> </a:t>
            </a:r>
            <a:r>
              <a:rPr lang="hu-HU" sz="1980" dirty="0">
                <a:latin typeface="Calibri"/>
              </a:rPr>
              <a:t>&lt;/</a:t>
            </a:r>
            <a:r>
              <a:rPr lang="hu-HU" sz="1980" dirty="0" err="1"/>
              <a:t>h</a:t>
            </a:r>
            <a:r>
              <a:rPr lang="hu-HU" sz="1980" dirty="0"/>
              <a:t>:</a:t>
            </a:r>
            <a:r>
              <a:rPr lang="hu-HU" sz="1980" dirty="0" err="1"/>
              <a:t>outputLink</a:t>
            </a:r>
            <a:r>
              <a:rPr lang="hu-HU" sz="1980" dirty="0">
                <a:latin typeface="Calibri"/>
              </a:rPr>
              <a:t>&gt;</a:t>
            </a:r>
            <a:r>
              <a:rPr lang="hu-HU" sz="1980" dirty="0"/>
              <a:t/>
            </a:r>
            <a:br>
              <a:rPr lang="hu-HU" sz="1980" dirty="0"/>
            </a:br>
            <a:r>
              <a:rPr lang="hu-HU" sz="1710" dirty="0">
                <a:solidFill>
                  <a:srgbClr val="7F7F7F"/>
                </a:solidFill>
              </a:rPr>
              <a:t>Akkor használjuk, ha a JSF navigáció </a:t>
            </a:r>
            <a:r>
              <a:rPr lang="hu-HU" sz="1710" b="1" dirty="0">
                <a:solidFill>
                  <a:srgbClr val="7F7F7F"/>
                </a:solidFill>
              </a:rPr>
              <a:t>nélkül</a:t>
            </a:r>
            <a:r>
              <a:rPr lang="hu-HU" sz="1710" dirty="0">
                <a:solidFill>
                  <a:srgbClr val="7F7F7F"/>
                </a:solidFill>
              </a:rPr>
              <a:t>, explicit adjuk meg a célt.</a:t>
            </a:r>
            <a:endParaRPr lang="hu-HU" sz="1710" b="1" dirty="0">
              <a:solidFill>
                <a:srgbClr val="7F7F7F"/>
              </a:solidFill>
            </a:endParaRPr>
          </a:p>
          <a:p>
            <a:pPr lvl="0"/>
            <a:endParaRPr lang="hu-HU" sz="1980" dirty="0">
              <a:latin typeface="Calibri"/>
            </a:endParaRPr>
          </a:p>
          <a:p>
            <a:pPr lvl="0"/>
            <a:r>
              <a:rPr lang="hu-HU" sz="1980" dirty="0">
                <a:latin typeface="Calibri"/>
              </a:rPr>
              <a:t>&lt;h:</a:t>
            </a:r>
            <a:r>
              <a:rPr lang="hu-HU" sz="1980" dirty="0" err="1">
                <a:latin typeface="Calibri"/>
              </a:rPr>
              <a:t>commandLink</a:t>
            </a:r>
            <a:r>
              <a:rPr lang="hu-HU" sz="1980" dirty="0">
                <a:latin typeface="Calibri"/>
              </a:rPr>
              <a:t> </a:t>
            </a:r>
            <a:r>
              <a:rPr lang="hu-HU" sz="1980" dirty="0" err="1">
                <a:latin typeface="Calibri"/>
              </a:rPr>
              <a:t>action</a:t>
            </a:r>
            <a:r>
              <a:rPr lang="hu-HU" sz="1980" dirty="0">
                <a:latin typeface="Calibri"/>
              </a:rPr>
              <a:t>=„</a:t>
            </a:r>
            <a:r>
              <a:rPr lang="hu-HU" sz="1980" b="1" dirty="0">
                <a:latin typeface="Calibri"/>
              </a:rPr>
              <a:t>#{</a:t>
            </a:r>
            <a:r>
              <a:rPr lang="hu-HU" sz="1980" b="1" dirty="0" err="1">
                <a:latin typeface="Calibri"/>
              </a:rPr>
              <a:t>fooBean.fooAction</a:t>
            </a:r>
            <a:r>
              <a:rPr lang="hu-HU" sz="1980" b="1" dirty="0">
                <a:latin typeface="Calibri"/>
              </a:rPr>
              <a:t>}</a:t>
            </a:r>
            <a:r>
              <a:rPr lang="hu-HU" sz="1980" dirty="0">
                <a:latin typeface="Calibri"/>
              </a:rPr>
              <a:t>” </a:t>
            </a:r>
            <a:r>
              <a:rPr lang="hu-HU" sz="1980" dirty="0" err="1">
                <a:latin typeface="Calibri"/>
              </a:rPr>
              <a:t>value</a:t>
            </a:r>
            <a:r>
              <a:rPr lang="hu-HU" sz="1980" dirty="0">
                <a:latin typeface="Calibri"/>
              </a:rPr>
              <a:t>=„</a:t>
            </a:r>
            <a:r>
              <a:rPr lang="hu-HU" sz="1980" b="1" dirty="0" err="1"/>
              <a:t>Caption</a:t>
            </a:r>
            <a:r>
              <a:rPr lang="hu-HU" sz="1980" dirty="0">
                <a:latin typeface="Calibri"/>
              </a:rPr>
              <a:t>”&gt;</a:t>
            </a:r>
            <a:r>
              <a:rPr lang="hu-HU" sz="1980" dirty="0"/>
              <a:t/>
            </a:r>
            <a:br>
              <a:rPr lang="hu-HU" sz="1980" dirty="0"/>
            </a:br>
            <a:r>
              <a:rPr lang="hu-HU" sz="1710" dirty="0">
                <a:solidFill>
                  <a:srgbClr val="7F7F7F"/>
                </a:solidFill>
              </a:rPr>
              <a:t>Akkor használjuk, ha </a:t>
            </a:r>
            <a:r>
              <a:rPr lang="hu-HU" sz="1710" b="1" dirty="0" err="1">
                <a:solidFill>
                  <a:srgbClr val="7F7F7F"/>
                </a:solidFill>
              </a:rPr>
              <a:t>ManagedBean</a:t>
            </a:r>
            <a:r>
              <a:rPr lang="hu-HU" sz="1710" b="1" dirty="0">
                <a:solidFill>
                  <a:srgbClr val="7F7F7F"/>
                </a:solidFill>
              </a:rPr>
              <a:t> </a:t>
            </a:r>
            <a:r>
              <a:rPr lang="hu-HU" sz="1710" b="1" dirty="0" err="1">
                <a:solidFill>
                  <a:srgbClr val="7F7F7F"/>
                </a:solidFill>
              </a:rPr>
              <a:t>action</a:t>
            </a:r>
            <a:r>
              <a:rPr lang="hu-HU" sz="1710" dirty="0">
                <a:solidFill>
                  <a:srgbClr val="7F7F7F"/>
                </a:solidFill>
              </a:rPr>
              <a:t> metódust szeretnénk hívni a navigáció végrehajtásához. </a:t>
            </a:r>
            <a:r>
              <a:rPr lang="hu-HU" sz="1710" u="sng" dirty="0">
                <a:solidFill>
                  <a:srgbClr val="7F7F7F"/>
                </a:solidFill>
              </a:rPr>
              <a:t>JS </a:t>
            </a:r>
            <a:r>
              <a:rPr lang="hu-HU" sz="1710" u="sng" dirty="0" err="1">
                <a:solidFill>
                  <a:srgbClr val="7F7F7F"/>
                </a:solidFill>
              </a:rPr>
              <a:t>onclick-kel</a:t>
            </a:r>
            <a:r>
              <a:rPr lang="hu-HU" sz="1710" u="sng" dirty="0">
                <a:solidFill>
                  <a:srgbClr val="7F7F7F"/>
                </a:solidFill>
              </a:rPr>
              <a:t> valósítja meg!</a:t>
            </a:r>
          </a:p>
        </p:txBody>
      </p:sp>
    </p:spTree>
    <p:extLst>
      <p:ext uri="{BB962C8B-B14F-4D97-AF65-F5344CB8AC3E}">
        <p14:creationId xmlns:p14="http://schemas.microsoft.com/office/powerpoint/2010/main" val="357498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Navigáció </a:t>
            </a:r>
            <a:r>
              <a:rPr lang="hu-HU" dirty="0"/>
              <a:t>Gombokkal</a:t>
            </a:r>
          </a:p>
        </p:txBody>
      </p:sp>
      <p:sp>
        <p:nvSpPr>
          <p:cNvPr id="3" name="Tartalom helye 2"/>
          <p:cNvSpPr txBox="1">
            <a:spLocks noGrp="1"/>
          </p:cNvSpPr>
          <p:nvPr>
            <p:ph idx="1"/>
          </p:nvPr>
        </p:nvSpPr>
        <p:spPr>
          <a:xfrm>
            <a:off x="868680" y="1200146"/>
            <a:ext cx="7818120" cy="3394471"/>
          </a:xfrm>
        </p:spPr>
        <p:txBody>
          <a:bodyPr/>
          <a:lstStyle/>
          <a:p>
            <a:pPr lvl="0"/>
            <a:endParaRPr lang="hu-HU" sz="1980" dirty="0" smtClean="0">
              <a:latin typeface="Calibri"/>
            </a:endParaRPr>
          </a:p>
          <a:p>
            <a:pPr lvl="0"/>
            <a:r>
              <a:rPr lang="hu-HU" sz="1980" dirty="0" smtClean="0">
                <a:latin typeface="Calibri"/>
              </a:rPr>
              <a:t>&lt;</a:t>
            </a:r>
            <a:r>
              <a:rPr lang="hu-HU" sz="1980" dirty="0">
                <a:latin typeface="Calibri"/>
              </a:rPr>
              <a:t>h:</a:t>
            </a:r>
            <a:r>
              <a:rPr lang="hu-HU" sz="1980" dirty="0" err="1">
                <a:latin typeface="Calibri"/>
              </a:rPr>
              <a:t>button</a:t>
            </a:r>
            <a:r>
              <a:rPr lang="hu-HU" sz="1980" dirty="0">
                <a:latin typeface="Calibri"/>
              </a:rPr>
              <a:t> </a:t>
            </a:r>
            <a:r>
              <a:rPr lang="hu-HU" sz="1980" dirty="0" err="1">
                <a:latin typeface="Calibri"/>
              </a:rPr>
              <a:t>outcome</a:t>
            </a:r>
            <a:r>
              <a:rPr lang="hu-HU" sz="1980" dirty="0">
                <a:latin typeface="Calibri"/>
              </a:rPr>
              <a:t>=„</a:t>
            </a:r>
            <a:r>
              <a:rPr lang="hu-HU" sz="1980" b="1" dirty="0" err="1">
                <a:latin typeface="Calibri"/>
              </a:rPr>
              <a:t>fooOutcome</a:t>
            </a:r>
            <a:r>
              <a:rPr lang="hu-HU" sz="1980" dirty="0">
                <a:latin typeface="Calibri"/>
              </a:rPr>
              <a:t>” </a:t>
            </a:r>
            <a:r>
              <a:rPr lang="hu-HU" sz="1980" dirty="0" err="1">
                <a:latin typeface="Calibri"/>
              </a:rPr>
              <a:t>value</a:t>
            </a:r>
            <a:r>
              <a:rPr lang="hu-HU" sz="1980" dirty="0">
                <a:latin typeface="Calibri"/>
              </a:rPr>
              <a:t>=„</a:t>
            </a:r>
            <a:r>
              <a:rPr lang="hu-HU" sz="1980" b="1" dirty="0" err="1">
                <a:latin typeface="Calibri"/>
              </a:rPr>
              <a:t>Caption</a:t>
            </a:r>
            <a:r>
              <a:rPr lang="hu-HU" sz="1980" dirty="0">
                <a:latin typeface="Calibri"/>
              </a:rPr>
              <a:t>”&gt;</a:t>
            </a:r>
            <a:r>
              <a:rPr lang="hu-HU" sz="1980" dirty="0"/>
              <a:t/>
            </a:r>
            <a:br>
              <a:rPr lang="hu-HU" sz="1980" dirty="0"/>
            </a:br>
            <a:r>
              <a:rPr lang="hu-HU" sz="1710" dirty="0">
                <a:solidFill>
                  <a:srgbClr val="7F7F7F"/>
                </a:solidFill>
              </a:rPr>
              <a:t>Akkor használjuk, ha a </a:t>
            </a:r>
            <a:r>
              <a:rPr lang="hu-HU" sz="1710" b="1" dirty="0">
                <a:solidFill>
                  <a:srgbClr val="7F7F7F"/>
                </a:solidFill>
              </a:rPr>
              <a:t>JSF navigációban</a:t>
            </a:r>
            <a:r>
              <a:rPr lang="hu-HU" sz="1710" dirty="0">
                <a:solidFill>
                  <a:srgbClr val="7F7F7F"/>
                </a:solidFill>
              </a:rPr>
              <a:t> definiált </a:t>
            </a:r>
            <a:r>
              <a:rPr lang="hu-HU" sz="1710" dirty="0" err="1">
                <a:solidFill>
                  <a:srgbClr val="7F7F7F"/>
                </a:solidFill>
              </a:rPr>
              <a:t>outcome-ot</a:t>
            </a:r>
            <a:r>
              <a:rPr lang="hu-HU" sz="1710" dirty="0">
                <a:solidFill>
                  <a:srgbClr val="7F7F7F"/>
                </a:solidFill>
              </a:rPr>
              <a:t> szeretnénk gombként kezelni. </a:t>
            </a:r>
            <a:r>
              <a:rPr lang="hu-HU" sz="1710" u="sng" dirty="0">
                <a:solidFill>
                  <a:srgbClr val="7F7F7F"/>
                </a:solidFill>
              </a:rPr>
              <a:t>JS </a:t>
            </a:r>
            <a:r>
              <a:rPr lang="hu-HU" sz="1710" u="sng" dirty="0" err="1">
                <a:solidFill>
                  <a:srgbClr val="7F7F7F"/>
                </a:solidFill>
              </a:rPr>
              <a:t>onclick-kel</a:t>
            </a:r>
            <a:r>
              <a:rPr lang="hu-HU" sz="1710" u="sng" dirty="0">
                <a:solidFill>
                  <a:srgbClr val="7F7F7F"/>
                </a:solidFill>
              </a:rPr>
              <a:t>  és a </a:t>
            </a:r>
            <a:r>
              <a:rPr lang="hu-HU" sz="1710" u="sng" dirty="0" err="1">
                <a:solidFill>
                  <a:srgbClr val="7F7F7F"/>
                </a:solidFill>
                <a:latin typeface="Calibri"/>
              </a:rPr>
              <a:t>windows.location.href</a:t>
            </a:r>
            <a:r>
              <a:rPr lang="hu-HU" sz="1710" u="sng" dirty="0">
                <a:solidFill>
                  <a:srgbClr val="7F7F7F"/>
                </a:solidFill>
              </a:rPr>
              <a:t> segítségével valósítja meg!</a:t>
            </a:r>
            <a:endParaRPr lang="hu-HU" sz="1980" dirty="0">
              <a:latin typeface="Calibri"/>
            </a:endParaRPr>
          </a:p>
          <a:p>
            <a:pPr lvl="0"/>
            <a:endParaRPr lang="hu-HU" sz="1980" dirty="0">
              <a:latin typeface="Calibri"/>
            </a:endParaRPr>
          </a:p>
          <a:p>
            <a:pPr lvl="0"/>
            <a:r>
              <a:rPr lang="hu-HU" sz="1980" dirty="0">
                <a:latin typeface="Calibri"/>
              </a:rPr>
              <a:t>&lt;h:</a:t>
            </a:r>
            <a:r>
              <a:rPr lang="hu-HU" sz="1980" dirty="0" err="1">
                <a:latin typeface="Calibri"/>
              </a:rPr>
              <a:t>commandButton</a:t>
            </a:r>
            <a:r>
              <a:rPr lang="hu-HU" sz="1980" dirty="0">
                <a:latin typeface="Calibri"/>
              </a:rPr>
              <a:t> </a:t>
            </a:r>
            <a:r>
              <a:rPr lang="hu-HU" sz="1980" dirty="0" err="1">
                <a:latin typeface="Calibri"/>
              </a:rPr>
              <a:t>action</a:t>
            </a:r>
            <a:r>
              <a:rPr lang="hu-HU" sz="1980" dirty="0">
                <a:latin typeface="Calibri"/>
              </a:rPr>
              <a:t>=„</a:t>
            </a:r>
            <a:r>
              <a:rPr lang="hu-HU" sz="1980" b="1" dirty="0">
                <a:latin typeface="Calibri"/>
              </a:rPr>
              <a:t>#{</a:t>
            </a:r>
            <a:r>
              <a:rPr lang="hu-HU" sz="1980" b="1" dirty="0" err="1">
                <a:latin typeface="Calibri"/>
              </a:rPr>
              <a:t>fooBean.fooAction</a:t>
            </a:r>
            <a:r>
              <a:rPr lang="hu-HU" sz="1980" b="1" dirty="0">
                <a:latin typeface="Calibri"/>
              </a:rPr>
              <a:t>}</a:t>
            </a:r>
            <a:r>
              <a:rPr lang="hu-HU" sz="1980" dirty="0">
                <a:latin typeface="Calibri"/>
              </a:rPr>
              <a:t>” </a:t>
            </a:r>
            <a:r>
              <a:rPr lang="hu-HU" sz="1980" dirty="0" err="1">
                <a:latin typeface="Calibri"/>
              </a:rPr>
              <a:t>value</a:t>
            </a:r>
            <a:r>
              <a:rPr lang="hu-HU" sz="1980" dirty="0">
                <a:latin typeface="Calibri"/>
              </a:rPr>
              <a:t>=„</a:t>
            </a:r>
            <a:r>
              <a:rPr lang="hu-HU" sz="1980" b="1" dirty="0" err="1"/>
              <a:t>Caption</a:t>
            </a:r>
            <a:r>
              <a:rPr lang="hu-HU" sz="1980" dirty="0">
                <a:latin typeface="Calibri"/>
              </a:rPr>
              <a:t>”&gt;</a:t>
            </a:r>
            <a:r>
              <a:rPr lang="hu-HU" sz="1980" dirty="0"/>
              <a:t/>
            </a:r>
            <a:br>
              <a:rPr lang="hu-HU" sz="1980" dirty="0"/>
            </a:br>
            <a:r>
              <a:rPr lang="hu-HU" sz="1710" dirty="0">
                <a:solidFill>
                  <a:srgbClr val="7F7F7F"/>
                </a:solidFill>
              </a:rPr>
              <a:t>Akkor használjuk, ha </a:t>
            </a:r>
            <a:r>
              <a:rPr lang="hu-HU" sz="1710" b="1" dirty="0" err="1">
                <a:solidFill>
                  <a:srgbClr val="7F7F7F"/>
                </a:solidFill>
              </a:rPr>
              <a:t>ManagedBean</a:t>
            </a:r>
            <a:r>
              <a:rPr lang="hu-HU" sz="1710" b="1" dirty="0">
                <a:solidFill>
                  <a:srgbClr val="7F7F7F"/>
                </a:solidFill>
              </a:rPr>
              <a:t> </a:t>
            </a:r>
            <a:r>
              <a:rPr lang="hu-HU" sz="1710" b="1" dirty="0" err="1">
                <a:solidFill>
                  <a:srgbClr val="7F7F7F"/>
                </a:solidFill>
              </a:rPr>
              <a:t>action</a:t>
            </a:r>
            <a:r>
              <a:rPr lang="hu-HU" sz="1710" dirty="0">
                <a:solidFill>
                  <a:srgbClr val="7F7F7F"/>
                </a:solidFill>
              </a:rPr>
              <a:t> metódust szeretnénk hívni a navigáció végrehajtásához. </a:t>
            </a:r>
            <a:r>
              <a:rPr lang="hu-HU" sz="1710" dirty="0" err="1">
                <a:solidFill>
                  <a:srgbClr val="7F7F7F"/>
                </a:solidFill>
              </a:rPr>
              <a:t>Form</a:t>
            </a:r>
            <a:r>
              <a:rPr lang="hu-HU" sz="1710" dirty="0">
                <a:solidFill>
                  <a:srgbClr val="7F7F7F"/>
                </a:solidFill>
              </a:rPr>
              <a:t> </a:t>
            </a:r>
            <a:r>
              <a:rPr lang="hu-HU" sz="1710" dirty="0" err="1">
                <a:solidFill>
                  <a:srgbClr val="7F7F7F"/>
                </a:solidFill>
              </a:rPr>
              <a:t>POST-tal</a:t>
            </a:r>
            <a:r>
              <a:rPr lang="hu-HU" sz="1710" dirty="0">
                <a:solidFill>
                  <a:srgbClr val="7F7F7F"/>
                </a:solidFill>
              </a:rPr>
              <a:t> valósítja meg.</a:t>
            </a:r>
          </a:p>
        </p:txBody>
      </p:sp>
    </p:spTree>
    <p:extLst>
      <p:ext uri="{BB962C8B-B14F-4D97-AF65-F5344CB8AC3E}">
        <p14:creationId xmlns:p14="http://schemas.microsoft.com/office/powerpoint/2010/main" val="58790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</TotalTime>
  <Words>444</Words>
  <Application>Microsoft Office PowerPoint</Application>
  <PresentationFormat>Diavetítés a képernyőre (16:9 oldalarány)</PresentationFormat>
  <Paragraphs>112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Office-téma</vt:lpstr>
      <vt:lpstr>PowerPoint bemutató</vt:lpstr>
      <vt:lpstr>WEB-INF/web.xml</vt:lpstr>
      <vt:lpstr>WEB-INF/web.xml</vt:lpstr>
      <vt:lpstr>WEB-INF/faces-config.xml</vt:lpstr>
      <vt:lpstr>Expression Language (EL)</vt:lpstr>
      <vt:lpstr> Navigációs szabályok</vt:lpstr>
      <vt:lpstr> Feltételes Navigáció</vt:lpstr>
      <vt:lpstr> Navigáció Linkekkel</vt:lpstr>
      <vt:lpstr> Navigáció Gombokkal</vt:lpstr>
      <vt:lpstr>Localizáció lekérdezése és beállítása</vt:lpstr>
      <vt:lpstr> I18n konfiguráció</vt:lpstr>
      <vt:lpstr> I18n konfiguráció</vt:lpstr>
      <vt:lpstr> I18n a felületen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Janos Pelsoczi</cp:lastModifiedBy>
  <cp:revision>137</cp:revision>
  <dcterms:created xsi:type="dcterms:W3CDTF">2015-01-25T18:30:45Z</dcterms:created>
  <dcterms:modified xsi:type="dcterms:W3CDTF">2016-03-25T21:23:18Z</dcterms:modified>
</cp:coreProperties>
</file>