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72" r:id="rId4"/>
    <p:sldId id="273" r:id="rId5"/>
    <p:sldId id="259" r:id="rId6"/>
    <p:sldId id="260" r:id="rId7"/>
    <p:sldId id="261" r:id="rId8"/>
    <p:sldId id="274" r:id="rId9"/>
    <p:sldId id="266" r:id="rId10"/>
    <p:sldId id="267" r:id="rId11"/>
    <p:sldId id="268" r:id="rId12"/>
    <p:sldId id="275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httpmessages.asp" TargetMode="External"/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http/http_status_codes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3986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header_field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http/http_header_field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0549" y="2379664"/>
            <a:ext cx="2847362" cy="5908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HTTP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6300885" cy="598428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HTTP Státuszkódok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en.wikipedia.org/wiki/List_of_HTTP_status_codes</a:t>
            </a:r>
            <a:endParaRPr lang="hu-HU" dirty="0" smtClean="0"/>
          </a:p>
          <a:p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www.w3schools.com/</a:t>
            </a:r>
            <a:r>
              <a:rPr lang="hu-HU" dirty="0" err="1" smtClean="0">
                <a:hlinkClick r:id="rId3"/>
              </a:rPr>
              <a:t>tags</a:t>
            </a:r>
            <a:r>
              <a:rPr lang="hu-HU" dirty="0" smtClean="0">
                <a:hlinkClick r:id="rId3"/>
              </a:rPr>
              <a:t>/</a:t>
            </a:r>
            <a:r>
              <a:rPr lang="hu-HU" dirty="0" err="1" smtClean="0">
                <a:hlinkClick r:id="rId3"/>
              </a:rPr>
              <a:t>ref</a:t>
            </a:r>
            <a:r>
              <a:rPr lang="hu-HU" dirty="0" smtClean="0">
                <a:hlinkClick r:id="rId3"/>
              </a:rPr>
              <a:t>_</a:t>
            </a:r>
            <a:r>
              <a:rPr lang="hu-HU" dirty="0" err="1" smtClean="0">
                <a:hlinkClick r:id="rId3"/>
              </a:rPr>
              <a:t>httpmessages.asp</a:t>
            </a:r>
            <a:endParaRPr lang="hu-HU" dirty="0"/>
          </a:p>
          <a:p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www.tutorialspoint.com/http/http_status_codes.htm</a:t>
            </a:r>
            <a:endParaRPr lang="hu-HU" dirty="0" smtClean="0"/>
          </a:p>
          <a:p>
            <a:r>
              <a:rPr lang="hu-HU" dirty="0" smtClean="0"/>
              <a:t>1xx – </a:t>
            </a:r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Informatív</a:t>
            </a:r>
            <a:r>
              <a:rPr lang="hu-HU" dirty="0" smtClean="0"/>
              <a:t> – Kérés megkapva</a:t>
            </a:r>
            <a:br>
              <a:rPr lang="hu-HU" dirty="0" smtClean="0"/>
            </a:br>
            <a:r>
              <a:rPr lang="hu-HU" dirty="0" smtClean="0"/>
              <a:t>Példa: 100 – Folytatás, 101 – Protokoll váltás </a:t>
            </a:r>
            <a:endParaRPr lang="en-US" dirty="0"/>
          </a:p>
          <a:p>
            <a:r>
              <a:rPr lang="hu-HU" dirty="0" smtClean="0"/>
              <a:t>2xx </a:t>
            </a:r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Siker </a:t>
            </a:r>
            <a:r>
              <a:rPr lang="hu-HU" dirty="0"/>
              <a:t>– A kérés </a:t>
            </a:r>
            <a:r>
              <a:rPr lang="hu-HU" dirty="0" smtClean="0"/>
              <a:t>megérkezett, </a:t>
            </a:r>
            <a:r>
              <a:rPr lang="hu-HU" dirty="0"/>
              <a:t>értelmezve, </a:t>
            </a:r>
            <a:r>
              <a:rPr lang="hu-HU" dirty="0" smtClean="0"/>
              <a:t>elfogadva</a:t>
            </a:r>
            <a:br>
              <a:rPr lang="hu-HU" dirty="0" smtClean="0"/>
            </a:br>
            <a:r>
              <a:rPr lang="hu-HU" dirty="0" smtClean="0"/>
              <a:t>Példa: 200 – OK, 202 – Elfogadva, …</a:t>
            </a:r>
            <a:endParaRPr lang="hu-HU" dirty="0"/>
          </a:p>
          <a:p>
            <a:r>
              <a:rPr lang="hu-HU" dirty="0"/>
              <a:t>3xx - 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Átirányítás</a:t>
            </a:r>
            <a:r>
              <a:rPr lang="hu-HU" dirty="0"/>
              <a:t> – A kérés megválaszolásához további műveletre van </a:t>
            </a:r>
            <a:r>
              <a:rPr lang="hu-HU" dirty="0" smtClean="0"/>
              <a:t>szükség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Példa: 301 – Ideiglenesen elköltözött, 302 – Használjon proxy-t</a:t>
            </a:r>
          </a:p>
          <a:p>
            <a:r>
              <a:rPr lang="hu-HU" dirty="0" smtClean="0"/>
              <a:t>4xx – </a:t>
            </a:r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Kliens hiba </a:t>
            </a:r>
            <a:r>
              <a:rPr lang="hu-HU" dirty="0" smtClean="0"/>
              <a:t>- </a:t>
            </a:r>
            <a:r>
              <a:rPr lang="hu-HU" dirty="0"/>
              <a:t>A kérés szintaktikailag hibás vagy nem </a:t>
            </a:r>
            <a:r>
              <a:rPr lang="hu-HU" dirty="0" smtClean="0"/>
              <a:t>teljesíthető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Példa: 403 – Nem engedélyezett, 404 – Nem található</a:t>
            </a:r>
          </a:p>
          <a:p>
            <a:r>
              <a:rPr lang="hu-HU" dirty="0" smtClean="0"/>
              <a:t>5xx – </a:t>
            </a:r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Szerver hiba </a:t>
            </a:r>
            <a:r>
              <a:rPr lang="hu-HU" dirty="0" smtClean="0"/>
              <a:t>- </a:t>
            </a:r>
            <a:r>
              <a:rPr lang="hu-HU" dirty="0"/>
              <a:t>A szerver nem tudta teljesíteni az egyébként helyes </a:t>
            </a:r>
            <a:r>
              <a:rPr lang="hu-HU" dirty="0" smtClean="0"/>
              <a:t>kérést</a:t>
            </a:r>
            <a:br>
              <a:rPr lang="hu-HU" dirty="0" smtClean="0"/>
            </a:br>
            <a:r>
              <a:rPr lang="hu-HU" dirty="0" smtClean="0"/>
              <a:t>Példa: 503 – Szolgáltatás nem elérhető, 505 – Nem támogatott HTTP verzió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2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107" y="783233"/>
            <a:ext cx="6431513" cy="585986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HTTP Session (Munkamenet)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A HTTP állapot nélküli protokoll, nem kell nyilvántartania felhasználói információkat a kérések között</a:t>
            </a:r>
            <a:endParaRPr lang="hu-HU" dirty="0" smtClean="0"/>
          </a:p>
          <a:p>
            <a:r>
              <a:rPr lang="hu-HU" dirty="0" smtClean="0"/>
              <a:t>A felhasználói állapotok tárolására többféle lehetőség van:</a:t>
            </a:r>
          </a:p>
          <a:p>
            <a:pPr lvl="1"/>
            <a:r>
              <a:rPr lang="hu-HU" dirty="0" err="1" smtClean="0"/>
              <a:t>Cookie-k</a:t>
            </a:r>
            <a:r>
              <a:rPr lang="hu-HU" dirty="0" smtClean="0"/>
              <a:t> használata - JSESSIONID</a:t>
            </a:r>
          </a:p>
          <a:p>
            <a:pPr lvl="1"/>
            <a:r>
              <a:rPr lang="hu-HU" dirty="0" smtClean="0"/>
              <a:t>Rejtett változók – HTML HIDDEN INPUT</a:t>
            </a:r>
          </a:p>
          <a:p>
            <a:pPr lvl="1"/>
            <a:r>
              <a:rPr lang="hu-HU" dirty="0" smtClean="0"/>
              <a:t>URL paraméterek – </a:t>
            </a:r>
            <a:r>
              <a:rPr lang="hu-HU" dirty="0" err="1" smtClean="0"/>
              <a:t>query</a:t>
            </a:r>
            <a:r>
              <a:rPr lang="hu-HU" dirty="0" smtClean="0"/>
              <a:t> </a:t>
            </a:r>
            <a:r>
              <a:rPr lang="hu-HU" dirty="0" err="1" smtClean="0"/>
              <a:t>paraméterek</a:t>
            </a:r>
            <a:r>
              <a:rPr lang="hu-HU" dirty="0" smtClean="0"/>
              <a:t> pl. ?</a:t>
            </a:r>
            <a:r>
              <a:rPr lang="hu-HU" dirty="0" err="1" smtClean="0"/>
              <a:t>id</a:t>
            </a:r>
            <a:r>
              <a:rPr lang="hu-HU" dirty="0" smtClean="0"/>
              <a:t>=666&amp;name=</a:t>
            </a:r>
            <a:r>
              <a:rPr lang="hu-HU" dirty="0" err="1" smtClean="0"/>
              <a:t>Devil</a:t>
            </a:r>
            <a:endParaRPr lang="hu-HU" dirty="0" smtClean="0"/>
          </a:p>
          <a:p>
            <a:pPr lvl="1"/>
            <a:r>
              <a:rPr lang="hu-HU" dirty="0" smtClean="0"/>
              <a:t>Szerveroldali állapotmegőrzés – szerver oldali objektumokban tároljuk az információt pl. </a:t>
            </a:r>
            <a:r>
              <a:rPr lang="hu-HU" dirty="0" err="1" smtClean="0"/>
              <a:t>ManagedBean-ek</a:t>
            </a:r>
            <a:r>
              <a:rPr lang="hu-HU" dirty="0" smtClean="0"/>
              <a:t> JSF esetén</a:t>
            </a:r>
            <a:br>
              <a:rPr lang="hu-HU" dirty="0" smtClean="0"/>
            </a:br>
            <a:r>
              <a:rPr lang="hu-HU" dirty="0" smtClean="0"/>
              <a:t>Ez a legbiztonságosabb, a többi esetben mindenféle veszélynek van kitéve az információ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890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8415"/>
            <a:ext cx="6400411" cy="409601"/>
          </a:xfrm>
        </p:spPr>
        <p:txBody>
          <a:bodyPr>
            <a:noAutofit/>
          </a:bodyPr>
          <a:lstStyle/>
          <a:p>
            <a:r>
              <a:rPr lang="hu-HU" sz="2400" dirty="0" smtClean="0"/>
              <a:t>Hatékonyságnövelés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Egy kérés-válasz kommunikáció után a kapcsolat lezáródik</a:t>
            </a:r>
          </a:p>
          <a:p>
            <a:r>
              <a:rPr lang="hu-HU" dirty="0" smtClean="0"/>
              <a:t>Lehetőség van a kapcsolat újrafelhasználására a további kérésekhez teljesítménynövelés céljából</a:t>
            </a:r>
          </a:p>
          <a:p>
            <a:r>
              <a:rPr lang="hu-HU" dirty="0" smtClean="0"/>
              <a:t>A kapcsolat életben tartása – </a:t>
            </a:r>
            <a:r>
              <a:rPr lang="hu-HU" dirty="0" err="1" smtClean="0"/>
              <a:t>perzisztencia</a:t>
            </a:r>
            <a:r>
              <a:rPr lang="hu-HU" dirty="0" smtClean="0"/>
              <a:t> (</a:t>
            </a:r>
            <a:r>
              <a:rPr lang="hu-HU" dirty="0" err="1" smtClean="0"/>
              <a:t>Connection</a:t>
            </a:r>
            <a:r>
              <a:rPr lang="hu-HU" dirty="0" smtClean="0"/>
              <a:t>: </a:t>
            </a:r>
            <a:r>
              <a:rPr lang="hu-HU" dirty="0" err="1" smtClean="0"/>
              <a:t>keep-alive</a:t>
            </a:r>
            <a:r>
              <a:rPr lang="hu-HU" dirty="0" smtClean="0"/>
              <a:t>)</a:t>
            </a:r>
          </a:p>
          <a:p>
            <a:r>
              <a:rPr lang="hu-HU" dirty="0" smtClean="0"/>
              <a:t>Cache – az erőforrásokat nem tölti le újból, ha az nem változott – (Cache:</a:t>
            </a:r>
            <a:r>
              <a:rPr lang="hu-HU" dirty="0" err="1" smtClean="0"/>
              <a:t>no-chace</a:t>
            </a:r>
            <a:r>
              <a:rPr lang="hu-HU" dirty="0" smtClean="0"/>
              <a:t>)</a:t>
            </a:r>
          </a:p>
          <a:p>
            <a:r>
              <a:rPr lang="hu-HU" dirty="0" smtClean="0"/>
              <a:t>HTTP </a:t>
            </a:r>
            <a:r>
              <a:rPr lang="hu-HU" dirty="0" err="1" smtClean="0"/>
              <a:t>pipelining</a:t>
            </a:r>
            <a:r>
              <a:rPr lang="hu-HU" dirty="0" smtClean="0"/>
              <a:t> – a kliens elküldhet több kérést is, anélkül hogy megvárná a választ</a:t>
            </a:r>
          </a:p>
          <a:p>
            <a:r>
              <a:rPr lang="hu-HU" dirty="0" smtClean="0"/>
              <a:t>Többféle más újítás létezik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84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34007"/>
            <a:ext cx="7886700" cy="68561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HTTP – </a:t>
            </a:r>
            <a:r>
              <a:rPr lang="hu-HU" sz="3200" dirty="0" err="1" smtClean="0"/>
              <a:t>HyperText</a:t>
            </a:r>
            <a:r>
              <a:rPr lang="hu-HU" sz="3200" dirty="0" smtClean="0"/>
              <a:t> </a:t>
            </a:r>
            <a:r>
              <a:rPr lang="hu-HU" sz="3200" dirty="0" err="1" smtClean="0"/>
              <a:t>Transfer</a:t>
            </a:r>
            <a:r>
              <a:rPr lang="hu-HU" sz="3200" dirty="0" smtClean="0"/>
              <a:t> </a:t>
            </a:r>
            <a:r>
              <a:rPr lang="hu-HU" sz="3200" dirty="0" err="1" smtClean="0"/>
              <a:t>Protocol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Kérés-válasz alapú protokoll kliens és szerver között</a:t>
            </a:r>
            <a:endParaRPr lang="hu-HU" dirty="0" smtClean="0"/>
          </a:p>
          <a:p>
            <a:r>
              <a:rPr lang="hu-HU" dirty="0" smtClean="0"/>
              <a:t>HTTP klienseket más néven „</a:t>
            </a:r>
            <a:r>
              <a:rPr lang="hu-HU" dirty="0" err="1" smtClean="0"/>
              <a:t>user-agent</a:t>
            </a:r>
            <a:r>
              <a:rPr lang="hu-HU" dirty="0" smtClean="0"/>
              <a:t>”</a:t>
            </a:r>
            <a:r>
              <a:rPr lang="hu-HU" dirty="0" err="1" smtClean="0"/>
              <a:t>-nek</a:t>
            </a:r>
            <a:r>
              <a:rPr lang="hu-HU" dirty="0" smtClean="0"/>
              <a:t> hívjuk</a:t>
            </a:r>
            <a:endParaRPr lang="hu-HU" dirty="0" smtClean="0"/>
          </a:p>
          <a:p>
            <a:r>
              <a:rPr lang="hu-HU" dirty="0" smtClean="0"/>
              <a:t>Egy HTTP kliens jellemzően egy web böngésző</a:t>
            </a:r>
          </a:p>
          <a:p>
            <a:r>
              <a:rPr lang="hu-HU" dirty="0" smtClean="0"/>
              <a:t>Alkalmazás rétegbeli protokoll (OSI modell –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)</a:t>
            </a:r>
            <a:endParaRPr lang="hu-HU" dirty="0" smtClean="0"/>
          </a:p>
          <a:p>
            <a:r>
              <a:rPr lang="hu-HU" dirty="0" smtClean="0"/>
              <a:t>TCP/IP protokollt használ (TCP - OSI modell – </a:t>
            </a:r>
            <a:r>
              <a:rPr lang="hu-HU" dirty="0" err="1" smtClean="0"/>
              <a:t>Transport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, IP – OSI modell – Internet </a:t>
            </a:r>
            <a:r>
              <a:rPr lang="hu-HU" dirty="0" err="1" smtClean="0"/>
              <a:t>layer</a:t>
            </a:r>
            <a:r>
              <a:rPr lang="hu-HU" dirty="0" smtClean="0"/>
              <a:t>), de más is használható (UDP,</a:t>
            </a:r>
            <a:r>
              <a:rPr lang="hu-HU" dirty="0" err="1" smtClean="0"/>
              <a:t>stb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 smtClean="0"/>
              <a:t>HTTP erőforrások a szerveren helyezkednek el (</a:t>
            </a:r>
            <a:r>
              <a:rPr lang="hu-HU" dirty="0" err="1" smtClean="0"/>
              <a:t>jpg</a:t>
            </a:r>
            <a:r>
              <a:rPr lang="hu-HU" dirty="0" smtClean="0"/>
              <a:t>/</a:t>
            </a:r>
            <a:r>
              <a:rPr lang="hu-HU" dirty="0" err="1" smtClean="0"/>
              <a:t>png</a:t>
            </a:r>
            <a:r>
              <a:rPr lang="hu-HU" dirty="0" smtClean="0"/>
              <a:t>,</a:t>
            </a:r>
            <a:r>
              <a:rPr lang="hu-HU" dirty="0" err="1" smtClean="0"/>
              <a:t>css</a:t>
            </a:r>
            <a:r>
              <a:rPr lang="hu-HU" dirty="0" smtClean="0"/>
              <a:t>,</a:t>
            </a:r>
            <a:r>
              <a:rPr lang="hu-HU" dirty="0" err="1" smtClean="0"/>
              <a:t>js</a:t>
            </a:r>
            <a:r>
              <a:rPr lang="hu-HU" dirty="0" smtClean="0"/>
              <a:t>, </a:t>
            </a:r>
            <a:r>
              <a:rPr lang="hu-HU" dirty="0" err="1" smtClean="0"/>
              <a:t>stb</a:t>
            </a:r>
            <a:r>
              <a:rPr lang="hu-HU" dirty="0" smtClean="0"/>
              <a:t>)</a:t>
            </a:r>
          </a:p>
          <a:p>
            <a:r>
              <a:rPr lang="hu-HU" dirty="0" smtClean="0"/>
              <a:t>Az erőforrásokat URL-en keresztül érhetjük el (Uniform </a:t>
            </a:r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Locator</a:t>
            </a:r>
            <a:r>
              <a:rPr lang="hu-HU" dirty="0" smtClean="0"/>
              <a:t>)</a:t>
            </a:r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www.tutorialspoint.com/http/index.htm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053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1093"/>
            <a:ext cx="7886700" cy="44692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URI, URL, URN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u-HU" dirty="0" smtClean="0"/>
              <a:t>URI – Uniform </a:t>
            </a:r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Indentifier</a:t>
            </a:r>
            <a:endParaRPr lang="hu-HU" dirty="0" smtClean="0"/>
          </a:p>
          <a:p>
            <a:pPr lvl="1"/>
            <a:r>
              <a:rPr lang="hu-HU" dirty="0" smtClean="0"/>
              <a:t>Karakterek sokasága, ami azonosítja az erőforrást</a:t>
            </a:r>
          </a:p>
          <a:p>
            <a:pPr lvl="1"/>
            <a:r>
              <a:rPr lang="hu-HU" dirty="0" smtClean="0"/>
              <a:t>szintaktika – </a:t>
            </a:r>
            <a:br>
              <a:rPr lang="hu-HU" dirty="0" smtClean="0"/>
            </a:br>
            <a:r>
              <a:rPr lang="hu-HU" dirty="0" smtClean="0"/>
              <a:t>sémanév:[//[</a:t>
            </a:r>
            <a:r>
              <a:rPr lang="hu-HU" dirty="0" err="1" smtClean="0"/>
              <a:t>autorizációs</a:t>
            </a:r>
            <a:r>
              <a:rPr lang="hu-HU" dirty="0" smtClean="0"/>
              <a:t>_rész]</a:t>
            </a:r>
            <a:r>
              <a:rPr lang="hu-HU" dirty="0" err="1" smtClean="0"/>
              <a:t>host</a:t>
            </a:r>
            <a:r>
              <a:rPr lang="hu-HU" dirty="0"/>
              <a:t>[:port]][/]</a:t>
            </a:r>
            <a:r>
              <a:rPr lang="hu-HU" dirty="0" err="1"/>
              <a:t>path</a:t>
            </a:r>
            <a:r>
              <a:rPr lang="hu-HU" dirty="0"/>
              <a:t>[?</a:t>
            </a:r>
            <a:r>
              <a:rPr lang="hu-HU" dirty="0" err="1"/>
              <a:t>query</a:t>
            </a:r>
            <a:r>
              <a:rPr lang="hu-HU" dirty="0"/>
              <a:t>][#</a:t>
            </a:r>
            <a:r>
              <a:rPr lang="hu-HU" dirty="0" err="1"/>
              <a:t>fragment</a:t>
            </a:r>
            <a:r>
              <a:rPr lang="hu-HU" dirty="0" smtClean="0"/>
              <a:t>]</a:t>
            </a:r>
          </a:p>
          <a:p>
            <a:pPr lvl="2"/>
            <a:r>
              <a:rPr lang="hu-HU" dirty="0"/>
              <a:t>s</a:t>
            </a:r>
            <a:r>
              <a:rPr lang="hu-HU" dirty="0" smtClean="0"/>
              <a:t>émanév – http, ftp, </a:t>
            </a:r>
            <a:r>
              <a:rPr lang="hu-HU" dirty="0" err="1" smtClean="0"/>
              <a:t>mailto</a:t>
            </a:r>
            <a:r>
              <a:rPr lang="hu-HU" dirty="0" smtClean="0"/>
              <a:t>, </a:t>
            </a:r>
            <a:r>
              <a:rPr lang="hu-HU" dirty="0" err="1" smtClean="0"/>
              <a:t>data</a:t>
            </a:r>
            <a:r>
              <a:rPr lang="hu-HU" dirty="0" smtClean="0"/>
              <a:t>, file, …</a:t>
            </a:r>
          </a:p>
          <a:p>
            <a:pPr lvl="2"/>
            <a:r>
              <a:rPr lang="hu-HU" dirty="0" smtClean="0"/>
              <a:t>// - bizonyos sémáknál kötelező, bizonyosaknál nem</a:t>
            </a:r>
          </a:p>
          <a:p>
            <a:pPr lvl="2"/>
            <a:r>
              <a:rPr lang="hu-HU" dirty="0" err="1"/>
              <a:t>a</a:t>
            </a:r>
            <a:r>
              <a:rPr lang="hu-HU" dirty="0" err="1" smtClean="0"/>
              <a:t>utorizációs</a:t>
            </a:r>
            <a:r>
              <a:rPr lang="hu-HU" dirty="0" smtClean="0"/>
              <a:t>_rész - </a:t>
            </a:r>
            <a:r>
              <a:rPr lang="hu-HU" dirty="0" err="1"/>
              <a:t>user</a:t>
            </a:r>
            <a:r>
              <a:rPr lang="hu-HU" dirty="0"/>
              <a:t>:</a:t>
            </a:r>
            <a:r>
              <a:rPr lang="hu-HU" dirty="0" err="1"/>
              <a:t>password</a:t>
            </a:r>
            <a:r>
              <a:rPr lang="hu-HU" dirty="0" smtClean="0"/>
              <a:t>@ , opcionálisan megadható</a:t>
            </a:r>
          </a:p>
          <a:p>
            <a:pPr lvl="2"/>
            <a:r>
              <a:rPr lang="hu-HU" dirty="0" err="1"/>
              <a:t>h</a:t>
            </a:r>
            <a:r>
              <a:rPr lang="hu-HU" dirty="0" err="1" smtClean="0"/>
              <a:t>ost</a:t>
            </a:r>
            <a:r>
              <a:rPr lang="hu-HU" dirty="0" smtClean="0"/>
              <a:t> – regisztrált </a:t>
            </a:r>
            <a:r>
              <a:rPr lang="hu-HU" dirty="0" err="1" smtClean="0"/>
              <a:t>hosztnév</a:t>
            </a:r>
            <a:r>
              <a:rPr lang="hu-HU" dirty="0" smtClean="0"/>
              <a:t>, IPv4 vagy IPv6 cím lehet pl.: </a:t>
            </a:r>
            <a:r>
              <a:rPr lang="hu-HU" sz="1800" dirty="0" err="1" smtClean="0"/>
              <a:t>google</a:t>
            </a:r>
            <a:r>
              <a:rPr lang="hu-HU" sz="1800" dirty="0" smtClean="0"/>
              <a:t>, 192.168.0.1</a:t>
            </a:r>
            <a:r>
              <a:rPr lang="hu-HU" sz="1800" dirty="0"/>
              <a:t>, </a:t>
            </a:r>
            <a:r>
              <a:rPr lang="hu-HU" sz="1800" dirty="0" smtClean="0"/>
              <a:t>fe80:0000:</a:t>
            </a:r>
            <a:r>
              <a:rPr lang="hu-HU" sz="1800" dirty="0" err="1" smtClean="0"/>
              <a:t>0000</a:t>
            </a:r>
            <a:r>
              <a:rPr lang="hu-HU" sz="1800" dirty="0" smtClean="0"/>
              <a:t>:</a:t>
            </a:r>
            <a:r>
              <a:rPr lang="hu-HU" sz="1800" dirty="0" err="1" smtClean="0"/>
              <a:t>0000</a:t>
            </a:r>
            <a:r>
              <a:rPr lang="hu-HU" sz="1800" dirty="0" smtClean="0"/>
              <a:t>:0202:b3ff:fe1e:8329</a:t>
            </a:r>
          </a:p>
          <a:p>
            <a:pPr lvl="2"/>
            <a:r>
              <a:rPr lang="hu-HU" dirty="0"/>
              <a:t>p</a:t>
            </a:r>
            <a:r>
              <a:rPr lang="hu-HU" dirty="0" smtClean="0"/>
              <a:t>ort – opcionálisan megadható, vannak tipikus port számok, amik bizonyos alkalmazások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portjai</a:t>
            </a:r>
            <a:r>
              <a:rPr lang="hu-HU" dirty="0" smtClean="0"/>
              <a:t> pl. 8084 – </a:t>
            </a:r>
            <a:r>
              <a:rPr lang="hu-HU" dirty="0" err="1" smtClean="0"/>
              <a:t>Tomcat</a:t>
            </a:r>
            <a:r>
              <a:rPr lang="hu-HU" dirty="0" smtClean="0"/>
              <a:t> </a:t>
            </a:r>
            <a:r>
              <a:rPr lang="hu-HU" dirty="0" err="1" smtClean="0"/>
              <a:t>webszerver</a:t>
            </a:r>
            <a:r>
              <a:rPr lang="hu-HU" dirty="0" smtClean="0"/>
              <a:t>, 1521 – MSSQL adatbázis szerver, …</a:t>
            </a:r>
          </a:p>
          <a:p>
            <a:pPr lvl="2"/>
            <a:r>
              <a:rPr lang="hu-HU" dirty="0" smtClean="0"/>
              <a:t>/</a:t>
            </a:r>
            <a:r>
              <a:rPr lang="hu-HU" dirty="0" err="1" smtClean="0"/>
              <a:t>path</a:t>
            </a:r>
            <a:r>
              <a:rPr lang="hu-HU" dirty="0" smtClean="0"/>
              <a:t> – a szerveren belül hierarchikusan elhelyezkedő adatok elérése, </a:t>
            </a:r>
            <a:r>
              <a:rPr lang="hu-HU" dirty="0" err="1" smtClean="0"/>
              <a:t>kontextusnév</a:t>
            </a:r>
            <a:endParaRPr lang="hu-HU" dirty="0" smtClean="0"/>
          </a:p>
          <a:p>
            <a:pPr lvl="2"/>
            <a:r>
              <a:rPr lang="hu-HU" dirty="0" smtClean="0"/>
              <a:t>?</a:t>
            </a:r>
            <a:r>
              <a:rPr lang="hu-HU" dirty="0" err="1" smtClean="0"/>
              <a:t>query</a:t>
            </a:r>
            <a:r>
              <a:rPr lang="hu-HU" dirty="0" smtClean="0"/>
              <a:t> – opcionális, paraméterek küldése a szervernek „</a:t>
            </a:r>
            <a:r>
              <a:rPr lang="hu-HU" dirty="0" err="1" smtClean="0"/>
              <a:t>attribútumnév</a:t>
            </a:r>
            <a:r>
              <a:rPr lang="hu-HU" dirty="0" smtClean="0"/>
              <a:t>=érték” formában pl.: ?</a:t>
            </a:r>
            <a:r>
              <a:rPr lang="hu-HU" dirty="0" err="1" smtClean="0"/>
              <a:t>id</a:t>
            </a:r>
            <a:r>
              <a:rPr lang="hu-HU" dirty="0" smtClean="0"/>
              <a:t>=1010101&amp;name=Test</a:t>
            </a:r>
          </a:p>
          <a:p>
            <a:pPr lvl="2"/>
            <a:r>
              <a:rPr lang="hu-HU" dirty="0" smtClean="0"/>
              <a:t>#</a:t>
            </a:r>
            <a:r>
              <a:rPr lang="hu-HU" dirty="0" err="1" smtClean="0"/>
              <a:t>fragment</a:t>
            </a:r>
            <a:r>
              <a:rPr lang="hu-HU" dirty="0" smtClean="0"/>
              <a:t> – opcionális, másodlagos erőforrás elérés a szerveren belül, pl.: HTML esetében ez tipikusan egy </a:t>
            </a:r>
            <a:r>
              <a:rPr lang="hu-HU" dirty="0" err="1" smtClean="0"/>
              <a:t>html</a:t>
            </a:r>
            <a:r>
              <a:rPr lang="hu-HU" dirty="0" smtClean="0"/>
              <a:t> tag </a:t>
            </a:r>
            <a:r>
              <a:rPr lang="hu-HU" dirty="0" err="1" smtClean="0"/>
              <a:t>ID-ja</a:t>
            </a:r>
            <a:r>
              <a:rPr lang="hu-HU" dirty="0" smtClean="0"/>
              <a:t>, ahova a böngésző odanavigál automatikusan</a:t>
            </a:r>
          </a:p>
          <a:p>
            <a:r>
              <a:rPr lang="hu-HU" dirty="0" smtClean="0"/>
              <a:t>URL – Uniform </a:t>
            </a:r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Locator</a:t>
            </a:r>
            <a:r>
              <a:rPr lang="hu-HU" dirty="0" smtClean="0"/>
              <a:t> (informálisan webcím)</a:t>
            </a:r>
          </a:p>
          <a:p>
            <a:pPr lvl="1"/>
            <a:r>
              <a:rPr lang="hu-HU" dirty="0" smtClean="0"/>
              <a:t>URI egy általános fajtája, amivel weben keresztül érhetünk el erőforrásokat (http,ftp,</a:t>
            </a:r>
            <a:r>
              <a:rPr lang="hu-HU" dirty="0" err="1" smtClean="0"/>
              <a:t>mailto</a:t>
            </a:r>
            <a:r>
              <a:rPr lang="hu-HU" dirty="0" smtClean="0"/>
              <a:t>,</a:t>
            </a:r>
            <a:r>
              <a:rPr lang="hu-HU" dirty="0" err="1" smtClean="0"/>
              <a:t>jdbc</a:t>
            </a:r>
            <a:r>
              <a:rPr lang="hu-HU" dirty="0" smtClean="0"/>
              <a:t>)</a:t>
            </a:r>
          </a:p>
          <a:p>
            <a:r>
              <a:rPr lang="hu-HU" dirty="0" smtClean="0"/>
              <a:t>URN – Uniform </a:t>
            </a:r>
            <a:r>
              <a:rPr lang="hu-HU" dirty="0" err="1" smtClean="0"/>
              <a:t>Resource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endParaRPr lang="hu-HU" dirty="0" smtClean="0"/>
          </a:p>
          <a:p>
            <a:pPr lvl="1"/>
            <a:r>
              <a:rPr lang="hu-HU" dirty="0" smtClean="0"/>
              <a:t>URI egy általános fajtája, ami névvel azonosítja az erőforrást az </a:t>
            </a:r>
            <a:r>
              <a:rPr lang="hu-HU" dirty="0" err="1" smtClean="0"/>
              <a:t>urn</a:t>
            </a:r>
            <a:r>
              <a:rPr lang="hu-HU" dirty="0" smtClean="0"/>
              <a:t> sémát használva (2005-től @</a:t>
            </a:r>
            <a:r>
              <a:rPr lang="hu-HU" dirty="0" err="1" smtClean="0"/>
              <a:t>Deprecated</a:t>
            </a:r>
            <a:r>
              <a:rPr lang="hu-HU" dirty="0" smtClean="0"/>
              <a:t>)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>
                <a:solidFill>
                  <a:srgbClr val="FF0000"/>
                </a:solidFill>
              </a:rPr>
              <a:t>Minden URL egyben URI is, de nem minden URI URL.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scheme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:[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user:password@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host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:port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]][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path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[?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query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][#</a:t>
            </a:r>
            <a:r>
              <a:rPr kumimoji="0" lang="hu-HU" altLang="hu-H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fragment</a:t>
            </a: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hu-HU" altLang="hu-H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fe80:0000:0000:0000:0202:b3ff:fe1e:8329</a:t>
            </a:r>
            <a:r>
              <a:rPr kumimoji="0" lang="hu-HU" altLang="hu-H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6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1093"/>
            <a:ext cx="6493717" cy="44692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URN,URL,URI példa</a:t>
            </a:r>
            <a:endParaRPr lang="hu-HU" sz="2400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www.ietf.org/rfc/rfc3986.txt</a:t>
            </a:r>
            <a:endParaRPr lang="hu-HU" dirty="0" smtClean="0"/>
          </a:p>
          <a:p>
            <a:pPr lvl="1"/>
            <a:r>
              <a:rPr lang="hu-HU" dirty="0"/>
              <a:t>URL: ftp://ftp.is.co.za/rfc/rfc1808.txt</a:t>
            </a:r>
          </a:p>
          <a:p>
            <a:pPr lvl="1"/>
            <a:r>
              <a:rPr lang="hu-HU" dirty="0"/>
              <a:t>URL: http://www.ietf.org/rfc/rfc2396.txt</a:t>
            </a:r>
          </a:p>
          <a:p>
            <a:pPr lvl="1"/>
            <a:r>
              <a:rPr lang="hu-HU" dirty="0"/>
              <a:t>URL: </a:t>
            </a:r>
            <a:r>
              <a:rPr lang="hu-HU" dirty="0" err="1"/>
              <a:t>ldap</a:t>
            </a:r>
            <a:r>
              <a:rPr lang="hu-HU" dirty="0"/>
              <a:t>://[2001:db8::7]/c=GB?</a:t>
            </a:r>
            <a:r>
              <a:rPr lang="hu-HU" dirty="0" err="1"/>
              <a:t>objectClass</a:t>
            </a:r>
            <a:r>
              <a:rPr lang="hu-HU" dirty="0"/>
              <a:t>?</a:t>
            </a:r>
            <a:r>
              <a:rPr lang="hu-HU" dirty="0" err="1"/>
              <a:t>one</a:t>
            </a:r>
            <a:endParaRPr lang="hu-HU" dirty="0"/>
          </a:p>
          <a:p>
            <a:pPr lvl="1"/>
            <a:r>
              <a:rPr lang="hu-HU" dirty="0"/>
              <a:t>URL: mailto:John.Doe@example.com</a:t>
            </a:r>
          </a:p>
          <a:p>
            <a:pPr lvl="1"/>
            <a:r>
              <a:rPr lang="hu-HU" dirty="0"/>
              <a:t>URL: news:comp.infosystems.www.servers.unix</a:t>
            </a:r>
          </a:p>
          <a:p>
            <a:pPr lvl="1"/>
            <a:r>
              <a:rPr lang="hu-HU" dirty="0"/>
              <a:t>URL: telnet://192.0.2.16:80/</a:t>
            </a:r>
          </a:p>
          <a:p>
            <a:pPr lvl="1"/>
            <a:r>
              <a:rPr lang="hu-HU" dirty="0"/>
              <a:t>URN (</a:t>
            </a:r>
            <a:r>
              <a:rPr lang="hu-HU" dirty="0" err="1"/>
              <a:t>not</a:t>
            </a:r>
            <a:r>
              <a:rPr lang="hu-HU" dirty="0"/>
              <a:t> URL): </a:t>
            </a:r>
            <a:r>
              <a:rPr lang="hu-HU" dirty="0" err="1"/>
              <a:t>urn</a:t>
            </a:r>
            <a:r>
              <a:rPr lang="hu-HU" dirty="0"/>
              <a:t>:</a:t>
            </a:r>
            <a:r>
              <a:rPr lang="hu-HU" dirty="0" err="1"/>
              <a:t>oasis</a:t>
            </a:r>
            <a:r>
              <a:rPr lang="hu-HU" dirty="0"/>
              <a:t>:</a:t>
            </a:r>
            <a:r>
              <a:rPr lang="hu-HU" dirty="0" err="1"/>
              <a:t>names</a:t>
            </a:r>
            <a:r>
              <a:rPr lang="hu-HU" dirty="0"/>
              <a:t>:</a:t>
            </a:r>
            <a:r>
              <a:rPr lang="hu-HU" dirty="0" err="1"/>
              <a:t>specification</a:t>
            </a:r>
            <a:r>
              <a:rPr lang="hu-HU" dirty="0"/>
              <a:t>:</a:t>
            </a:r>
            <a:r>
              <a:rPr lang="hu-HU" dirty="0" err="1"/>
              <a:t>docbook</a:t>
            </a:r>
            <a:r>
              <a:rPr lang="hu-HU" dirty="0"/>
              <a:t>:</a:t>
            </a:r>
            <a:r>
              <a:rPr lang="hu-HU" dirty="0" err="1"/>
              <a:t>dtd</a:t>
            </a:r>
            <a:r>
              <a:rPr lang="hu-HU" dirty="0"/>
              <a:t>:</a:t>
            </a:r>
            <a:r>
              <a:rPr lang="hu-HU" dirty="0" err="1"/>
              <a:t>xml</a:t>
            </a:r>
            <a:r>
              <a:rPr lang="hu-HU" dirty="0"/>
              <a:t>:4.1.2</a:t>
            </a:r>
          </a:p>
          <a:p>
            <a:pPr lvl="1"/>
            <a:r>
              <a:rPr lang="hu-HU" dirty="0"/>
              <a:t>URN (</a:t>
            </a:r>
            <a:r>
              <a:rPr lang="hu-HU" dirty="0" err="1"/>
              <a:t>not</a:t>
            </a:r>
            <a:r>
              <a:rPr lang="hu-HU" dirty="0"/>
              <a:t> URL): tel:+1-816-555-1212 (?)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810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5663" y="783771"/>
            <a:ext cx="7886700" cy="529464"/>
          </a:xfrm>
        </p:spPr>
        <p:txBody>
          <a:bodyPr>
            <a:normAutofit/>
          </a:bodyPr>
          <a:lstStyle/>
          <a:p>
            <a:r>
              <a:rPr lang="hu-HU" sz="2800" dirty="0" smtClean="0"/>
              <a:t>HTTP </a:t>
            </a:r>
            <a:r>
              <a:rPr lang="hu-HU" sz="2800" dirty="0" err="1" smtClean="0"/>
              <a:t>Request</a:t>
            </a:r>
            <a:r>
              <a:rPr lang="hu-HU" sz="2800" dirty="0" smtClean="0"/>
              <a:t> (kérés)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u-HU" dirty="0" smtClean="0"/>
              <a:t>Felépítése: fejléc [üzenettest]</a:t>
            </a:r>
          </a:p>
          <a:p>
            <a:r>
              <a:rPr lang="hu-HU" dirty="0"/>
              <a:t>f</a:t>
            </a:r>
            <a:r>
              <a:rPr lang="hu-HU" dirty="0" smtClean="0"/>
              <a:t>ejléc első sora: Metódusnév Erőforrásnév Verzió</a:t>
            </a:r>
          </a:p>
          <a:p>
            <a:r>
              <a:rPr lang="hu-HU" dirty="0" smtClean="0"/>
              <a:t>Példa: GET /</a:t>
            </a:r>
            <a:r>
              <a:rPr lang="hu-HU" dirty="0" err="1" smtClean="0"/>
              <a:t>images</a:t>
            </a:r>
            <a:r>
              <a:rPr lang="hu-HU" dirty="0" smtClean="0"/>
              <a:t>/</a:t>
            </a:r>
            <a:r>
              <a:rPr lang="hu-HU" dirty="0" err="1" smtClean="0"/>
              <a:t>logo.png</a:t>
            </a:r>
            <a:r>
              <a:rPr lang="hu-HU" dirty="0" smtClean="0"/>
              <a:t> HTTP/2.0</a:t>
            </a:r>
          </a:p>
          <a:p>
            <a:r>
              <a:rPr lang="hu-HU" dirty="0" smtClean="0"/>
              <a:t>A fejlécben „fejlécnév:érték” formában további tetszőleges számú sor lehet</a:t>
            </a:r>
          </a:p>
          <a:p>
            <a:r>
              <a:rPr lang="hu-HU" dirty="0" smtClean="0"/>
              <a:t>Példák: </a:t>
            </a:r>
          </a:p>
          <a:p>
            <a:pPr lvl="1"/>
            <a:r>
              <a:rPr lang="hu-HU" dirty="0" err="1" smtClean="0"/>
              <a:t>User-Agent</a:t>
            </a:r>
            <a:r>
              <a:rPr lang="hu-HU" dirty="0" smtClean="0"/>
              <a:t>:</a:t>
            </a:r>
            <a:r>
              <a:rPr lang="en-US" dirty="0"/>
              <a:t>Mozilla/5.0 (Windows NT 6.1; WOW64; rv:45.0) Gecko/20100101 </a:t>
            </a:r>
            <a:r>
              <a:rPr lang="en-US" dirty="0" smtClean="0"/>
              <a:t>Firefox/45.0</a:t>
            </a:r>
            <a:endParaRPr lang="hu-HU" dirty="0" smtClean="0"/>
          </a:p>
          <a:p>
            <a:pPr lvl="1"/>
            <a:r>
              <a:rPr lang="hu-HU" dirty="0" err="1" smtClean="0"/>
              <a:t>Connection</a:t>
            </a:r>
            <a:r>
              <a:rPr lang="hu-HU" dirty="0" smtClean="0"/>
              <a:t>:</a:t>
            </a:r>
            <a:r>
              <a:rPr lang="hu-HU" dirty="0" err="1" smtClean="0"/>
              <a:t>keep-alive</a:t>
            </a:r>
            <a:endParaRPr lang="hu-HU" dirty="0" smtClean="0"/>
          </a:p>
          <a:p>
            <a:pPr lvl="1"/>
            <a:r>
              <a:rPr lang="hu-HU" dirty="0" err="1"/>
              <a:t>Cookie</a:t>
            </a:r>
            <a:r>
              <a:rPr lang="hu-HU" dirty="0"/>
              <a:t>:</a:t>
            </a:r>
            <a:r>
              <a:rPr lang="hu-HU" dirty="0" err="1"/>
              <a:t>centralnotice</a:t>
            </a:r>
            <a:r>
              <a:rPr lang="hu-HU" dirty="0"/>
              <a:t>_</a:t>
            </a:r>
            <a:r>
              <a:rPr lang="hu-HU" dirty="0" err="1"/>
              <a:t>bannercount</a:t>
            </a:r>
            <a:r>
              <a:rPr lang="hu-HU" dirty="0"/>
              <a:t>_fr15=0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Cahce-control</a:t>
            </a:r>
            <a:r>
              <a:rPr lang="hu-HU" dirty="0" smtClean="0"/>
              <a:t>:</a:t>
            </a:r>
            <a:r>
              <a:rPr lang="hu-HU" dirty="0" err="1" smtClean="0"/>
              <a:t>no-cahce</a:t>
            </a:r>
            <a:endParaRPr lang="hu-HU" dirty="0" smtClean="0"/>
          </a:p>
          <a:p>
            <a:pPr lvl="1"/>
            <a:r>
              <a:rPr lang="hu-HU" dirty="0" smtClean="0"/>
              <a:t>Feltételes kérések – HTTP kommunikáció gyorsítása </a:t>
            </a:r>
            <a:r>
              <a:rPr lang="hu-HU" dirty="0" err="1" smtClean="0"/>
              <a:t>cache-eléssel</a:t>
            </a:r>
            <a:r>
              <a:rPr lang="hu-HU" dirty="0" smtClean="0"/>
              <a:t> - </a:t>
            </a:r>
            <a:r>
              <a:rPr lang="hu-HU" dirty="0" err="1" smtClean="0"/>
              <a:t>If-Modified-Since</a:t>
            </a:r>
            <a:r>
              <a:rPr lang="hu-HU" dirty="0" smtClean="0"/>
              <a:t>, </a:t>
            </a:r>
            <a:r>
              <a:rPr lang="hu-HU" dirty="0" err="1" smtClean="0"/>
              <a:t>If-None-Match</a:t>
            </a:r>
            <a:endParaRPr lang="hu-HU" dirty="0" smtClean="0"/>
          </a:p>
          <a:p>
            <a:pPr lvl="1"/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www.tutorialspoint.com/http/http_header_fields.htm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Böngészőben nézzünk példát ( </a:t>
            </a:r>
            <a:r>
              <a:rPr lang="hu-HU" dirty="0" err="1" smtClean="0"/>
              <a:t>Firebug</a:t>
            </a:r>
            <a:r>
              <a:rPr lang="hu-HU" dirty="0" smtClean="0"/>
              <a:t> -&gt; Net -&gt; Kérés fejlécek )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sorokat a CRLF (azaz kocsi vissza + soremelés) karakterpárral kell elválasztani. A </a:t>
            </a:r>
            <a:r>
              <a:rPr lang="hu-HU" i="1" dirty="0" smtClean="0"/>
              <a:t>fejlécek</a:t>
            </a:r>
            <a:r>
              <a:rPr lang="hu-HU" dirty="0" smtClean="0"/>
              <a:t> </a:t>
            </a:r>
            <a:r>
              <a:rPr lang="hu-HU" dirty="0"/>
              <a:t>végét jelző üres sor csak ezt a két karaktert tartalmazhatja, nem lehet benne szóköz és tabulátor sem</a:t>
            </a:r>
            <a:r>
              <a:rPr lang="hu-HU" dirty="0" smtClean="0"/>
              <a:t>.</a:t>
            </a:r>
          </a:p>
          <a:p>
            <a:r>
              <a:rPr lang="hu-HU" dirty="0"/>
              <a:t>A fejléc </a:t>
            </a:r>
            <a:r>
              <a:rPr lang="hu-HU" dirty="0" smtClean="0"/>
              <a:t>után </a:t>
            </a:r>
            <a:r>
              <a:rPr lang="hu-HU" dirty="0"/>
              <a:t>jön az üzenettest ami opcionális</a:t>
            </a:r>
          </a:p>
          <a:p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76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77078"/>
            <a:ext cx="6425293" cy="63891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HTTP metódusok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A metódusok (más szóval </a:t>
            </a:r>
            <a:r>
              <a:rPr lang="hu-HU" dirty="0" err="1"/>
              <a:t>verbek</a:t>
            </a:r>
            <a:r>
              <a:rPr lang="hu-HU" dirty="0"/>
              <a:t>) a megadott erőforráson végzendő műveletet határozzák meg</a:t>
            </a:r>
            <a:endParaRPr lang="hu-HU" dirty="0" smtClean="0"/>
          </a:p>
          <a:p>
            <a:r>
              <a:rPr lang="hu-HU" dirty="0" smtClean="0"/>
              <a:t>HEAD – Üzenettest nélküli GET</a:t>
            </a:r>
            <a:endParaRPr lang="hu-HU" dirty="0"/>
          </a:p>
          <a:p>
            <a:r>
              <a:rPr lang="hu-HU" dirty="0" smtClean="0"/>
              <a:t>GET – A megadott erőforrás letöltése </a:t>
            </a:r>
            <a:r>
              <a:rPr lang="hu-HU" dirty="0" err="1" smtClean="0"/>
              <a:t>pl</a:t>
            </a:r>
            <a:r>
              <a:rPr lang="hu-HU" dirty="0" smtClean="0"/>
              <a:t> erőforrások (képek, </a:t>
            </a:r>
            <a:r>
              <a:rPr lang="hu-HU" dirty="0" err="1" smtClean="0"/>
              <a:t>css</a:t>
            </a:r>
            <a:r>
              <a:rPr lang="hu-HU" dirty="0" smtClean="0"/>
              <a:t>, </a:t>
            </a:r>
            <a:r>
              <a:rPr lang="hu-HU" dirty="0" err="1" smtClean="0"/>
              <a:t>stb</a:t>
            </a:r>
            <a:r>
              <a:rPr lang="hu-HU" dirty="0" smtClean="0"/>
              <a:t>)</a:t>
            </a:r>
          </a:p>
          <a:p>
            <a:r>
              <a:rPr lang="hu-HU" dirty="0" smtClean="0"/>
              <a:t>POST - </a:t>
            </a:r>
            <a:r>
              <a:rPr lang="hu-HU" dirty="0"/>
              <a:t>Feldolgozandó adatokat küld a szervernek. Az üzenettestben helyezkedik el a kért </a:t>
            </a:r>
            <a:r>
              <a:rPr lang="hu-HU" dirty="0" smtClean="0"/>
              <a:t>adat. pl. HTML </a:t>
            </a:r>
            <a:r>
              <a:rPr lang="hu-HU" dirty="0" err="1" smtClean="0"/>
              <a:t>form</a:t>
            </a:r>
            <a:r>
              <a:rPr lang="hu-HU" dirty="0" smtClean="0"/>
              <a:t> adatok</a:t>
            </a:r>
            <a:endParaRPr lang="hu-HU" dirty="0" smtClean="0"/>
          </a:p>
          <a:p>
            <a:r>
              <a:rPr lang="hu-HU" dirty="0" smtClean="0"/>
              <a:t>PUT – A megadott erőforrás feltöltése</a:t>
            </a:r>
            <a:endParaRPr lang="hu-HU" dirty="0" smtClean="0"/>
          </a:p>
          <a:p>
            <a:r>
              <a:rPr lang="hu-HU" dirty="0" smtClean="0"/>
              <a:t>DELETE – A megadott erőforrás törlése</a:t>
            </a:r>
          </a:p>
          <a:p>
            <a:r>
              <a:rPr lang="hu-HU" dirty="0" smtClean="0"/>
              <a:t>TRACE - </a:t>
            </a:r>
            <a:r>
              <a:rPr lang="hu-HU" dirty="0"/>
              <a:t>Visszaküldi a kapott kérést. Ez akkor hasznos, ha a kliens oldal arra kíváncsi, hogy a köztes gépek változtatnak-e, illetve mit változtatnak a kérésen.</a:t>
            </a:r>
            <a:endParaRPr lang="hu-HU" dirty="0" smtClean="0"/>
          </a:p>
          <a:p>
            <a:r>
              <a:rPr lang="hu-HU" dirty="0"/>
              <a:t>OPTIONS - Visszaadja a szerver által támogatott HTTP metódusok </a:t>
            </a:r>
            <a:r>
              <a:rPr lang="hu-HU" dirty="0" smtClean="0"/>
              <a:t>listáját</a:t>
            </a:r>
          </a:p>
          <a:p>
            <a:r>
              <a:rPr lang="hu-HU" dirty="0" smtClean="0"/>
              <a:t>CONNECT - </a:t>
            </a:r>
            <a:r>
              <a:rPr lang="hu-HU" dirty="0"/>
              <a:t>Átalakítja a kérést transzparens TCP/IP </a:t>
            </a:r>
            <a:r>
              <a:rPr lang="hu-HU" dirty="0" smtClean="0"/>
              <a:t>csatornává. </a:t>
            </a:r>
            <a:r>
              <a:rPr lang="hu-HU" dirty="0"/>
              <a:t>Ezt a metódust jellemzően SSL kommunikáció </a:t>
            </a:r>
            <a:r>
              <a:rPr lang="hu-HU" dirty="0" err="1"/>
              <a:t>megvalósításáshoz</a:t>
            </a:r>
            <a:r>
              <a:rPr lang="hu-HU" dirty="0"/>
              <a:t> használják.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29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45976"/>
            <a:ext cx="6344428" cy="52324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Biztonságok metódusok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Mellékhatás nélküliek, nem változtatják meg a szerver állapotát</a:t>
            </a:r>
            <a:endParaRPr lang="hu-HU" dirty="0"/>
          </a:p>
          <a:p>
            <a:r>
              <a:rPr lang="hu-HU" dirty="0" smtClean="0"/>
              <a:t>Csak adatlekérés (HEAD,GET,OPTIONS,TRACE)</a:t>
            </a:r>
            <a:endParaRPr lang="hu-HU" dirty="0"/>
          </a:p>
          <a:p>
            <a:r>
              <a:rPr lang="hu-HU" dirty="0" smtClean="0"/>
              <a:t>Gyakorlatban előfordulhat, hogy egy biztonságos metódusnak vannak szerver oldali mellékhatásai (GET kérés módosít vagy töröl adatbázisból egy </a:t>
            </a:r>
            <a:r>
              <a:rPr lang="hu-HU" dirty="0" err="1" smtClean="0"/>
              <a:t>hyperlinkre</a:t>
            </a:r>
            <a:r>
              <a:rPr lang="hu-HU" dirty="0" smtClean="0"/>
              <a:t> kattintva)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108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56395" cy="44070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Idempotens</a:t>
            </a:r>
            <a:r>
              <a:rPr lang="hu-HU" sz="2400" dirty="0" smtClean="0"/>
              <a:t> metódusok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Többszöri végrehajtása </a:t>
            </a:r>
            <a:r>
              <a:rPr lang="hu-HU" dirty="0"/>
              <a:t>ugyanazt a hatást váltja ki, mint az </a:t>
            </a:r>
            <a:r>
              <a:rPr lang="hu-HU" dirty="0" smtClean="0"/>
              <a:t>egyszeri</a:t>
            </a:r>
          </a:p>
          <a:p>
            <a:r>
              <a:rPr lang="hu-HU" dirty="0" smtClean="0"/>
              <a:t>PUT,DELETE és az összes biztonságos metódus</a:t>
            </a:r>
          </a:p>
          <a:p>
            <a:r>
              <a:rPr lang="hu-HU" dirty="0" smtClean="0"/>
              <a:t>A kliens (böngésző) következmény nélkül újrapróbálkozhat, ha a kérés sikertelen volt (lassú a szerver, hibás a válasz)</a:t>
            </a:r>
            <a:br>
              <a:rPr lang="hu-HU" dirty="0" smtClean="0"/>
            </a:br>
            <a:r>
              <a:rPr lang="hu-HU" dirty="0" smtClean="0"/>
              <a:t>(felhasználói beavatkozás nélkül újra letöltheti az oldalt)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0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6446" y="864637"/>
            <a:ext cx="6431513" cy="439859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HTTP </a:t>
            </a:r>
            <a:r>
              <a:rPr lang="hu-HU" sz="2400" dirty="0" err="1" smtClean="0"/>
              <a:t>Respone</a:t>
            </a:r>
            <a:r>
              <a:rPr lang="hu-HU" sz="2400" dirty="0" smtClean="0"/>
              <a:t> (Válasz)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Felépítése – fejléc(státuszsor, fejlécsorok) , [üzenettest]</a:t>
            </a:r>
            <a:endParaRPr lang="en-US" dirty="0"/>
          </a:p>
          <a:p>
            <a:r>
              <a:rPr lang="hu-HU" dirty="0" smtClean="0"/>
              <a:t>A státuszsor a fejléc első sora: Verzió Státuszkód Indoklás</a:t>
            </a:r>
            <a:br>
              <a:rPr lang="hu-HU" dirty="0" smtClean="0"/>
            </a:br>
            <a:r>
              <a:rPr lang="hu-HU" dirty="0" smtClean="0"/>
              <a:t>Példa: HTTP/2.0 200 OK , HTTP/2.0 404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Found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Lehet lokalizált is</a:t>
            </a:r>
            <a:r>
              <a:rPr lang="hu-HU" dirty="0"/>
              <a:t>: HTTP/2.0 404 </a:t>
            </a:r>
            <a:r>
              <a:rPr lang="hu-HU" dirty="0" smtClean="0"/>
              <a:t>Valami Nem </a:t>
            </a:r>
            <a:r>
              <a:rPr lang="hu-HU" dirty="0" err="1" smtClean="0"/>
              <a:t>Jo</a:t>
            </a:r>
            <a:endParaRPr lang="hu-HU" dirty="0"/>
          </a:p>
          <a:p>
            <a:r>
              <a:rPr lang="hu-HU" dirty="0" smtClean="0">
                <a:solidFill>
                  <a:srgbClr val="FF0000"/>
                </a:solidFill>
              </a:rPr>
              <a:t>Ugyanazok érvényesek mint a kérés fejléceknél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www.tutorialspoint.com/http/http_header_fields.htm</a:t>
            </a:r>
            <a:endParaRPr lang="en-US" dirty="0"/>
          </a:p>
          <a:p>
            <a:r>
              <a:rPr lang="hu-HU" dirty="0" smtClean="0"/>
              <a:t>Státuszkódok 3 számjegyből állnak, inkább gép feldolgozásra szánták</a:t>
            </a:r>
            <a:endParaRPr lang="en-US" dirty="0"/>
          </a:p>
          <a:p>
            <a:r>
              <a:rPr lang="hu-HU" dirty="0" smtClean="0"/>
              <a:t>Az indoklás egy üzenet valamilyen nyelven (lokalizált lehet)</a:t>
            </a: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02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618</Words>
  <Application>Microsoft Office PowerPoint</Application>
  <PresentationFormat>Diavetítés a képernyőre (16:9 oldalarány)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Office-téma</vt:lpstr>
      <vt:lpstr>PowerPoint bemutató</vt:lpstr>
      <vt:lpstr>HTTP – HyperText Transfer Protocol</vt:lpstr>
      <vt:lpstr>URI, URL, URN</vt:lpstr>
      <vt:lpstr>URN,URL,URI példa</vt:lpstr>
      <vt:lpstr>HTTP Request (kérés)</vt:lpstr>
      <vt:lpstr>HTTP metódusok</vt:lpstr>
      <vt:lpstr>Biztonságok metódusok</vt:lpstr>
      <vt:lpstr>Idempotens metódusok</vt:lpstr>
      <vt:lpstr>HTTP Respone (Válasz)</vt:lpstr>
      <vt:lpstr>HTTP Státuszkódok</vt:lpstr>
      <vt:lpstr>HTTP Session (Munkamenet)</vt:lpstr>
      <vt:lpstr>Hatékonyságnövelés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121</cp:revision>
  <dcterms:created xsi:type="dcterms:W3CDTF">2015-01-25T18:30:45Z</dcterms:created>
  <dcterms:modified xsi:type="dcterms:W3CDTF">2016-03-10T14:14:38Z</dcterms:modified>
</cp:coreProperties>
</file>